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341" r:id="rId2"/>
    <p:sldId id="606" r:id="rId3"/>
    <p:sldId id="604" r:id="rId4"/>
    <p:sldId id="605" r:id="rId5"/>
    <p:sldId id="369" r:id="rId6"/>
    <p:sldId id="345" r:id="rId7"/>
    <p:sldId id="370" r:id="rId8"/>
    <p:sldId id="610" r:id="rId9"/>
    <p:sldId id="378" r:id="rId10"/>
    <p:sldId id="257" r:id="rId11"/>
    <p:sldId id="683" r:id="rId12"/>
    <p:sldId id="592" r:id="rId13"/>
    <p:sldId id="595" r:id="rId14"/>
    <p:sldId id="600" r:id="rId15"/>
    <p:sldId id="607" r:id="rId16"/>
    <p:sldId id="602" r:id="rId17"/>
    <p:sldId id="348" r:id="rId18"/>
    <p:sldId id="515" r:id="rId19"/>
    <p:sldId id="371" r:id="rId20"/>
    <p:sldId id="372" r:id="rId21"/>
    <p:sldId id="701" r:id="rId22"/>
    <p:sldId id="700" r:id="rId23"/>
    <p:sldId id="537" r:id="rId24"/>
    <p:sldId id="608" r:id="rId25"/>
    <p:sldId id="609" r:id="rId26"/>
    <p:sldId id="611" r:id="rId27"/>
    <p:sldId id="612" r:id="rId28"/>
    <p:sldId id="680" r:id="rId29"/>
    <p:sldId id="681" r:id="rId30"/>
    <p:sldId id="613" r:id="rId31"/>
    <p:sldId id="614" r:id="rId32"/>
    <p:sldId id="615" r:id="rId33"/>
    <p:sldId id="616" r:id="rId34"/>
    <p:sldId id="617" r:id="rId35"/>
    <p:sldId id="618" r:id="rId36"/>
    <p:sldId id="619" r:id="rId37"/>
    <p:sldId id="620" r:id="rId38"/>
    <p:sldId id="621" r:id="rId39"/>
    <p:sldId id="622" r:id="rId40"/>
    <p:sldId id="623" r:id="rId41"/>
    <p:sldId id="624" r:id="rId42"/>
    <p:sldId id="698" r:id="rId43"/>
    <p:sldId id="699" r:id="rId44"/>
    <p:sldId id="625" r:id="rId45"/>
    <p:sldId id="626" r:id="rId46"/>
    <p:sldId id="627" r:id="rId47"/>
    <p:sldId id="630" r:id="rId48"/>
    <p:sldId id="628" r:id="rId49"/>
    <p:sldId id="629" r:id="rId50"/>
    <p:sldId id="684" r:id="rId51"/>
    <p:sldId id="632" r:id="rId52"/>
    <p:sldId id="633" r:id="rId53"/>
    <p:sldId id="634" r:id="rId54"/>
    <p:sldId id="635" r:id="rId55"/>
    <p:sldId id="636" r:id="rId56"/>
    <p:sldId id="685" r:id="rId57"/>
    <p:sldId id="637" r:id="rId58"/>
    <p:sldId id="638" r:id="rId59"/>
    <p:sldId id="639" r:id="rId60"/>
    <p:sldId id="640" r:id="rId61"/>
    <p:sldId id="641" r:id="rId62"/>
    <p:sldId id="631" r:id="rId63"/>
    <p:sldId id="643" r:id="rId64"/>
    <p:sldId id="642" r:id="rId65"/>
    <p:sldId id="644" r:id="rId66"/>
    <p:sldId id="645" r:id="rId67"/>
    <p:sldId id="646" r:id="rId68"/>
    <p:sldId id="647" r:id="rId69"/>
    <p:sldId id="648" r:id="rId70"/>
    <p:sldId id="649" r:id="rId71"/>
    <p:sldId id="650" r:id="rId72"/>
    <p:sldId id="651" r:id="rId73"/>
    <p:sldId id="652" r:id="rId74"/>
    <p:sldId id="653" r:id="rId75"/>
    <p:sldId id="654" r:id="rId76"/>
    <p:sldId id="655" r:id="rId77"/>
    <p:sldId id="656" r:id="rId78"/>
    <p:sldId id="657" r:id="rId79"/>
    <p:sldId id="658" r:id="rId80"/>
    <p:sldId id="659" r:id="rId81"/>
    <p:sldId id="661" r:id="rId82"/>
    <p:sldId id="679" r:id="rId83"/>
    <p:sldId id="660" r:id="rId84"/>
    <p:sldId id="662" r:id="rId85"/>
    <p:sldId id="663" r:id="rId86"/>
    <p:sldId id="664" r:id="rId87"/>
    <p:sldId id="665" r:id="rId88"/>
    <p:sldId id="666" r:id="rId89"/>
    <p:sldId id="667" r:id="rId90"/>
    <p:sldId id="668" r:id="rId91"/>
    <p:sldId id="669" r:id="rId92"/>
    <p:sldId id="670" r:id="rId93"/>
    <p:sldId id="671" r:id="rId94"/>
    <p:sldId id="672" r:id="rId95"/>
    <p:sldId id="673" r:id="rId96"/>
    <p:sldId id="674" r:id="rId97"/>
    <p:sldId id="675" r:id="rId98"/>
    <p:sldId id="677" r:id="rId99"/>
    <p:sldId id="693" r:id="rId100"/>
    <p:sldId id="694" r:id="rId101"/>
    <p:sldId id="695" r:id="rId102"/>
    <p:sldId id="696" r:id="rId103"/>
    <p:sldId id="697" r:id="rId104"/>
    <p:sldId id="678" r:id="rId105"/>
    <p:sldId id="686" r:id="rId106"/>
    <p:sldId id="687" r:id="rId107"/>
    <p:sldId id="688" r:id="rId108"/>
  </p:sldIdLst>
  <p:sldSz cx="12192000" cy="6858000"/>
  <p:notesSz cx="6797675" cy="9928225"/>
  <p:defaultTextStyle>
    <a:defPPr>
      <a:defRPr lang="zh-CN"/>
    </a:defPPr>
    <a:lvl1pPr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59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9900"/>
    <a:srgbClr val="0000CC"/>
    <a:srgbClr val="FF3300"/>
    <a:srgbClr val="FF33CC"/>
    <a:srgbClr val="66FFCC"/>
    <a:srgbClr val="0000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9424" autoAdjust="0"/>
  </p:normalViewPr>
  <p:slideViewPr>
    <p:cSldViewPr snapToGrid="0">
      <p:cViewPr varScale="1">
        <p:scale>
          <a:sx n="115" d="100"/>
          <a:sy n="115" d="100"/>
        </p:scale>
        <p:origin x="372" y="102"/>
      </p:cViewPr>
      <p:guideLst>
        <p:guide orient="horz" pos="3599"/>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11" Type="http://schemas.openxmlformats.org/officeDocument/2006/relationships/image" Target="../media/image101.wmf"/><Relationship Id="rId5" Type="http://schemas.openxmlformats.org/officeDocument/2006/relationships/image" Target="../media/image95.wmf"/><Relationship Id="rId10" Type="http://schemas.openxmlformats.org/officeDocument/2006/relationships/image" Target="../media/image100.wmf"/><Relationship Id="rId4" Type="http://schemas.openxmlformats.org/officeDocument/2006/relationships/image" Target="../media/image94.wmf"/><Relationship Id="rId9" Type="http://schemas.openxmlformats.org/officeDocument/2006/relationships/image" Target="../media/image9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image" Target="../media/image10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image" Target="../media/image104.emf"/><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image" Target="../media/image11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image" Target="../media/image117.emf"/><Relationship Id="rId4" Type="http://schemas.openxmlformats.org/officeDocument/2006/relationships/image" Target="../media/image12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image" Target="../media/image128.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image" Target="../media/image133.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image" Target="../media/image13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4" Type="http://schemas.openxmlformats.org/officeDocument/2006/relationships/image" Target="../media/image14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8.wmf"/><Relationship Id="rId7" Type="http://schemas.openxmlformats.org/officeDocument/2006/relationships/image" Target="../media/image162.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4" Type="http://schemas.openxmlformats.org/officeDocument/2006/relationships/image" Target="../media/image173.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5" Type="http://schemas.openxmlformats.org/officeDocument/2006/relationships/image" Target="../media/image178.wmf"/><Relationship Id="rId4" Type="http://schemas.openxmlformats.org/officeDocument/2006/relationships/image" Target="../media/image177.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image" Target="../media/image182.wmf"/><Relationship Id="rId7" Type="http://schemas.openxmlformats.org/officeDocument/2006/relationships/image" Target="../media/image186.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83.wmf"/><Relationship Id="rId7" Type="http://schemas.openxmlformats.org/officeDocument/2006/relationships/image" Target="../media/image191.wmf"/><Relationship Id="rId2" Type="http://schemas.openxmlformats.org/officeDocument/2006/relationships/image" Target="../media/image182.wmf"/><Relationship Id="rId1" Type="http://schemas.openxmlformats.org/officeDocument/2006/relationships/image" Target="../media/image181.wmf"/><Relationship Id="rId6" Type="http://schemas.openxmlformats.org/officeDocument/2006/relationships/image" Target="../media/image190.wmf"/><Relationship Id="rId5" Type="http://schemas.openxmlformats.org/officeDocument/2006/relationships/image" Target="../media/image189.wmf"/><Relationship Id="rId4" Type="http://schemas.openxmlformats.org/officeDocument/2006/relationships/image" Target="../media/image18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01.wmf"/><Relationship Id="rId13" Type="http://schemas.openxmlformats.org/officeDocument/2006/relationships/image" Target="../media/image206.wmf"/><Relationship Id="rId3" Type="http://schemas.openxmlformats.org/officeDocument/2006/relationships/image" Target="../media/image196.wmf"/><Relationship Id="rId7" Type="http://schemas.openxmlformats.org/officeDocument/2006/relationships/image" Target="../media/image200.wmf"/><Relationship Id="rId12" Type="http://schemas.openxmlformats.org/officeDocument/2006/relationships/image" Target="../media/image205.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11" Type="http://schemas.openxmlformats.org/officeDocument/2006/relationships/image" Target="../media/image204.wmf"/><Relationship Id="rId5" Type="http://schemas.openxmlformats.org/officeDocument/2006/relationships/image" Target="../media/image198.wmf"/><Relationship Id="rId10" Type="http://schemas.openxmlformats.org/officeDocument/2006/relationships/image" Target="../media/image203.wmf"/><Relationship Id="rId4" Type="http://schemas.openxmlformats.org/officeDocument/2006/relationships/image" Target="../media/image197.wmf"/><Relationship Id="rId9" Type="http://schemas.openxmlformats.org/officeDocument/2006/relationships/image" Target="../media/image202.wmf"/><Relationship Id="rId14" Type="http://schemas.openxmlformats.org/officeDocument/2006/relationships/image" Target="../media/image20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 Id="rId5" Type="http://schemas.openxmlformats.org/officeDocument/2006/relationships/image" Target="../media/image214.wmf"/><Relationship Id="rId4" Type="http://schemas.openxmlformats.org/officeDocument/2006/relationships/image" Target="../media/image213.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image" Target="../media/image215.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 Id="rId6" Type="http://schemas.openxmlformats.org/officeDocument/2006/relationships/image" Target="../media/image222.wmf"/><Relationship Id="rId5" Type="http://schemas.openxmlformats.org/officeDocument/2006/relationships/image" Target="../media/image221.wmf"/><Relationship Id="rId4" Type="http://schemas.openxmlformats.org/officeDocument/2006/relationships/image" Target="../media/image220.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image" Target="../media/image225.wmf"/><Relationship Id="rId7" Type="http://schemas.openxmlformats.org/officeDocument/2006/relationships/image" Target="../media/image229.wmf"/><Relationship Id="rId2" Type="http://schemas.openxmlformats.org/officeDocument/2006/relationships/image" Target="../media/image224.wmf"/><Relationship Id="rId1" Type="http://schemas.openxmlformats.org/officeDocument/2006/relationships/image" Target="../media/image223.wmf"/><Relationship Id="rId6" Type="http://schemas.openxmlformats.org/officeDocument/2006/relationships/image" Target="../media/image228.wmf"/><Relationship Id="rId5" Type="http://schemas.openxmlformats.org/officeDocument/2006/relationships/image" Target="../media/image227.wmf"/><Relationship Id="rId10" Type="http://schemas.openxmlformats.org/officeDocument/2006/relationships/image" Target="../media/image232.wmf"/><Relationship Id="rId4" Type="http://schemas.openxmlformats.org/officeDocument/2006/relationships/image" Target="../media/image226.wmf"/><Relationship Id="rId9" Type="http://schemas.openxmlformats.org/officeDocument/2006/relationships/image" Target="../media/image231.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4" Type="http://schemas.openxmlformats.org/officeDocument/2006/relationships/image" Target="../media/image236.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44.wmf"/><Relationship Id="rId3" Type="http://schemas.openxmlformats.org/officeDocument/2006/relationships/image" Target="../media/image239.wmf"/><Relationship Id="rId7" Type="http://schemas.openxmlformats.org/officeDocument/2006/relationships/image" Target="../media/image243.wmf"/><Relationship Id="rId2" Type="http://schemas.openxmlformats.org/officeDocument/2006/relationships/image" Target="../media/image238.wmf"/><Relationship Id="rId1" Type="http://schemas.openxmlformats.org/officeDocument/2006/relationships/image" Target="../media/image237.wmf"/><Relationship Id="rId6" Type="http://schemas.openxmlformats.org/officeDocument/2006/relationships/image" Target="../media/image242.wmf"/><Relationship Id="rId5" Type="http://schemas.openxmlformats.org/officeDocument/2006/relationships/image" Target="../media/image241.wmf"/><Relationship Id="rId10" Type="http://schemas.openxmlformats.org/officeDocument/2006/relationships/image" Target="../media/image246.wmf"/><Relationship Id="rId4" Type="http://schemas.openxmlformats.org/officeDocument/2006/relationships/image" Target="../media/image240.wmf"/><Relationship Id="rId9" Type="http://schemas.openxmlformats.org/officeDocument/2006/relationships/image" Target="../media/image245.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14.wmf"/><Relationship Id="rId4" Type="http://schemas.openxmlformats.org/officeDocument/2006/relationships/image" Target="../media/image264.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66.wmf"/><Relationship Id="rId7" Type="http://schemas.openxmlformats.org/officeDocument/2006/relationships/image" Target="../media/image270.wmf"/><Relationship Id="rId2" Type="http://schemas.openxmlformats.org/officeDocument/2006/relationships/image" Target="../media/image265.wmf"/><Relationship Id="rId1" Type="http://schemas.openxmlformats.org/officeDocument/2006/relationships/image" Target="../media/image214.wmf"/><Relationship Id="rId6" Type="http://schemas.openxmlformats.org/officeDocument/2006/relationships/image" Target="../media/image269.wmf"/><Relationship Id="rId5" Type="http://schemas.openxmlformats.org/officeDocument/2006/relationships/image" Target="../media/image268.wmf"/><Relationship Id="rId4" Type="http://schemas.openxmlformats.org/officeDocument/2006/relationships/image" Target="../media/image267.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8.wmf"/><Relationship Id="rId3" Type="http://schemas.openxmlformats.org/officeDocument/2006/relationships/image" Target="../media/image28.wmf"/><Relationship Id="rId7" Type="http://schemas.openxmlformats.org/officeDocument/2006/relationships/image" Target="../media/image32.wmf"/><Relationship Id="rId12" Type="http://schemas.openxmlformats.org/officeDocument/2006/relationships/image" Target="../media/image37.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11" Type="http://schemas.openxmlformats.org/officeDocument/2006/relationships/image" Target="../media/image36.wmf"/><Relationship Id="rId5" Type="http://schemas.openxmlformats.org/officeDocument/2006/relationships/image" Target="../media/image30.wmf"/><Relationship Id="rId10" Type="http://schemas.openxmlformats.org/officeDocument/2006/relationships/image" Target="../media/image35.wmf"/><Relationship Id="rId4" Type="http://schemas.openxmlformats.org/officeDocument/2006/relationships/image" Target="../media/image29.wmf"/><Relationship Id="rId9" Type="http://schemas.openxmlformats.org/officeDocument/2006/relationships/image" Target="../media/image34.wmf"/><Relationship Id="rId14" Type="http://schemas.openxmlformats.org/officeDocument/2006/relationships/image" Target="../media/image39.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80.wmf"/><Relationship Id="rId13" Type="http://schemas.openxmlformats.org/officeDocument/2006/relationships/image" Target="../media/image285.wmf"/><Relationship Id="rId3" Type="http://schemas.openxmlformats.org/officeDocument/2006/relationships/image" Target="../media/image275.wmf"/><Relationship Id="rId7" Type="http://schemas.openxmlformats.org/officeDocument/2006/relationships/image" Target="../media/image279.wmf"/><Relationship Id="rId12" Type="http://schemas.openxmlformats.org/officeDocument/2006/relationships/image" Target="../media/image284.wmf"/><Relationship Id="rId2" Type="http://schemas.openxmlformats.org/officeDocument/2006/relationships/image" Target="../media/image274.wmf"/><Relationship Id="rId1" Type="http://schemas.openxmlformats.org/officeDocument/2006/relationships/image" Target="../media/image273.wmf"/><Relationship Id="rId6" Type="http://schemas.openxmlformats.org/officeDocument/2006/relationships/image" Target="../media/image278.wmf"/><Relationship Id="rId11" Type="http://schemas.openxmlformats.org/officeDocument/2006/relationships/image" Target="../media/image283.wmf"/><Relationship Id="rId5" Type="http://schemas.openxmlformats.org/officeDocument/2006/relationships/image" Target="../media/image277.wmf"/><Relationship Id="rId10" Type="http://schemas.openxmlformats.org/officeDocument/2006/relationships/image" Target="../media/image282.wmf"/><Relationship Id="rId4" Type="http://schemas.openxmlformats.org/officeDocument/2006/relationships/image" Target="../media/image276.wmf"/><Relationship Id="rId9" Type="http://schemas.openxmlformats.org/officeDocument/2006/relationships/image" Target="../media/image281.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93.wmf"/><Relationship Id="rId3" Type="http://schemas.openxmlformats.org/officeDocument/2006/relationships/image" Target="../media/image288.wmf"/><Relationship Id="rId7" Type="http://schemas.openxmlformats.org/officeDocument/2006/relationships/image" Target="../media/image292.wmf"/><Relationship Id="rId12" Type="http://schemas.openxmlformats.org/officeDocument/2006/relationships/image" Target="../media/image296.wmf"/><Relationship Id="rId2" Type="http://schemas.openxmlformats.org/officeDocument/2006/relationships/image" Target="../media/image287.wmf"/><Relationship Id="rId1" Type="http://schemas.openxmlformats.org/officeDocument/2006/relationships/image" Target="../media/image286.wmf"/><Relationship Id="rId6" Type="http://schemas.openxmlformats.org/officeDocument/2006/relationships/image" Target="../media/image291.wmf"/><Relationship Id="rId11" Type="http://schemas.openxmlformats.org/officeDocument/2006/relationships/image" Target="../media/image265.wmf"/><Relationship Id="rId5" Type="http://schemas.openxmlformats.org/officeDocument/2006/relationships/image" Target="../media/image290.wmf"/><Relationship Id="rId10" Type="http://schemas.openxmlformats.org/officeDocument/2006/relationships/image" Target="../media/image295.wmf"/><Relationship Id="rId4" Type="http://schemas.openxmlformats.org/officeDocument/2006/relationships/image" Target="../media/image289.wmf"/><Relationship Id="rId9" Type="http://schemas.openxmlformats.org/officeDocument/2006/relationships/image" Target="../media/image294.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98.wmf"/><Relationship Id="rId2" Type="http://schemas.openxmlformats.org/officeDocument/2006/relationships/image" Target="../media/image297.wmf"/><Relationship Id="rId1" Type="http://schemas.openxmlformats.org/officeDocument/2006/relationships/image" Target="../media/image270.wmf"/><Relationship Id="rId5" Type="http://schemas.openxmlformats.org/officeDocument/2006/relationships/image" Target="../media/image300.wmf"/><Relationship Id="rId4" Type="http://schemas.openxmlformats.org/officeDocument/2006/relationships/image" Target="../media/image299.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01.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304.emf"/><Relationship Id="rId2" Type="http://schemas.openxmlformats.org/officeDocument/2006/relationships/image" Target="../media/image303.emf"/><Relationship Id="rId1" Type="http://schemas.openxmlformats.org/officeDocument/2006/relationships/image" Target="../media/image302.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07.emf"/><Relationship Id="rId2" Type="http://schemas.openxmlformats.org/officeDocument/2006/relationships/image" Target="../media/image306.emf"/><Relationship Id="rId1" Type="http://schemas.openxmlformats.org/officeDocument/2006/relationships/image" Target="../media/image305.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309.emf"/><Relationship Id="rId1" Type="http://schemas.openxmlformats.org/officeDocument/2006/relationships/image" Target="../media/image308.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image" Target="../media/image311.emf"/><Relationship Id="rId1" Type="http://schemas.openxmlformats.org/officeDocument/2006/relationships/image" Target="../media/image310.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314.emf"/><Relationship Id="rId1" Type="http://schemas.openxmlformats.org/officeDocument/2006/relationships/image" Target="../media/image313.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17.emf"/><Relationship Id="rId2" Type="http://schemas.openxmlformats.org/officeDocument/2006/relationships/image" Target="../media/image316.emf"/><Relationship Id="rId1" Type="http://schemas.openxmlformats.org/officeDocument/2006/relationships/image" Target="../media/image31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emf"/><Relationship Id="rId1" Type="http://schemas.openxmlformats.org/officeDocument/2006/relationships/image" Target="../media/image50.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20.emf"/><Relationship Id="rId2" Type="http://schemas.openxmlformats.org/officeDocument/2006/relationships/image" Target="../media/image319.emf"/><Relationship Id="rId1" Type="http://schemas.openxmlformats.org/officeDocument/2006/relationships/image" Target="../media/image318.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322.emf"/><Relationship Id="rId1" Type="http://schemas.openxmlformats.org/officeDocument/2006/relationships/image" Target="../media/image321.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66.wmf"/><Relationship Id="rId7" Type="http://schemas.openxmlformats.org/officeDocument/2006/relationships/image" Target="../media/image70.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 Id="rId9"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10" Type="http://schemas.openxmlformats.org/officeDocument/2006/relationships/image" Target="../media/image86.wmf"/><Relationship Id="rId4" Type="http://schemas.openxmlformats.org/officeDocument/2006/relationships/image" Target="../media/image80.wmf"/><Relationship Id="rId9" Type="http://schemas.openxmlformats.org/officeDocument/2006/relationships/image" Target="../media/image8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3394" name="Rectangle 2">
            <a:extLst>
              <a:ext uri="{FF2B5EF4-FFF2-40B4-BE49-F238E27FC236}">
                <a16:creationId xmlns:a16="http://schemas.microsoft.com/office/drawing/2014/main" id="{4ABB4FBB-CBE4-45ED-9113-AB0CB82A7158}"/>
              </a:ext>
            </a:extLst>
          </p:cNvPr>
          <p:cNvSpPr>
            <a:spLocks noGrp="1" noChangeArrowheads="1"/>
          </p:cNvSpPr>
          <p:nvPr>
            <p:ph type="hdr" sz="quarter"/>
          </p:nvPr>
        </p:nvSpPr>
        <p:spPr bwMode="auto">
          <a:xfrm>
            <a:off x="0" y="0"/>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0" sz="1200">
                <a:effectLst/>
                <a:latin typeface="Arial" pitchFamily="34" charset="0"/>
              </a:defRPr>
            </a:lvl1pPr>
          </a:lstStyle>
          <a:p>
            <a:pPr>
              <a:defRPr/>
            </a:pPr>
            <a:endParaRPr lang="en-US" altLang="zh-CN"/>
          </a:p>
        </p:txBody>
      </p:sp>
      <p:sp>
        <p:nvSpPr>
          <p:cNvPr id="443395" name="Rectangle 3">
            <a:extLst>
              <a:ext uri="{FF2B5EF4-FFF2-40B4-BE49-F238E27FC236}">
                <a16:creationId xmlns:a16="http://schemas.microsoft.com/office/drawing/2014/main" id="{9D5FDC24-50A2-48B2-A73A-91BEBBF39DB3}"/>
              </a:ext>
            </a:extLst>
          </p:cNvPr>
          <p:cNvSpPr>
            <a:spLocks noGrp="1" noChangeArrowheads="1"/>
          </p:cNvSpPr>
          <p:nvPr>
            <p:ph type="dt" idx="1"/>
          </p:nvPr>
        </p:nvSpPr>
        <p:spPr bwMode="auto">
          <a:xfrm>
            <a:off x="3850443" y="0"/>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0" sz="1200">
                <a:effectLst/>
                <a:latin typeface="Arial" pitchFamily="34" charset="0"/>
              </a:defRPr>
            </a:lvl1pPr>
          </a:lstStyle>
          <a:p>
            <a:pPr>
              <a:defRPr/>
            </a:pPr>
            <a:endParaRPr lang="en-US" altLang="zh-CN"/>
          </a:p>
        </p:txBody>
      </p:sp>
      <p:sp>
        <p:nvSpPr>
          <p:cNvPr id="2052" name="Rectangle 4">
            <a:extLst>
              <a:ext uri="{FF2B5EF4-FFF2-40B4-BE49-F238E27FC236}">
                <a16:creationId xmlns:a16="http://schemas.microsoft.com/office/drawing/2014/main" id="{FE89F2D1-B26E-4808-8B56-035835E607FF}"/>
              </a:ext>
            </a:extLst>
          </p:cNvPr>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3397" name="Rectangle 5">
            <a:extLst>
              <a:ext uri="{FF2B5EF4-FFF2-40B4-BE49-F238E27FC236}">
                <a16:creationId xmlns:a16="http://schemas.microsoft.com/office/drawing/2014/main" id="{E91DF072-BA6E-4D7A-B5B5-E1D3CEF1FCC5}"/>
              </a:ext>
            </a:extLst>
          </p:cNvPr>
          <p:cNvSpPr>
            <a:spLocks noGrp="1" noChangeArrowheads="1"/>
          </p:cNvSpPr>
          <p:nvPr>
            <p:ph type="body" sz="quarter" idx="3"/>
          </p:nvPr>
        </p:nvSpPr>
        <p:spPr bwMode="auto">
          <a:xfrm>
            <a:off x="679768" y="4715907"/>
            <a:ext cx="5438140" cy="44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43398" name="Rectangle 6">
            <a:extLst>
              <a:ext uri="{FF2B5EF4-FFF2-40B4-BE49-F238E27FC236}">
                <a16:creationId xmlns:a16="http://schemas.microsoft.com/office/drawing/2014/main" id="{A5A59670-04EA-4E62-BBE8-1F64B1FDE9C8}"/>
              </a:ext>
            </a:extLst>
          </p:cNvPr>
          <p:cNvSpPr>
            <a:spLocks noGrp="1" noChangeArrowheads="1"/>
          </p:cNvSpPr>
          <p:nvPr>
            <p:ph type="ftr" sz="quarter" idx="4"/>
          </p:nvPr>
        </p:nvSpPr>
        <p:spPr bwMode="auto">
          <a:xfrm>
            <a:off x="0" y="9430091"/>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200">
                <a:effectLst/>
                <a:latin typeface="Arial" pitchFamily="34" charset="0"/>
              </a:defRPr>
            </a:lvl1pPr>
          </a:lstStyle>
          <a:p>
            <a:pPr>
              <a:defRPr/>
            </a:pPr>
            <a:endParaRPr lang="en-US" altLang="zh-CN"/>
          </a:p>
        </p:txBody>
      </p:sp>
      <p:sp>
        <p:nvSpPr>
          <p:cNvPr id="443399" name="Rectangle 7">
            <a:extLst>
              <a:ext uri="{FF2B5EF4-FFF2-40B4-BE49-F238E27FC236}">
                <a16:creationId xmlns:a16="http://schemas.microsoft.com/office/drawing/2014/main" id="{A05E7720-19A0-48B7-99A5-CE9B9EE5C87C}"/>
              </a:ext>
            </a:extLst>
          </p:cNvPr>
          <p:cNvSpPr>
            <a:spLocks noGrp="1" noChangeArrowheads="1"/>
          </p:cNvSpPr>
          <p:nvPr>
            <p:ph type="sldNum" sz="quarter" idx="5"/>
          </p:nvPr>
        </p:nvSpPr>
        <p:spPr bwMode="auto">
          <a:xfrm>
            <a:off x="3850443" y="9430091"/>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200">
                <a:effectLst/>
                <a:latin typeface="Arial" panose="020B0604020202020204" pitchFamily="34" charset="0"/>
              </a:defRPr>
            </a:lvl1pPr>
          </a:lstStyle>
          <a:p>
            <a:pPr>
              <a:defRPr/>
            </a:pPr>
            <a:fld id="{56140E92-8E7C-4301-BBE1-98B70AE29D27}" type="slidenum">
              <a:rPr lang="en-US" altLang="zh-CN"/>
              <a:pPr>
                <a:defRPr/>
              </a:pPr>
              <a:t>‹#›</a:t>
            </a:fld>
            <a:endParaRPr lang="en-US" altLang="zh-CN"/>
          </a:p>
        </p:txBody>
      </p:sp>
    </p:spTree>
    <p:extLst>
      <p:ext uri="{BB962C8B-B14F-4D97-AF65-F5344CB8AC3E}">
        <p14:creationId xmlns:p14="http://schemas.microsoft.com/office/powerpoint/2010/main" val="7726147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tmtpost.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11EC026B-F118-4FC1-A791-255BD9707A2A}"/>
              </a:ext>
            </a:extLst>
          </p:cNvPr>
          <p:cNvSpPr>
            <a:spLocks noGrp="1" noRot="1" noChangeAspect="1" noTextEdit="1"/>
          </p:cNvSpPr>
          <p:nvPr>
            <p:ph type="sldImg"/>
          </p:nvPr>
        </p:nvSpPr>
        <p:spPr>
          <a:xfrm>
            <a:off x="90488" y="744538"/>
            <a:ext cx="6616700" cy="3722687"/>
          </a:xfrm>
          <a:ln/>
        </p:spPr>
      </p:sp>
      <p:sp>
        <p:nvSpPr>
          <p:cNvPr id="4099" name="备注占位符 2">
            <a:extLst>
              <a:ext uri="{FF2B5EF4-FFF2-40B4-BE49-F238E27FC236}">
                <a16:creationId xmlns:a16="http://schemas.microsoft.com/office/drawing/2014/main" id="{54DD25FA-1EEB-4DC7-84D3-D02AC866B661}"/>
              </a:ext>
            </a:extLst>
          </p:cNvPr>
          <p:cNvSpPr>
            <a:spLocks noGrp="1"/>
          </p:cNvSpPr>
          <p:nvPr>
            <p:ph type="body" idx="1"/>
          </p:nvPr>
        </p:nvSpPr>
        <p:spPr>
          <a:noFill/>
        </p:spPr>
        <p:txBody>
          <a:bodyPr/>
          <a:lstStyle/>
          <a:p>
            <a:r>
              <a:rPr lang="zh-CN" altLang="en-US" dirty="0" smtClean="0"/>
              <a:t>今天我抽到的讲课题目是方阵的特征值与特征向量。使得原始的数据特征向量在目标特征向量空间</a:t>
            </a:r>
            <a:r>
              <a:rPr lang="en-US" altLang="zh-CN" dirty="0" smtClean="0"/>
              <a:t>A</a:t>
            </a:r>
            <a:r>
              <a:rPr lang="zh-CN" altLang="en-US" dirty="0" smtClean="0"/>
              <a:t>中被分离开来，重要的特征被“放大”，不重要的特征被“缩小”，</a:t>
            </a:r>
            <a:endParaRPr lang="zh-CN" altLang="en-US" dirty="0"/>
          </a:p>
        </p:txBody>
      </p:sp>
      <p:sp>
        <p:nvSpPr>
          <p:cNvPr id="4100" name="灯片编号占位符 3">
            <a:extLst>
              <a:ext uri="{FF2B5EF4-FFF2-40B4-BE49-F238E27FC236}">
                <a16:creationId xmlns:a16="http://schemas.microsoft.com/office/drawing/2014/main" id="{6CC82588-23C3-4135-B6FF-822EDAAA408C}"/>
              </a:ext>
            </a:extLst>
          </p:cNvPr>
          <p:cNvSpPr>
            <a:spLocks noGrp="1"/>
          </p:cNvSpPr>
          <p:nvPr>
            <p:ph type="sldNum" sz="quarter" idx="5"/>
          </p:nvPr>
        </p:nvSpPr>
        <p:spPr>
          <a:noFill/>
        </p:spPr>
        <p:txBody>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fld id="{E9BF6713-25AB-4367-8341-096C7A4B2D55}" type="slidenum">
              <a:rPr kumimoji="0" lang="en-US" altLang="zh-CN" sz="1200" smtClean="0">
                <a:latin typeface="Arial" panose="020B0604020202020204" pitchFamily="34" charset="0"/>
              </a:rPr>
              <a:pPr/>
              <a:t>1</a:t>
            </a:fld>
            <a:endParaRPr kumimoji="0" lang="en-US" altLang="zh-CN" sz="1200">
              <a:latin typeface="Arial" panose="020B0604020202020204" pitchFamily="34" charset="0"/>
            </a:endParaRPr>
          </a:p>
        </p:txBody>
      </p:sp>
    </p:spTree>
    <p:extLst>
      <p:ext uri="{BB962C8B-B14F-4D97-AF65-F5344CB8AC3E}">
        <p14:creationId xmlns:p14="http://schemas.microsoft.com/office/powerpoint/2010/main" val="62642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万物都可以转换成向量</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13</a:t>
            </a:fld>
            <a:endParaRPr lang="en-US" altLang="zh-CN"/>
          </a:p>
        </p:txBody>
      </p:sp>
    </p:spTree>
    <p:extLst>
      <p:ext uri="{BB962C8B-B14F-4D97-AF65-F5344CB8AC3E}">
        <p14:creationId xmlns:p14="http://schemas.microsoft.com/office/powerpoint/2010/main" val="3578954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在延伸一下生物特征识别的方式有以下</a:t>
            </a:r>
          </a:p>
          <a:p>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14</a:t>
            </a:fld>
            <a:endParaRPr lang="en-US" altLang="zh-CN"/>
          </a:p>
        </p:txBody>
      </p:sp>
    </p:spTree>
    <p:extLst>
      <p:ext uri="{BB962C8B-B14F-4D97-AF65-F5344CB8AC3E}">
        <p14:creationId xmlns:p14="http://schemas.microsoft.com/office/powerpoint/2010/main" val="858377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但是同学们可以看到，我们熟知的人脸识别安全性并不高，只是因为其成本低才被广泛使用的，其实从安全习惯的角度来看，虹膜的安全性最高，但成本也很高，在中国使用不多，在日本</a:t>
            </a:r>
            <a:r>
              <a:rPr lang="en-US" altLang="zh-CN" dirty="0" smtClean="0"/>
              <a:t>80</a:t>
            </a:r>
            <a:r>
              <a:rPr lang="zh-CN" altLang="en-US" dirty="0" smtClean="0"/>
              <a:t>年代就用在了取款机上了。</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15</a:t>
            </a:fld>
            <a:endParaRPr lang="en-US" altLang="zh-CN"/>
          </a:p>
        </p:txBody>
      </p:sp>
    </p:spTree>
    <p:extLst>
      <p:ext uri="{BB962C8B-B14F-4D97-AF65-F5344CB8AC3E}">
        <p14:creationId xmlns:p14="http://schemas.microsoft.com/office/powerpoint/2010/main" val="2612101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我刚才说人脸识别在很多方面，具体为，接下来我们来看特征值与特征向量的性质 </a:t>
            </a:r>
          </a:p>
          <a:p>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16</a:t>
            </a:fld>
            <a:endParaRPr lang="en-US" altLang="zh-CN"/>
          </a:p>
        </p:txBody>
      </p:sp>
    </p:spTree>
    <p:extLst>
      <p:ext uri="{BB962C8B-B14F-4D97-AF65-F5344CB8AC3E}">
        <p14:creationId xmlns:p14="http://schemas.microsoft.com/office/powerpoint/2010/main" val="1607211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板书（整齐点）</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17</a:t>
            </a:fld>
            <a:endParaRPr lang="en-US" altLang="zh-CN"/>
          </a:p>
        </p:txBody>
      </p:sp>
    </p:spTree>
    <p:extLst>
      <p:ext uri="{BB962C8B-B14F-4D97-AF65-F5344CB8AC3E}">
        <p14:creationId xmlns:p14="http://schemas.microsoft.com/office/powerpoint/2010/main" val="59462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板书（整齐点）</a:t>
            </a:r>
          </a:p>
          <a:p>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18</a:t>
            </a:fld>
            <a:endParaRPr lang="en-US" altLang="zh-CN"/>
          </a:p>
        </p:txBody>
      </p:sp>
    </p:spTree>
    <p:extLst>
      <p:ext uri="{BB962C8B-B14F-4D97-AF65-F5344CB8AC3E}">
        <p14:creationId xmlns:p14="http://schemas.microsoft.com/office/powerpoint/2010/main" val="2468388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板书（整齐点）</a:t>
            </a:r>
          </a:p>
          <a:p>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19</a:t>
            </a:fld>
            <a:endParaRPr lang="en-US" altLang="zh-CN"/>
          </a:p>
        </p:txBody>
      </p:sp>
    </p:spTree>
    <p:extLst>
      <p:ext uri="{BB962C8B-B14F-4D97-AF65-F5344CB8AC3E}">
        <p14:creationId xmlns:p14="http://schemas.microsoft.com/office/powerpoint/2010/main" val="507450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板书（整齐点）</a:t>
            </a:r>
          </a:p>
          <a:p>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20</a:t>
            </a:fld>
            <a:endParaRPr lang="en-US" altLang="zh-CN"/>
          </a:p>
        </p:txBody>
      </p:sp>
    </p:spTree>
    <p:extLst>
      <p:ext uri="{BB962C8B-B14F-4D97-AF65-F5344CB8AC3E}">
        <p14:creationId xmlns:p14="http://schemas.microsoft.com/office/powerpoint/2010/main" val="401360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再用一个更简单的图表总结一下，注意特征值和特征向量总是同时出现的。再深入理解特征值和特征向量的内涵</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23</a:t>
            </a:fld>
            <a:endParaRPr lang="en-US" altLang="zh-CN"/>
          </a:p>
        </p:txBody>
      </p:sp>
    </p:spTree>
    <p:extLst>
      <p:ext uri="{BB962C8B-B14F-4D97-AF65-F5344CB8AC3E}">
        <p14:creationId xmlns:p14="http://schemas.microsoft.com/office/powerpoint/2010/main" val="1461677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24</a:t>
            </a:fld>
            <a:endParaRPr lang="en-US" altLang="zh-CN"/>
          </a:p>
        </p:txBody>
      </p:sp>
    </p:spTree>
    <p:extLst>
      <p:ext uri="{BB962C8B-B14F-4D97-AF65-F5344CB8AC3E}">
        <p14:creationId xmlns:p14="http://schemas.microsoft.com/office/powerpoint/2010/main" val="1592227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首先我们一起来回顾我们前面三章学过的知识和本章要学习的知识之间的关系。</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2</a:t>
            </a:fld>
            <a:endParaRPr lang="en-US" altLang="zh-CN"/>
          </a:p>
        </p:txBody>
      </p:sp>
    </p:spTree>
    <p:extLst>
      <p:ext uri="{BB962C8B-B14F-4D97-AF65-F5344CB8AC3E}">
        <p14:creationId xmlns:p14="http://schemas.microsoft.com/office/powerpoint/2010/main" val="272618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管工到此结束</a:t>
            </a:r>
            <a:endParaRPr lang="zh-CN" altLang="en-US"/>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46</a:t>
            </a:fld>
            <a:endParaRPr lang="en-US" altLang="zh-CN"/>
          </a:p>
        </p:txBody>
      </p:sp>
    </p:spTree>
    <p:extLst>
      <p:ext uri="{BB962C8B-B14F-4D97-AF65-F5344CB8AC3E}">
        <p14:creationId xmlns:p14="http://schemas.microsoft.com/office/powerpoint/2010/main" val="1532896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计科二班</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56</a:t>
            </a:fld>
            <a:endParaRPr lang="en-US" altLang="zh-CN"/>
          </a:p>
        </p:txBody>
      </p:sp>
    </p:spTree>
    <p:extLst>
      <p:ext uri="{BB962C8B-B14F-4D97-AF65-F5344CB8AC3E}">
        <p14:creationId xmlns:p14="http://schemas.microsoft.com/office/powerpoint/2010/main" val="2902892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向量和矩阵，在同样看起来就极其高端酷炫，不明觉厉的特征值与特征向量概念下结成完美姻缘。</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3</a:t>
            </a:fld>
            <a:endParaRPr lang="en-US" altLang="zh-CN"/>
          </a:p>
        </p:txBody>
      </p:sp>
    </p:spTree>
    <p:extLst>
      <p:ext uri="{BB962C8B-B14F-4D97-AF65-F5344CB8AC3E}">
        <p14:creationId xmlns:p14="http://schemas.microsoft.com/office/powerpoint/2010/main" val="378662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a:t>
            </a:r>
            <a:r>
              <a:rPr lang="en-US" altLang="zh-CN" dirty="0" smtClean="0"/>
              <a:t>V</a:t>
            </a:r>
            <a:r>
              <a:rPr lang="zh-CN" altLang="en-US" dirty="0" smtClean="0"/>
              <a:t>就是我们今天要学习的特征向量，伸缩比就是我们要学习的特征值。下面我们就具体的讲解特征值和特征向量的概念和性质。</a:t>
            </a:r>
            <a:r>
              <a:rPr lang="en-US" altLang="zh-CN" dirty="0" smtClean="0"/>
              <a:t>1.	</a:t>
            </a:r>
            <a:r>
              <a:rPr lang="zh-CN" altLang="en-US" dirty="0" smtClean="0"/>
              <a:t>如果把矩阵看作是运动，那么特征值就是运动的速度，特征向量就是运动的方向。特征向量在一个矩阵的作用下作拉伸运动，其拉伸的幅度由特征值决定。</a:t>
            </a:r>
          </a:p>
          <a:p>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4</a:t>
            </a:fld>
            <a:endParaRPr lang="en-US" altLang="zh-CN"/>
          </a:p>
        </p:txBody>
      </p:sp>
    </p:spTree>
    <p:extLst>
      <p:ext uri="{BB962C8B-B14F-4D97-AF65-F5344CB8AC3E}">
        <p14:creationId xmlns:p14="http://schemas.microsoft.com/office/powerpoint/2010/main" val="110485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仔细看本文的童鞋就会发现，一个矩阵并非只是单纯的一张表格、数组，它还代表了某种神奇的魔力，与某个向量相乘后，还能变成一个数。换句话说，保存着很多个数的矩阵经过与特定的向量相乘后，塌缩成了一个数。</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5</a:t>
            </a:fld>
            <a:endParaRPr lang="en-US" altLang="zh-CN"/>
          </a:p>
        </p:txBody>
      </p:sp>
    </p:spTree>
    <p:extLst>
      <p:ext uri="{BB962C8B-B14F-4D97-AF65-F5344CB8AC3E}">
        <p14:creationId xmlns:p14="http://schemas.microsoft.com/office/powerpoint/2010/main" val="25213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板书一个特征向量只能属于一个特征值的证明。唯一性我们已经证明过多次了，请问大家第一步我们应该怎么做</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7</a:t>
            </a:fld>
            <a:endParaRPr lang="en-US" altLang="zh-CN"/>
          </a:p>
        </p:txBody>
      </p:sp>
    </p:spTree>
    <p:extLst>
      <p:ext uri="{BB962C8B-B14F-4D97-AF65-F5344CB8AC3E}">
        <p14:creationId xmlns:p14="http://schemas.microsoft.com/office/powerpoint/2010/main" val="1861186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接下来我们来认识一下那些为特征值特征向量做出贡献的数学家们。</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9</a:t>
            </a:fld>
            <a:endParaRPr lang="en-US" altLang="zh-CN"/>
          </a:p>
        </p:txBody>
      </p:sp>
    </p:spTree>
    <p:extLst>
      <p:ext uri="{BB962C8B-B14F-4D97-AF65-F5344CB8AC3E}">
        <p14:creationId xmlns:p14="http://schemas.microsoft.com/office/powerpoint/2010/main" val="372239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线性代数中，矩阵可以把一个向量变换到另一个位置，或者说从一个坐标系变换到另一个坐标系。矩阵的“基”，实际就是变换时所用的坐标系。而所谓的相似矩阵，就是同样的变换，只不过使用了不同的坐标系。线性代数中的相似矩阵实际上就是要使这些相似的矩阵有一个好看的外表，而不改变其变换的功用。</a:t>
            </a:r>
            <a:endParaRPr lang="zh-CN" altLang="en-US" dirty="0"/>
          </a:p>
        </p:txBody>
      </p:sp>
      <p:sp>
        <p:nvSpPr>
          <p:cNvPr id="4" name="灯片编号占位符 3"/>
          <p:cNvSpPr>
            <a:spLocks noGrp="1"/>
          </p:cNvSpPr>
          <p:nvPr>
            <p:ph type="sldNum" sz="quarter" idx="10"/>
          </p:nvPr>
        </p:nvSpPr>
        <p:spPr/>
        <p:txBody>
          <a:bodyPr/>
          <a:lstStyle/>
          <a:p>
            <a:pPr>
              <a:defRPr/>
            </a:pPr>
            <a:fld id="{56140E92-8E7C-4301-BBE1-98B70AE29D27}" type="slidenum">
              <a:rPr lang="en-US" altLang="zh-CN" smtClean="0"/>
              <a:pPr>
                <a:defRPr/>
              </a:pPr>
              <a:t>11</a:t>
            </a:fld>
            <a:endParaRPr lang="en-US" altLang="zh-CN"/>
          </a:p>
        </p:txBody>
      </p:sp>
    </p:spTree>
    <p:extLst>
      <p:ext uri="{BB962C8B-B14F-4D97-AF65-F5344CB8AC3E}">
        <p14:creationId xmlns:p14="http://schemas.microsoft.com/office/powerpoint/2010/main" val="3225230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DCA17E52-0D4E-4CAA-B56A-C5644C192DF4}"/>
              </a:ext>
            </a:extLst>
          </p:cNvPr>
          <p:cNvSpPr>
            <a:spLocks noGrp="1" noRot="1" noChangeAspect="1" noTextEdit="1"/>
          </p:cNvSpPr>
          <p:nvPr>
            <p:ph type="sldImg"/>
          </p:nvPr>
        </p:nvSpPr>
        <p:spPr>
          <a:xfrm>
            <a:off x="90488" y="744538"/>
            <a:ext cx="6616700" cy="3722687"/>
          </a:xfrm>
          <a:ln/>
        </p:spPr>
      </p:sp>
      <p:sp>
        <p:nvSpPr>
          <p:cNvPr id="15363" name="备注占位符 2">
            <a:extLst>
              <a:ext uri="{FF2B5EF4-FFF2-40B4-BE49-F238E27FC236}">
                <a16:creationId xmlns:a16="http://schemas.microsoft.com/office/drawing/2014/main" id="{2ED16827-ED29-4CFD-8599-12C1D542FD14}"/>
              </a:ext>
            </a:extLst>
          </p:cNvPr>
          <p:cNvSpPr>
            <a:spLocks noGrp="1"/>
          </p:cNvSpPr>
          <p:nvPr>
            <p:ph type="body" idx="1"/>
          </p:nvPr>
        </p:nvSpPr>
        <p:spPr>
          <a:noFill/>
        </p:spPr>
        <p:txBody>
          <a:bodyPr/>
          <a:lstStyle/>
          <a:p>
            <a:r>
              <a:rPr lang="zh-CN" altLang="en-US" b="1"/>
              <a:t>马云向默克尔展示人脸识别支付技术</a:t>
            </a:r>
          </a:p>
          <a:p>
            <a:r>
              <a:rPr lang="en-US" altLang="zh-CN"/>
              <a:t>2015-03-16 13:58:19</a:t>
            </a:r>
            <a:r>
              <a:rPr lang="zh-CN" altLang="en-US"/>
              <a:t>　来源</a:t>
            </a:r>
            <a:r>
              <a:rPr lang="en-US" altLang="zh-CN"/>
              <a:t>: </a:t>
            </a:r>
            <a:r>
              <a:rPr lang="zh-CN" altLang="en-US">
                <a:hlinkClick r:id="rId3"/>
              </a:rPr>
              <a:t>钛媒体</a:t>
            </a:r>
            <a:r>
              <a:rPr lang="en-US" altLang="zh-CN"/>
              <a:t>(</a:t>
            </a:r>
            <a:r>
              <a:rPr lang="zh-CN" altLang="en-US"/>
              <a:t>北京</a:t>
            </a:r>
            <a:r>
              <a:rPr lang="en-US" altLang="zh-CN"/>
              <a:t>)</a:t>
            </a:r>
          </a:p>
          <a:p>
            <a:endParaRPr lang="zh-CN" altLang="en-US"/>
          </a:p>
        </p:txBody>
      </p:sp>
      <p:sp>
        <p:nvSpPr>
          <p:cNvPr id="15364" name="灯片编号占位符 3">
            <a:extLst>
              <a:ext uri="{FF2B5EF4-FFF2-40B4-BE49-F238E27FC236}">
                <a16:creationId xmlns:a16="http://schemas.microsoft.com/office/drawing/2014/main" id="{A01B0AFE-AFE3-40BF-B87D-5F618050E566}"/>
              </a:ext>
            </a:extLst>
          </p:cNvPr>
          <p:cNvSpPr>
            <a:spLocks noGrp="1"/>
          </p:cNvSpPr>
          <p:nvPr>
            <p:ph type="sldNum" sz="quarter" idx="5"/>
          </p:nvPr>
        </p:nvSpPr>
        <p:spPr>
          <a:noFill/>
        </p:spPr>
        <p:txBody>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fld id="{AB84E97E-A19A-4C97-B24E-C4E04C8C8748}" type="slidenum">
              <a:rPr kumimoji="0" lang="en-US" altLang="zh-CN" sz="1200" smtClean="0">
                <a:latin typeface="Arial" panose="020B0604020202020204" pitchFamily="34" charset="0"/>
              </a:rPr>
              <a:pPr/>
              <a:t>12</a:t>
            </a:fld>
            <a:endParaRPr kumimoji="0" lang="en-US" altLang="zh-CN" sz="1200">
              <a:latin typeface="Arial" panose="020B0604020202020204" pitchFamily="34" charset="0"/>
            </a:endParaRPr>
          </a:p>
        </p:txBody>
      </p:sp>
    </p:spTree>
    <p:extLst>
      <p:ext uri="{BB962C8B-B14F-4D97-AF65-F5344CB8AC3E}">
        <p14:creationId xmlns:p14="http://schemas.microsoft.com/office/powerpoint/2010/main" val="425829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8B3D5B0-6DF2-4495-9D92-59F9A6B02DB8}"/>
              </a:ext>
            </a:extLst>
          </p:cNvPr>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41BA745-82A8-4407-848D-FBF4A61CE9E8}"/>
              </a:ext>
            </a:extLst>
          </p:cNvPr>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D9FBE83-F438-46D3-853E-9F4E95E6E1CE}"/>
              </a:ext>
            </a:extLst>
          </p:cNvPr>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90371C26-F09E-4A8B-874F-15F3F21D65F8}" type="slidenum">
              <a:rPr lang="en-US" altLang="zh-CN"/>
              <a:pPr>
                <a:defRPr/>
              </a:pPr>
              <a:t>‹#›</a:t>
            </a:fld>
            <a:endParaRPr lang="en-US" altLang="zh-CN"/>
          </a:p>
        </p:txBody>
      </p:sp>
    </p:spTree>
    <p:extLst>
      <p:ext uri="{BB962C8B-B14F-4D97-AF65-F5344CB8AC3E}">
        <p14:creationId xmlns:p14="http://schemas.microsoft.com/office/powerpoint/2010/main" val="2440501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568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1F886D6-5CDC-4644-829C-3525DB5FE2D1}"/>
              </a:ext>
            </a:extLst>
          </p:cNvPr>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6A6A4220-32C1-4343-8BC4-E893B1878871}"/>
              </a:ext>
            </a:extLst>
          </p:cNvPr>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8732AAD7-B496-4EC3-9E42-34A719ABDAA0}"/>
              </a:ext>
            </a:extLst>
          </p:cNvPr>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470448FD-AB3C-436E-8E7B-9B91920144AD}" type="slidenum">
              <a:rPr lang="en-US" altLang="zh-CN"/>
              <a:pPr>
                <a:defRPr/>
              </a:pPr>
              <a:t>‹#›</a:t>
            </a:fld>
            <a:endParaRPr lang="en-US" altLang="zh-CN"/>
          </a:p>
        </p:txBody>
      </p:sp>
    </p:spTree>
    <p:extLst>
      <p:ext uri="{BB962C8B-B14F-4D97-AF65-F5344CB8AC3E}">
        <p14:creationId xmlns:p14="http://schemas.microsoft.com/office/powerpoint/2010/main" val="23592328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DD3B365-C794-4C72-A43E-739CD2FEFA22}"/>
              </a:ext>
            </a:extLst>
          </p:cNvPr>
          <p:cNvSpPr txBox="1">
            <a:spLocks noChangeArrowheads="1"/>
          </p:cNvSpPr>
          <p:nvPr userDrawn="1"/>
        </p:nvSpPr>
        <p:spPr bwMode="auto">
          <a:xfrm>
            <a:off x="6151458" y="115761"/>
            <a:ext cx="559223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eaLnBrk="0" hangingPunct="0">
              <a:defRPr sz="2800">
                <a:solidFill>
                  <a:schemeClr val="tx1"/>
                </a:solidFill>
                <a:latin typeface="Times New Roman" panose="02020603050405020304" pitchFamily="18" charset="0"/>
                <a:ea typeface="宋体" panose="02010600030101010101" pitchFamily="2" charset="-122"/>
              </a:defRPr>
            </a:lvl2pPr>
            <a:lvl3pPr eaLnBrk="0" hangingPunct="0">
              <a:defRPr sz="2800">
                <a:solidFill>
                  <a:schemeClr val="tx1"/>
                </a:solidFill>
                <a:latin typeface="Times New Roman" panose="02020603050405020304" pitchFamily="18" charset="0"/>
                <a:ea typeface="宋体" panose="02010600030101010101" pitchFamily="2" charset="-122"/>
              </a:defRPr>
            </a:lvl3pPr>
            <a:lvl4pPr eaLnBrk="0" hangingPunct="0">
              <a:defRPr sz="2800">
                <a:solidFill>
                  <a:schemeClr val="tx1"/>
                </a:solidFill>
                <a:latin typeface="Times New Roman" panose="02020603050405020304" pitchFamily="18" charset="0"/>
                <a:ea typeface="宋体" panose="02010600030101010101" pitchFamily="2" charset="-122"/>
              </a:defRPr>
            </a:lvl4pPr>
            <a:lvl5pPr eaLnBrk="0" hangingPunct="0">
              <a:defRPr sz="28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9pPr>
          </a:lstStyle>
          <a:p>
            <a:pPr algn="r"/>
            <a:r>
              <a:rPr lang="zh-CN" altLang="en-US" sz="2000" smtClean="0">
                <a:solidFill>
                  <a:schemeClr val="bg1"/>
                </a:solidFill>
              </a:rPr>
              <a:t>第九讲</a:t>
            </a:r>
            <a:endParaRPr lang="zh-CN" altLang="en-US" sz="20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3.xml"/><Relationship Id="rId5" Type="http://schemas.openxmlformats.org/officeDocument/2006/relationships/image" Target="../media/image326.png"/><Relationship Id="rId4" Type="http://schemas.openxmlformats.org/officeDocument/2006/relationships/image" Target="../media/image325.png"/></Relationships>
</file>

<file path=ppt/slides/_rels/slide10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3.xml"/><Relationship Id="rId5" Type="http://schemas.openxmlformats.org/officeDocument/2006/relationships/image" Target="../media/image330.png"/><Relationship Id="rId4" Type="http://schemas.openxmlformats.org/officeDocument/2006/relationships/image" Target="../media/image329.png"/></Relationships>
</file>

<file path=ppt/slides/_rels/slide102.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3.xml"/><Relationship Id="rId5" Type="http://schemas.openxmlformats.org/officeDocument/2006/relationships/image" Target="../media/image336.png"/><Relationship Id="rId4" Type="http://schemas.openxmlformats.org/officeDocument/2006/relationships/image" Target="../media/image3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910.png"/><Relationship Id="rId7" Type="http://schemas.openxmlformats.org/officeDocument/2006/relationships/image" Target="../media/image338.png"/><Relationship Id="rId2" Type="http://schemas.openxmlformats.org/officeDocument/2006/relationships/image" Target="../media/image2900.png"/><Relationship Id="rId1" Type="http://schemas.openxmlformats.org/officeDocument/2006/relationships/slideLayout" Target="../slideLayouts/slideLayout3.xml"/><Relationship Id="rId6" Type="http://schemas.openxmlformats.org/officeDocument/2006/relationships/image" Target="../media/image337.png"/><Relationship Id="rId5" Type="http://schemas.openxmlformats.org/officeDocument/2006/relationships/image" Target="../media/image2930.png"/><Relationship Id="rId4" Type="http://schemas.openxmlformats.org/officeDocument/2006/relationships/image" Target="../media/image2920.png"/></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2980.png"/><Relationship Id="rId1" Type="http://schemas.openxmlformats.org/officeDocument/2006/relationships/slideLayout" Target="../slideLayouts/slideLayout3.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3120.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10.xml"/><Relationship Id="rId7" Type="http://schemas.openxmlformats.org/officeDocument/2006/relationships/oleObject" Target="../embeddings/oleObject35.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53.png"/><Relationship Id="rId5" Type="http://schemas.openxmlformats.org/officeDocument/2006/relationships/image" Target="../media/image50.emf"/><Relationship Id="rId10" Type="http://schemas.openxmlformats.org/officeDocument/2006/relationships/image" Target="../media/image52.wmf"/><Relationship Id="rId4" Type="http://schemas.openxmlformats.org/officeDocument/2006/relationships/oleObject" Target="../embeddings/oleObject34.bin"/><Relationship Id="rId9"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68.wmf"/><Relationship Id="rId18" Type="http://schemas.openxmlformats.org/officeDocument/2006/relationships/oleObject" Target="../embeddings/oleObject44.bin"/><Relationship Id="rId3" Type="http://schemas.openxmlformats.org/officeDocument/2006/relationships/notesSlide" Target="../notesSlides/notesSlide14.xml"/><Relationship Id="rId21" Type="http://schemas.openxmlformats.org/officeDocument/2006/relationships/image" Target="../media/image72.wmf"/><Relationship Id="rId7" Type="http://schemas.openxmlformats.org/officeDocument/2006/relationships/image" Target="../media/image65.wmf"/><Relationship Id="rId12" Type="http://schemas.openxmlformats.org/officeDocument/2006/relationships/oleObject" Target="../embeddings/oleObject41.bin"/><Relationship Id="rId17" Type="http://schemas.openxmlformats.org/officeDocument/2006/relationships/image" Target="../media/image70.wmf"/><Relationship Id="rId2" Type="http://schemas.openxmlformats.org/officeDocument/2006/relationships/slideLayout" Target="../slideLayouts/slideLayout2.xml"/><Relationship Id="rId16" Type="http://schemas.openxmlformats.org/officeDocument/2006/relationships/oleObject" Target="../embeddings/oleObject43.bin"/><Relationship Id="rId20" Type="http://schemas.openxmlformats.org/officeDocument/2006/relationships/oleObject" Target="../embeddings/oleObject45.bin"/><Relationship Id="rId1" Type="http://schemas.openxmlformats.org/officeDocument/2006/relationships/vmlDrawing" Target="../drawings/vmlDrawing7.vml"/><Relationship Id="rId6" Type="http://schemas.openxmlformats.org/officeDocument/2006/relationships/oleObject" Target="../embeddings/oleObject38.bin"/><Relationship Id="rId11" Type="http://schemas.openxmlformats.org/officeDocument/2006/relationships/image" Target="../media/image67.wmf"/><Relationship Id="rId5" Type="http://schemas.openxmlformats.org/officeDocument/2006/relationships/image" Target="../media/image64.wmf"/><Relationship Id="rId15" Type="http://schemas.openxmlformats.org/officeDocument/2006/relationships/image" Target="../media/image69.wmf"/><Relationship Id="rId10" Type="http://schemas.openxmlformats.org/officeDocument/2006/relationships/oleObject" Target="../embeddings/oleObject40.bin"/><Relationship Id="rId19" Type="http://schemas.openxmlformats.org/officeDocument/2006/relationships/image" Target="../media/image71.wmf"/><Relationship Id="rId4" Type="http://schemas.openxmlformats.org/officeDocument/2006/relationships/oleObject" Target="../embeddings/oleObject37.bin"/><Relationship Id="rId9" Type="http://schemas.openxmlformats.org/officeDocument/2006/relationships/image" Target="../media/image66.wmf"/><Relationship Id="rId14" Type="http://schemas.openxmlformats.org/officeDocument/2006/relationships/oleObject" Target="../embeddings/oleObject42.bin"/><Relationship Id="rId22" Type="http://schemas.openxmlformats.org/officeDocument/2006/relationships/oleObject" Target="../embeddings/oleObject46.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15.xml"/><Relationship Id="rId7" Type="http://schemas.openxmlformats.org/officeDocument/2006/relationships/image" Target="../media/image74.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48.bin"/><Relationship Id="rId11" Type="http://schemas.openxmlformats.org/officeDocument/2006/relationships/image" Target="../media/image76.wmf"/><Relationship Id="rId5" Type="http://schemas.openxmlformats.org/officeDocument/2006/relationships/image" Target="../media/image73.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75.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81.wmf"/><Relationship Id="rId18" Type="http://schemas.openxmlformats.org/officeDocument/2006/relationships/oleObject" Target="../embeddings/oleObject58.bin"/><Relationship Id="rId3" Type="http://schemas.openxmlformats.org/officeDocument/2006/relationships/notesSlide" Target="../notesSlides/notesSlide16.xml"/><Relationship Id="rId21" Type="http://schemas.openxmlformats.org/officeDocument/2006/relationships/image" Target="../media/image85.wmf"/><Relationship Id="rId7" Type="http://schemas.openxmlformats.org/officeDocument/2006/relationships/image" Target="../media/image78.wmf"/><Relationship Id="rId12" Type="http://schemas.openxmlformats.org/officeDocument/2006/relationships/oleObject" Target="../embeddings/oleObject55.bin"/><Relationship Id="rId17" Type="http://schemas.openxmlformats.org/officeDocument/2006/relationships/image" Target="../media/image83.wmf"/><Relationship Id="rId2" Type="http://schemas.openxmlformats.org/officeDocument/2006/relationships/slideLayout" Target="../slideLayouts/slideLayout3.xml"/><Relationship Id="rId16" Type="http://schemas.openxmlformats.org/officeDocument/2006/relationships/oleObject" Target="../embeddings/oleObject57.bin"/><Relationship Id="rId20" Type="http://schemas.openxmlformats.org/officeDocument/2006/relationships/oleObject" Target="../embeddings/oleObject59.bin"/><Relationship Id="rId1" Type="http://schemas.openxmlformats.org/officeDocument/2006/relationships/vmlDrawing" Target="../drawings/vmlDrawing9.vml"/><Relationship Id="rId6" Type="http://schemas.openxmlformats.org/officeDocument/2006/relationships/oleObject" Target="../embeddings/oleObject52.bin"/><Relationship Id="rId11" Type="http://schemas.openxmlformats.org/officeDocument/2006/relationships/image" Target="../media/image80.wmf"/><Relationship Id="rId5" Type="http://schemas.openxmlformats.org/officeDocument/2006/relationships/image" Target="../media/image77.wmf"/><Relationship Id="rId15" Type="http://schemas.openxmlformats.org/officeDocument/2006/relationships/image" Target="../media/image82.wmf"/><Relationship Id="rId23" Type="http://schemas.openxmlformats.org/officeDocument/2006/relationships/image" Target="../media/image86.wmf"/><Relationship Id="rId10" Type="http://schemas.openxmlformats.org/officeDocument/2006/relationships/oleObject" Target="../embeddings/oleObject54.bin"/><Relationship Id="rId19" Type="http://schemas.openxmlformats.org/officeDocument/2006/relationships/image" Target="../media/image84.wmf"/><Relationship Id="rId4" Type="http://schemas.openxmlformats.org/officeDocument/2006/relationships/oleObject" Target="../embeddings/oleObject51.bin"/><Relationship Id="rId9" Type="http://schemas.openxmlformats.org/officeDocument/2006/relationships/image" Target="../media/image79.wmf"/><Relationship Id="rId14" Type="http://schemas.openxmlformats.org/officeDocument/2006/relationships/oleObject" Target="../embeddings/oleObject56.bin"/><Relationship Id="rId22" Type="http://schemas.openxmlformats.org/officeDocument/2006/relationships/oleObject" Target="../embeddings/oleObject60.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17.xml"/><Relationship Id="rId7" Type="http://schemas.openxmlformats.org/officeDocument/2006/relationships/image" Target="../media/image88.w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oleObject" Target="../embeddings/oleObject62.bin"/><Relationship Id="rId5" Type="http://schemas.openxmlformats.org/officeDocument/2006/relationships/image" Target="../media/image87.wmf"/><Relationship Id="rId4" Type="http://schemas.openxmlformats.org/officeDocument/2006/relationships/oleObject" Target="../embeddings/oleObject61.bin"/><Relationship Id="rId9" Type="http://schemas.openxmlformats.org/officeDocument/2006/relationships/image" Target="../media/image90.png"/></Relationships>
</file>

<file path=ppt/slides/_rels/slide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68.bin"/><Relationship Id="rId18" Type="http://schemas.openxmlformats.org/officeDocument/2006/relationships/image" Target="../media/image98.wmf"/><Relationship Id="rId3" Type="http://schemas.openxmlformats.org/officeDocument/2006/relationships/oleObject" Target="../embeddings/oleObject63.bin"/><Relationship Id="rId21" Type="http://schemas.openxmlformats.org/officeDocument/2006/relationships/oleObject" Target="../embeddings/oleObject72.bin"/><Relationship Id="rId7" Type="http://schemas.openxmlformats.org/officeDocument/2006/relationships/oleObject" Target="../embeddings/oleObject65.bin"/><Relationship Id="rId12" Type="http://schemas.openxmlformats.org/officeDocument/2006/relationships/image" Target="../media/image95.wmf"/><Relationship Id="rId17" Type="http://schemas.openxmlformats.org/officeDocument/2006/relationships/oleObject" Target="../embeddings/oleObject70.bin"/><Relationship Id="rId2" Type="http://schemas.openxmlformats.org/officeDocument/2006/relationships/slideLayout" Target="../slideLayouts/slideLayout3.xml"/><Relationship Id="rId16" Type="http://schemas.openxmlformats.org/officeDocument/2006/relationships/image" Target="../media/image97.wmf"/><Relationship Id="rId20" Type="http://schemas.openxmlformats.org/officeDocument/2006/relationships/image" Target="../media/image99.wmf"/><Relationship Id="rId1" Type="http://schemas.openxmlformats.org/officeDocument/2006/relationships/vmlDrawing" Target="../drawings/vmlDrawing11.vml"/><Relationship Id="rId6" Type="http://schemas.openxmlformats.org/officeDocument/2006/relationships/image" Target="../media/image92.wmf"/><Relationship Id="rId11" Type="http://schemas.openxmlformats.org/officeDocument/2006/relationships/oleObject" Target="../embeddings/oleObject67.bin"/><Relationship Id="rId24" Type="http://schemas.openxmlformats.org/officeDocument/2006/relationships/image" Target="../media/image101.wmf"/><Relationship Id="rId5" Type="http://schemas.openxmlformats.org/officeDocument/2006/relationships/oleObject" Target="../embeddings/oleObject64.bin"/><Relationship Id="rId15" Type="http://schemas.openxmlformats.org/officeDocument/2006/relationships/oleObject" Target="../embeddings/oleObject69.bin"/><Relationship Id="rId23" Type="http://schemas.openxmlformats.org/officeDocument/2006/relationships/oleObject" Target="../embeddings/oleObject73.bin"/><Relationship Id="rId10" Type="http://schemas.openxmlformats.org/officeDocument/2006/relationships/image" Target="../media/image94.wmf"/><Relationship Id="rId19" Type="http://schemas.openxmlformats.org/officeDocument/2006/relationships/oleObject" Target="../embeddings/oleObject71.bin"/><Relationship Id="rId4" Type="http://schemas.openxmlformats.org/officeDocument/2006/relationships/image" Target="../media/image91.wmf"/><Relationship Id="rId9" Type="http://schemas.openxmlformats.org/officeDocument/2006/relationships/oleObject" Target="../embeddings/oleObject66.bin"/><Relationship Id="rId14" Type="http://schemas.openxmlformats.org/officeDocument/2006/relationships/image" Target="../media/image96.wmf"/><Relationship Id="rId22" Type="http://schemas.openxmlformats.org/officeDocument/2006/relationships/image" Target="../media/image100.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103.emf"/><Relationship Id="rId5" Type="http://schemas.openxmlformats.org/officeDocument/2006/relationships/oleObject" Target="../embeddings/oleObject75.bin"/><Relationship Id="rId4" Type="http://schemas.openxmlformats.org/officeDocument/2006/relationships/image" Target="../media/image102.emf"/></Relationships>
</file>

<file path=ppt/slides/_rels/slide29.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oleObject" Target="../embeddings/oleObject81.bin"/><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108.emf"/><Relationship Id="rId2" Type="http://schemas.openxmlformats.org/officeDocument/2006/relationships/slideLayout" Target="../slideLayouts/slideLayout3.xml"/><Relationship Id="rId16" Type="http://schemas.openxmlformats.org/officeDocument/2006/relationships/image" Target="../media/image110.emf"/><Relationship Id="rId1" Type="http://schemas.openxmlformats.org/officeDocument/2006/relationships/vmlDrawing" Target="../drawings/vmlDrawing13.vml"/><Relationship Id="rId6" Type="http://schemas.openxmlformats.org/officeDocument/2006/relationships/image" Target="../media/image105.emf"/><Relationship Id="rId11" Type="http://schemas.openxmlformats.org/officeDocument/2006/relationships/oleObject" Target="../embeddings/oleObject80.bin"/><Relationship Id="rId5" Type="http://schemas.openxmlformats.org/officeDocument/2006/relationships/oleObject" Target="../embeddings/oleObject77.bin"/><Relationship Id="rId15" Type="http://schemas.openxmlformats.org/officeDocument/2006/relationships/oleObject" Target="../embeddings/oleObject82.bin"/><Relationship Id="rId10" Type="http://schemas.openxmlformats.org/officeDocument/2006/relationships/image" Target="../media/image107.emf"/><Relationship Id="rId4" Type="http://schemas.openxmlformats.org/officeDocument/2006/relationships/image" Target="../media/image104.emf"/><Relationship Id="rId9" Type="http://schemas.openxmlformats.org/officeDocument/2006/relationships/oleObject" Target="../embeddings/oleObject79.bin"/><Relationship Id="rId14" Type="http://schemas.openxmlformats.org/officeDocument/2006/relationships/image" Target="../media/image109.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112.wmf"/><Relationship Id="rId5" Type="http://schemas.openxmlformats.org/officeDocument/2006/relationships/oleObject" Target="../embeddings/oleObject84.bin"/><Relationship Id="rId4" Type="http://schemas.openxmlformats.org/officeDocument/2006/relationships/image" Target="../media/image111.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114.emf"/><Relationship Id="rId5" Type="http://schemas.openxmlformats.org/officeDocument/2006/relationships/oleObject" Target="../embeddings/oleObject86.bin"/><Relationship Id="rId4" Type="http://schemas.openxmlformats.org/officeDocument/2006/relationships/image" Target="../media/image113.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116.emf"/><Relationship Id="rId5" Type="http://schemas.openxmlformats.org/officeDocument/2006/relationships/oleObject" Target="../embeddings/oleObject88.bin"/><Relationship Id="rId4" Type="http://schemas.openxmlformats.org/officeDocument/2006/relationships/image" Target="../media/image115.emf"/></Relationships>
</file>

<file path=ppt/slides/_rels/slide33.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118.emf"/><Relationship Id="rId5" Type="http://schemas.openxmlformats.org/officeDocument/2006/relationships/oleObject" Target="../embeddings/oleObject90.bin"/><Relationship Id="rId10" Type="http://schemas.openxmlformats.org/officeDocument/2006/relationships/image" Target="../media/image120.emf"/><Relationship Id="rId4" Type="http://schemas.openxmlformats.org/officeDocument/2006/relationships/image" Target="../media/image117.emf"/><Relationship Id="rId9" Type="http://schemas.openxmlformats.org/officeDocument/2006/relationships/oleObject" Target="../embeddings/oleObject92.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image" Target="../media/image122.wmf"/><Relationship Id="rId5" Type="http://schemas.openxmlformats.org/officeDocument/2006/relationships/oleObject" Target="../embeddings/oleObject94.bin"/><Relationship Id="rId4" Type="http://schemas.openxmlformats.org/officeDocument/2006/relationships/image" Target="../media/image121.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124.emf"/><Relationship Id="rId5" Type="http://schemas.openxmlformats.org/officeDocument/2006/relationships/oleObject" Target="../embeddings/oleObject96.bin"/><Relationship Id="rId4" Type="http://schemas.openxmlformats.org/officeDocument/2006/relationships/image" Target="../media/image123.emf"/></Relationships>
</file>

<file path=ppt/slides/_rels/slide36.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image" Target="../media/image126.emf"/><Relationship Id="rId5" Type="http://schemas.openxmlformats.org/officeDocument/2006/relationships/oleObject" Target="../embeddings/oleObject98.bin"/><Relationship Id="rId4" Type="http://schemas.openxmlformats.org/officeDocument/2006/relationships/image" Target="../media/image125.emf"/></Relationships>
</file>

<file path=ppt/slides/_rels/slide37.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129.emf"/><Relationship Id="rId5" Type="http://schemas.openxmlformats.org/officeDocument/2006/relationships/oleObject" Target="../embeddings/oleObject101.bin"/><Relationship Id="rId4" Type="http://schemas.openxmlformats.org/officeDocument/2006/relationships/image" Target="../media/image12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image" Target="../media/image132.wmf"/><Relationship Id="rId5" Type="http://schemas.openxmlformats.org/officeDocument/2006/relationships/oleObject" Target="../embeddings/oleObject104.bin"/><Relationship Id="rId4" Type="http://schemas.openxmlformats.org/officeDocument/2006/relationships/image" Target="../media/image131.wmf"/></Relationships>
</file>

<file path=ppt/slides/_rels/slide39.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image" Target="../media/image134.emf"/><Relationship Id="rId5" Type="http://schemas.openxmlformats.org/officeDocument/2006/relationships/oleObject" Target="../embeddings/oleObject106.bin"/><Relationship Id="rId4" Type="http://schemas.openxmlformats.org/officeDocument/2006/relationships/image" Target="../media/image133.e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xml"/><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8.wmf"/></Relationships>
</file>

<file path=ppt/slides/_rels/slide40.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3.xml"/><Relationship Id="rId1" Type="http://schemas.openxmlformats.org/officeDocument/2006/relationships/vmlDrawing" Target="../drawings/vmlDrawing24.vml"/><Relationship Id="rId6" Type="http://schemas.openxmlformats.org/officeDocument/2006/relationships/image" Target="../media/image137.emf"/><Relationship Id="rId5" Type="http://schemas.openxmlformats.org/officeDocument/2006/relationships/oleObject" Target="../embeddings/oleObject109.bin"/><Relationship Id="rId4" Type="http://schemas.openxmlformats.org/officeDocument/2006/relationships/image" Target="../media/image136.wmf"/></Relationships>
</file>

<file path=ppt/slides/_rels/slide41.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image" Target="../media/image140.wmf"/><Relationship Id="rId11" Type="http://schemas.openxmlformats.org/officeDocument/2006/relationships/image" Target="../media/image132.png"/><Relationship Id="rId5" Type="http://schemas.openxmlformats.org/officeDocument/2006/relationships/oleObject" Target="../embeddings/oleObject112.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114.bin"/></Relationships>
</file>

<file path=ppt/slides/_rels/slide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 Id="rId5" Type="http://schemas.openxmlformats.org/officeDocument/2006/relationships/image" Target="../media/image149.png"/><Relationship Id="rId4" Type="http://schemas.openxmlformats.org/officeDocument/2006/relationships/image" Target="../media/image148.png"/></Relationships>
</file>

<file path=ppt/slides/_rels/slide44.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151.wmf"/><Relationship Id="rId5" Type="http://schemas.openxmlformats.org/officeDocument/2006/relationships/oleObject" Target="../embeddings/oleObject116.bin"/><Relationship Id="rId4" Type="http://schemas.openxmlformats.org/officeDocument/2006/relationships/image" Target="../media/image150.wmf"/></Relationships>
</file>

<file path=ppt/slides/_rels/slide4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55.png"/><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image" Target="../media/image154.png"/><Relationship Id="rId5" Type="http://schemas.openxmlformats.org/officeDocument/2006/relationships/image" Target="../media/image153.wmf"/><Relationship Id="rId4" Type="http://schemas.openxmlformats.org/officeDocument/2006/relationships/oleObject" Target="../embeddings/oleObject118.bin"/></Relationships>
</file>

<file path=ppt/slides/_rels/slide47.xml.rels><?xml version="1.0" encoding="UTF-8" standalone="yes"?>
<Relationships xmlns="http://schemas.openxmlformats.org/package/2006/relationships"><Relationship Id="rId8" Type="http://schemas.openxmlformats.org/officeDocument/2006/relationships/image" Target="../media/image158.wmf"/><Relationship Id="rId13" Type="http://schemas.openxmlformats.org/officeDocument/2006/relationships/oleObject" Target="../embeddings/oleObject124.bin"/><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160.wmf"/><Relationship Id="rId2" Type="http://schemas.openxmlformats.org/officeDocument/2006/relationships/slideLayout" Target="../slideLayouts/slideLayout3.xml"/><Relationship Id="rId16" Type="http://schemas.openxmlformats.org/officeDocument/2006/relationships/image" Target="../media/image162.wmf"/><Relationship Id="rId1" Type="http://schemas.openxmlformats.org/officeDocument/2006/relationships/vmlDrawing" Target="../drawings/vmlDrawing28.vml"/><Relationship Id="rId6" Type="http://schemas.openxmlformats.org/officeDocument/2006/relationships/image" Target="../media/image157.wmf"/><Relationship Id="rId11" Type="http://schemas.openxmlformats.org/officeDocument/2006/relationships/oleObject" Target="../embeddings/oleObject123.bin"/><Relationship Id="rId5" Type="http://schemas.openxmlformats.org/officeDocument/2006/relationships/oleObject" Target="../embeddings/oleObject120.bin"/><Relationship Id="rId15" Type="http://schemas.openxmlformats.org/officeDocument/2006/relationships/oleObject" Target="../embeddings/oleObject125.bin"/><Relationship Id="rId10" Type="http://schemas.openxmlformats.org/officeDocument/2006/relationships/image" Target="../media/image159.wmf"/><Relationship Id="rId4" Type="http://schemas.openxmlformats.org/officeDocument/2006/relationships/image" Target="../media/image156.wmf"/><Relationship Id="rId9" Type="http://schemas.openxmlformats.org/officeDocument/2006/relationships/oleObject" Target="../embeddings/oleObject122.bin"/><Relationship Id="rId14" Type="http://schemas.openxmlformats.org/officeDocument/2006/relationships/image" Target="../media/image161.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5.wmf"/><Relationship Id="rId18" Type="http://schemas.openxmlformats.org/officeDocument/2006/relationships/oleObject" Target="../embeddings/oleObject12.bin"/><Relationship Id="rId3" Type="http://schemas.openxmlformats.org/officeDocument/2006/relationships/notesSlide" Target="../notesSlides/notesSlide5.xml"/><Relationship Id="rId7" Type="http://schemas.openxmlformats.org/officeDocument/2006/relationships/image" Target="../media/image12.wmf"/><Relationship Id="rId12" Type="http://schemas.openxmlformats.org/officeDocument/2006/relationships/oleObject" Target="../embeddings/oleObject9.bin"/><Relationship Id="rId17" Type="http://schemas.openxmlformats.org/officeDocument/2006/relationships/image" Target="../media/image17.wmf"/><Relationship Id="rId2" Type="http://schemas.openxmlformats.org/officeDocument/2006/relationships/slideLayout" Target="../slideLayouts/slideLayout3.xml"/><Relationship Id="rId16" Type="http://schemas.openxmlformats.org/officeDocument/2006/relationships/oleObject" Target="../embeddings/oleObject11.bin"/><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image" Target="../media/image16.wmf"/><Relationship Id="rId10" Type="http://schemas.openxmlformats.org/officeDocument/2006/relationships/oleObject" Target="../embeddings/oleObject8.bin"/><Relationship Id="rId19" Type="http://schemas.openxmlformats.org/officeDocument/2006/relationships/image" Target="../media/image18.wmf"/><Relationship Id="rId4" Type="http://schemas.openxmlformats.org/officeDocument/2006/relationships/oleObject" Target="../embeddings/oleObject5.bin"/><Relationship Id="rId9" Type="http://schemas.openxmlformats.org/officeDocument/2006/relationships/image" Target="../media/image13.wmf"/><Relationship Id="rId14" Type="http://schemas.openxmlformats.org/officeDocument/2006/relationships/oleObject" Target="../embeddings/oleObject10.bin"/></Relationships>
</file>

<file path=ppt/slides/_rels/slide50.xml.rels><?xml version="1.0" encoding="UTF-8" standalone="yes"?>
<Relationships xmlns="http://schemas.openxmlformats.org/package/2006/relationships"><Relationship Id="rId2" Type="http://schemas.openxmlformats.org/officeDocument/2006/relationships/image" Target="../media/image163.gi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3.xml"/><Relationship Id="rId1" Type="http://schemas.openxmlformats.org/officeDocument/2006/relationships/vmlDrawing" Target="../drawings/vmlDrawing29.vml"/><Relationship Id="rId4" Type="http://schemas.openxmlformats.org/officeDocument/2006/relationships/image" Target="../media/image166.wmf"/></Relationships>
</file>

<file path=ppt/slides/_rels/slide58.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image" Target="../media/image168.wmf"/><Relationship Id="rId5" Type="http://schemas.openxmlformats.org/officeDocument/2006/relationships/oleObject" Target="../embeddings/oleObject128.bin"/><Relationship Id="rId4" Type="http://schemas.openxmlformats.org/officeDocument/2006/relationships/image" Target="../media/image167.wmf"/></Relationships>
</file>

<file path=ppt/slides/_rels/slide59.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oleObject" Target="../embeddings/oleObject130.bin"/><Relationship Id="rId7" Type="http://schemas.openxmlformats.org/officeDocument/2006/relationships/oleObject" Target="../embeddings/oleObject132.bin"/><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image" Target="../media/image171.wmf"/><Relationship Id="rId5" Type="http://schemas.openxmlformats.org/officeDocument/2006/relationships/oleObject" Target="../embeddings/oleObject131.bin"/><Relationship Id="rId10" Type="http://schemas.openxmlformats.org/officeDocument/2006/relationships/image" Target="../media/image173.emf"/><Relationship Id="rId4" Type="http://schemas.openxmlformats.org/officeDocument/2006/relationships/image" Target="../media/image170.wmf"/><Relationship Id="rId9" Type="http://schemas.openxmlformats.org/officeDocument/2006/relationships/oleObject" Target="../embeddings/oleObject133.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37.bin"/><Relationship Id="rId13" Type="http://schemas.openxmlformats.org/officeDocument/2006/relationships/image" Target="../media/image178.w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oleObject" Target="../embeddings/oleObject139.bin"/><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175.wmf"/><Relationship Id="rId11" Type="http://schemas.openxmlformats.org/officeDocument/2006/relationships/image" Target="../media/image177.wmf"/><Relationship Id="rId5" Type="http://schemas.openxmlformats.org/officeDocument/2006/relationships/oleObject" Target="../embeddings/oleObject135.bin"/><Relationship Id="rId10" Type="http://schemas.openxmlformats.org/officeDocument/2006/relationships/oleObject" Target="../embeddings/oleObject138.bin"/><Relationship Id="rId4" Type="http://schemas.openxmlformats.org/officeDocument/2006/relationships/image" Target="../media/image174.wmf"/><Relationship Id="rId9" Type="http://schemas.openxmlformats.org/officeDocument/2006/relationships/image" Target="../media/image176.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3.xml"/><Relationship Id="rId1" Type="http://schemas.openxmlformats.org/officeDocument/2006/relationships/vmlDrawing" Target="../drawings/vmlDrawing33.vml"/><Relationship Id="rId4" Type="http://schemas.openxmlformats.org/officeDocument/2006/relationships/image" Target="../media/image179.wmf"/></Relationships>
</file>

<file path=ppt/slides/_rels/slide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82.wmf"/><Relationship Id="rId13" Type="http://schemas.openxmlformats.org/officeDocument/2006/relationships/oleObject" Target="../embeddings/oleObject146.bin"/><Relationship Id="rId18" Type="http://schemas.openxmlformats.org/officeDocument/2006/relationships/image" Target="../media/image187.wmf"/><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184.wmf"/><Relationship Id="rId17" Type="http://schemas.openxmlformats.org/officeDocument/2006/relationships/oleObject" Target="../embeddings/oleObject148.bin"/><Relationship Id="rId2" Type="http://schemas.openxmlformats.org/officeDocument/2006/relationships/slideLayout" Target="../slideLayouts/slideLayout3.xml"/><Relationship Id="rId16" Type="http://schemas.openxmlformats.org/officeDocument/2006/relationships/image" Target="../media/image186.wmf"/><Relationship Id="rId1" Type="http://schemas.openxmlformats.org/officeDocument/2006/relationships/vmlDrawing" Target="../drawings/vmlDrawing34.vml"/><Relationship Id="rId6" Type="http://schemas.openxmlformats.org/officeDocument/2006/relationships/image" Target="../media/image181.wmf"/><Relationship Id="rId11" Type="http://schemas.openxmlformats.org/officeDocument/2006/relationships/oleObject" Target="../embeddings/oleObject145.bin"/><Relationship Id="rId5" Type="http://schemas.openxmlformats.org/officeDocument/2006/relationships/oleObject" Target="../embeddings/oleObject142.bin"/><Relationship Id="rId15" Type="http://schemas.openxmlformats.org/officeDocument/2006/relationships/oleObject" Target="../embeddings/oleObject147.bin"/><Relationship Id="rId10" Type="http://schemas.openxmlformats.org/officeDocument/2006/relationships/image" Target="../media/image183.wmf"/><Relationship Id="rId4" Type="http://schemas.openxmlformats.org/officeDocument/2006/relationships/image" Target="../media/image180.wmf"/><Relationship Id="rId9" Type="http://schemas.openxmlformats.org/officeDocument/2006/relationships/oleObject" Target="../embeddings/oleObject144.bin"/><Relationship Id="rId14" Type="http://schemas.openxmlformats.org/officeDocument/2006/relationships/image" Target="../media/image185.wmf"/></Relationships>
</file>

<file path=ppt/slides/_rels/slide64.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154.bin"/><Relationship Id="rId3" Type="http://schemas.openxmlformats.org/officeDocument/2006/relationships/oleObject" Target="../embeddings/oleObject149.bin"/><Relationship Id="rId7" Type="http://schemas.openxmlformats.org/officeDocument/2006/relationships/oleObject" Target="../embeddings/oleObject151.bin"/><Relationship Id="rId12" Type="http://schemas.openxmlformats.org/officeDocument/2006/relationships/image" Target="../media/image189.wmf"/><Relationship Id="rId2" Type="http://schemas.openxmlformats.org/officeDocument/2006/relationships/slideLayout" Target="../slideLayouts/slideLayout3.xml"/><Relationship Id="rId16" Type="http://schemas.openxmlformats.org/officeDocument/2006/relationships/image" Target="../media/image191.wmf"/><Relationship Id="rId1" Type="http://schemas.openxmlformats.org/officeDocument/2006/relationships/vmlDrawing" Target="../drawings/vmlDrawing35.vml"/><Relationship Id="rId6" Type="http://schemas.openxmlformats.org/officeDocument/2006/relationships/image" Target="../media/image182.wmf"/><Relationship Id="rId11" Type="http://schemas.openxmlformats.org/officeDocument/2006/relationships/oleObject" Target="../embeddings/oleObject153.bin"/><Relationship Id="rId5" Type="http://schemas.openxmlformats.org/officeDocument/2006/relationships/oleObject" Target="../embeddings/oleObject150.bin"/><Relationship Id="rId15" Type="http://schemas.openxmlformats.org/officeDocument/2006/relationships/oleObject" Target="../embeddings/oleObject155.bin"/><Relationship Id="rId10" Type="http://schemas.openxmlformats.org/officeDocument/2006/relationships/image" Target="../media/image188.wmf"/><Relationship Id="rId4" Type="http://schemas.openxmlformats.org/officeDocument/2006/relationships/image" Target="../media/image181.wmf"/><Relationship Id="rId9" Type="http://schemas.openxmlformats.org/officeDocument/2006/relationships/oleObject" Target="../embeddings/oleObject152.bin"/><Relationship Id="rId14" Type="http://schemas.openxmlformats.org/officeDocument/2006/relationships/image" Target="../media/image190.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3.xml"/><Relationship Id="rId1" Type="http://schemas.openxmlformats.org/officeDocument/2006/relationships/vmlDrawing" Target="../drawings/vmlDrawing36.vml"/><Relationship Id="rId5" Type="http://schemas.openxmlformats.org/officeDocument/2006/relationships/image" Target="../media/image196.png"/><Relationship Id="rId4" Type="http://schemas.openxmlformats.org/officeDocument/2006/relationships/image" Target="../media/image192.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17.bin"/><Relationship Id="rId18" Type="http://schemas.openxmlformats.org/officeDocument/2006/relationships/oleObject" Target="../embeddings/oleObject19.bin"/><Relationship Id="rId3" Type="http://schemas.openxmlformats.org/officeDocument/2006/relationships/notesSlide" Target="../notesSlides/notesSlide6.xml"/><Relationship Id="rId7" Type="http://schemas.openxmlformats.org/officeDocument/2006/relationships/oleObject" Target="../embeddings/oleObject14.bin"/><Relationship Id="rId12" Type="http://schemas.openxmlformats.org/officeDocument/2006/relationships/image" Target="../media/image22.wmf"/><Relationship Id="rId17" Type="http://schemas.openxmlformats.org/officeDocument/2006/relationships/image" Target="../media/image24.wmf"/><Relationship Id="rId2" Type="http://schemas.openxmlformats.org/officeDocument/2006/relationships/slideLayout" Target="../slideLayouts/slideLayout3.xml"/><Relationship Id="rId16" Type="http://schemas.openxmlformats.org/officeDocument/2006/relationships/oleObject" Target="../embeddings/oleObject18.bin"/><Relationship Id="rId1" Type="http://schemas.openxmlformats.org/officeDocument/2006/relationships/vmlDrawing" Target="../drawings/vmlDrawing4.vml"/><Relationship Id="rId6" Type="http://schemas.openxmlformats.org/officeDocument/2006/relationships/image" Target="../media/image19.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image" Target="../media/image20.png"/><Relationship Id="rId10" Type="http://schemas.openxmlformats.org/officeDocument/2006/relationships/image" Target="../media/image21.wmf"/><Relationship Id="rId19" Type="http://schemas.openxmlformats.org/officeDocument/2006/relationships/image" Target="../media/image25.wmf"/><Relationship Id="rId4" Type="http://schemas.openxmlformats.org/officeDocument/2006/relationships/audio" Target="../media/audio1.wav"/><Relationship Id="rId9" Type="http://schemas.openxmlformats.org/officeDocument/2006/relationships/oleObject" Target="../embeddings/oleObject15.bin"/><Relationship Id="rId14" Type="http://schemas.openxmlformats.org/officeDocument/2006/relationships/image" Target="../media/image23.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audio" Target="../media/audio2.wav"/><Relationship Id="rId1" Type="http://schemas.openxmlformats.org/officeDocument/2006/relationships/slideLayout" Target="../slideLayouts/slideLayout3.xml"/><Relationship Id="rId4" Type="http://schemas.openxmlformats.org/officeDocument/2006/relationships/image" Target="../media/image193.png"/></Relationships>
</file>

<file path=ppt/slides/_rels/slide72.x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oleObject" Target="../embeddings/oleObject162.bin"/><Relationship Id="rId18" Type="http://schemas.openxmlformats.org/officeDocument/2006/relationships/image" Target="../media/image201.wmf"/><Relationship Id="rId26" Type="http://schemas.openxmlformats.org/officeDocument/2006/relationships/oleObject" Target="../embeddings/oleObject170.bin"/><Relationship Id="rId39" Type="http://schemas.openxmlformats.org/officeDocument/2006/relationships/oleObject" Target="../embeddings/oleObject179.bin"/><Relationship Id="rId3" Type="http://schemas.openxmlformats.org/officeDocument/2006/relationships/oleObject" Target="../embeddings/oleObject157.bin"/><Relationship Id="rId21" Type="http://schemas.openxmlformats.org/officeDocument/2006/relationships/oleObject" Target="../embeddings/oleObject166.bin"/><Relationship Id="rId34" Type="http://schemas.openxmlformats.org/officeDocument/2006/relationships/oleObject" Target="../embeddings/oleObject177.bin"/><Relationship Id="rId7" Type="http://schemas.openxmlformats.org/officeDocument/2006/relationships/oleObject" Target="../embeddings/oleObject159.bin"/><Relationship Id="rId12" Type="http://schemas.openxmlformats.org/officeDocument/2006/relationships/image" Target="../media/image198.wmf"/><Relationship Id="rId17" Type="http://schemas.openxmlformats.org/officeDocument/2006/relationships/oleObject" Target="../embeddings/oleObject164.bin"/><Relationship Id="rId25" Type="http://schemas.openxmlformats.org/officeDocument/2006/relationships/oleObject" Target="../embeddings/oleObject169.bin"/><Relationship Id="rId33" Type="http://schemas.openxmlformats.org/officeDocument/2006/relationships/oleObject" Target="../embeddings/oleObject176.bin"/><Relationship Id="rId38" Type="http://schemas.openxmlformats.org/officeDocument/2006/relationships/image" Target="../media/image206.wmf"/><Relationship Id="rId2" Type="http://schemas.openxmlformats.org/officeDocument/2006/relationships/slideLayout" Target="../slideLayouts/slideLayout3.xml"/><Relationship Id="rId16" Type="http://schemas.openxmlformats.org/officeDocument/2006/relationships/image" Target="../media/image200.wmf"/><Relationship Id="rId20" Type="http://schemas.openxmlformats.org/officeDocument/2006/relationships/image" Target="../media/image202.wmf"/><Relationship Id="rId29" Type="http://schemas.openxmlformats.org/officeDocument/2006/relationships/oleObject" Target="../embeddings/oleObject172.bin"/><Relationship Id="rId1" Type="http://schemas.openxmlformats.org/officeDocument/2006/relationships/vmlDrawing" Target="../drawings/vmlDrawing37.vml"/><Relationship Id="rId6" Type="http://schemas.openxmlformats.org/officeDocument/2006/relationships/image" Target="../media/image195.wmf"/><Relationship Id="rId11" Type="http://schemas.openxmlformats.org/officeDocument/2006/relationships/oleObject" Target="../embeddings/oleObject161.bin"/><Relationship Id="rId24" Type="http://schemas.openxmlformats.org/officeDocument/2006/relationships/oleObject" Target="../embeddings/oleObject168.bin"/><Relationship Id="rId32" Type="http://schemas.openxmlformats.org/officeDocument/2006/relationships/oleObject" Target="../embeddings/oleObject175.bin"/><Relationship Id="rId37" Type="http://schemas.openxmlformats.org/officeDocument/2006/relationships/oleObject" Target="../embeddings/oleObject178.bin"/><Relationship Id="rId40" Type="http://schemas.openxmlformats.org/officeDocument/2006/relationships/image" Target="../media/image207.wmf"/><Relationship Id="rId5" Type="http://schemas.openxmlformats.org/officeDocument/2006/relationships/oleObject" Target="../embeddings/oleObject158.bin"/><Relationship Id="rId15" Type="http://schemas.openxmlformats.org/officeDocument/2006/relationships/oleObject" Target="../embeddings/oleObject163.bin"/><Relationship Id="rId23" Type="http://schemas.openxmlformats.org/officeDocument/2006/relationships/oleObject" Target="../embeddings/oleObject167.bin"/><Relationship Id="rId28" Type="http://schemas.openxmlformats.org/officeDocument/2006/relationships/image" Target="../media/image204.wmf"/><Relationship Id="rId36" Type="http://schemas.openxmlformats.org/officeDocument/2006/relationships/image" Target="../media/image163.gif"/><Relationship Id="rId10" Type="http://schemas.openxmlformats.org/officeDocument/2006/relationships/image" Target="../media/image197.wmf"/><Relationship Id="rId19" Type="http://schemas.openxmlformats.org/officeDocument/2006/relationships/oleObject" Target="../embeddings/oleObject165.bin"/><Relationship Id="rId31" Type="http://schemas.openxmlformats.org/officeDocument/2006/relationships/oleObject" Target="../embeddings/oleObject174.bin"/><Relationship Id="rId4" Type="http://schemas.openxmlformats.org/officeDocument/2006/relationships/image" Target="../media/image194.wmf"/><Relationship Id="rId9" Type="http://schemas.openxmlformats.org/officeDocument/2006/relationships/oleObject" Target="../embeddings/oleObject160.bin"/><Relationship Id="rId14" Type="http://schemas.openxmlformats.org/officeDocument/2006/relationships/image" Target="../media/image199.wmf"/><Relationship Id="rId22" Type="http://schemas.openxmlformats.org/officeDocument/2006/relationships/image" Target="../media/image203.wmf"/><Relationship Id="rId27" Type="http://schemas.openxmlformats.org/officeDocument/2006/relationships/oleObject" Target="../embeddings/oleObject171.bin"/><Relationship Id="rId30" Type="http://schemas.openxmlformats.org/officeDocument/2006/relationships/oleObject" Target="../embeddings/oleObject173.bin"/><Relationship Id="rId35" Type="http://schemas.openxmlformats.org/officeDocument/2006/relationships/image" Target="../media/image205.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3.xml"/><Relationship Id="rId1" Type="http://schemas.openxmlformats.org/officeDocument/2006/relationships/vmlDrawing" Target="../drawings/vmlDrawing38.vml"/><Relationship Id="rId4" Type="http://schemas.openxmlformats.org/officeDocument/2006/relationships/image" Target="../media/image208.wmf"/></Relationships>
</file>

<file path=ppt/slides/_rels/slide7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3.xml"/><Relationship Id="rId1" Type="http://schemas.openxmlformats.org/officeDocument/2006/relationships/vmlDrawing" Target="../drawings/vmlDrawing39.vml"/><Relationship Id="rId5" Type="http://schemas.openxmlformats.org/officeDocument/2006/relationships/image" Target="../media/image209.wmf"/><Relationship Id="rId4" Type="http://schemas.openxmlformats.org/officeDocument/2006/relationships/oleObject" Target="../embeddings/oleObject181.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212.wmf"/><Relationship Id="rId13" Type="http://schemas.openxmlformats.org/officeDocument/2006/relationships/oleObject" Target="../embeddings/oleObject188.bin"/><Relationship Id="rId3" Type="http://schemas.openxmlformats.org/officeDocument/2006/relationships/oleObject" Target="../embeddings/oleObject182.bin"/><Relationship Id="rId7" Type="http://schemas.openxmlformats.org/officeDocument/2006/relationships/oleObject" Target="../embeddings/oleObject184.bin"/><Relationship Id="rId12" Type="http://schemas.openxmlformats.org/officeDocument/2006/relationships/image" Target="../media/image213.wmf"/><Relationship Id="rId2" Type="http://schemas.openxmlformats.org/officeDocument/2006/relationships/slideLayout" Target="../slideLayouts/slideLayout3.xml"/><Relationship Id="rId16" Type="http://schemas.openxmlformats.org/officeDocument/2006/relationships/oleObject" Target="../embeddings/oleObject190.bin"/><Relationship Id="rId1" Type="http://schemas.openxmlformats.org/officeDocument/2006/relationships/vmlDrawing" Target="../drawings/vmlDrawing40.vml"/><Relationship Id="rId6" Type="http://schemas.openxmlformats.org/officeDocument/2006/relationships/image" Target="../media/image211.wmf"/><Relationship Id="rId11" Type="http://schemas.openxmlformats.org/officeDocument/2006/relationships/oleObject" Target="../embeddings/oleObject187.bin"/><Relationship Id="rId5" Type="http://schemas.openxmlformats.org/officeDocument/2006/relationships/oleObject" Target="../embeddings/oleObject183.bin"/><Relationship Id="rId15" Type="http://schemas.openxmlformats.org/officeDocument/2006/relationships/oleObject" Target="../embeddings/oleObject189.bin"/><Relationship Id="rId10" Type="http://schemas.openxmlformats.org/officeDocument/2006/relationships/oleObject" Target="../embeddings/oleObject186.bin"/><Relationship Id="rId4" Type="http://schemas.openxmlformats.org/officeDocument/2006/relationships/image" Target="../media/image210.wmf"/><Relationship Id="rId9" Type="http://schemas.openxmlformats.org/officeDocument/2006/relationships/oleObject" Target="../embeddings/oleObject185.bin"/><Relationship Id="rId14" Type="http://schemas.openxmlformats.org/officeDocument/2006/relationships/image" Target="../media/image214.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image" Target="../media/image216.emf"/><Relationship Id="rId5" Type="http://schemas.openxmlformats.org/officeDocument/2006/relationships/oleObject" Target="../embeddings/oleObject192.bin"/><Relationship Id="rId4" Type="http://schemas.openxmlformats.org/officeDocument/2006/relationships/image" Target="../media/image215.emf"/></Relationships>
</file>

<file path=ppt/slides/_rels/slide78.xml.rels><?xml version="1.0" encoding="UTF-8" standalone="yes"?>
<Relationships xmlns="http://schemas.openxmlformats.org/package/2006/relationships"><Relationship Id="rId8" Type="http://schemas.openxmlformats.org/officeDocument/2006/relationships/image" Target="../media/image219.wmf"/><Relationship Id="rId13" Type="http://schemas.openxmlformats.org/officeDocument/2006/relationships/oleObject" Target="../embeddings/oleObject198.bin"/><Relationship Id="rId3" Type="http://schemas.openxmlformats.org/officeDocument/2006/relationships/oleObject" Target="../embeddings/oleObject193.bin"/><Relationship Id="rId7" Type="http://schemas.openxmlformats.org/officeDocument/2006/relationships/oleObject" Target="../embeddings/oleObject195.bin"/><Relationship Id="rId12" Type="http://schemas.openxmlformats.org/officeDocument/2006/relationships/image" Target="../media/image221.wmf"/><Relationship Id="rId2" Type="http://schemas.openxmlformats.org/officeDocument/2006/relationships/slideLayout" Target="../slideLayouts/slideLayout3.xml"/><Relationship Id="rId1" Type="http://schemas.openxmlformats.org/officeDocument/2006/relationships/vmlDrawing" Target="../drawings/vmlDrawing42.vml"/><Relationship Id="rId6" Type="http://schemas.openxmlformats.org/officeDocument/2006/relationships/image" Target="../media/image218.wmf"/><Relationship Id="rId11" Type="http://schemas.openxmlformats.org/officeDocument/2006/relationships/oleObject" Target="../embeddings/oleObject197.bin"/><Relationship Id="rId5" Type="http://schemas.openxmlformats.org/officeDocument/2006/relationships/oleObject" Target="../embeddings/oleObject194.bin"/><Relationship Id="rId10" Type="http://schemas.openxmlformats.org/officeDocument/2006/relationships/image" Target="../media/image220.wmf"/><Relationship Id="rId4" Type="http://schemas.openxmlformats.org/officeDocument/2006/relationships/image" Target="../media/image217.wmf"/><Relationship Id="rId9" Type="http://schemas.openxmlformats.org/officeDocument/2006/relationships/oleObject" Target="../embeddings/oleObject196.bin"/><Relationship Id="rId14" Type="http://schemas.openxmlformats.org/officeDocument/2006/relationships/image" Target="../media/image222.wmf"/></Relationships>
</file>

<file path=ppt/slides/_rels/slide79.xml.rels><?xml version="1.0" encoding="UTF-8" standalone="yes"?>
<Relationships xmlns="http://schemas.openxmlformats.org/package/2006/relationships"><Relationship Id="rId8" Type="http://schemas.openxmlformats.org/officeDocument/2006/relationships/image" Target="../media/image225.wmf"/><Relationship Id="rId13" Type="http://schemas.openxmlformats.org/officeDocument/2006/relationships/oleObject" Target="../embeddings/oleObject204.bin"/><Relationship Id="rId18" Type="http://schemas.openxmlformats.org/officeDocument/2006/relationships/image" Target="../media/image230.wmf"/><Relationship Id="rId3" Type="http://schemas.openxmlformats.org/officeDocument/2006/relationships/oleObject" Target="../embeddings/oleObject199.bin"/><Relationship Id="rId21" Type="http://schemas.openxmlformats.org/officeDocument/2006/relationships/oleObject" Target="../embeddings/oleObject208.bin"/><Relationship Id="rId7" Type="http://schemas.openxmlformats.org/officeDocument/2006/relationships/oleObject" Target="../embeddings/oleObject201.bin"/><Relationship Id="rId12" Type="http://schemas.openxmlformats.org/officeDocument/2006/relationships/image" Target="../media/image227.wmf"/><Relationship Id="rId17" Type="http://schemas.openxmlformats.org/officeDocument/2006/relationships/oleObject" Target="../embeddings/oleObject206.bin"/><Relationship Id="rId2" Type="http://schemas.openxmlformats.org/officeDocument/2006/relationships/slideLayout" Target="../slideLayouts/slideLayout3.xml"/><Relationship Id="rId16" Type="http://schemas.openxmlformats.org/officeDocument/2006/relationships/image" Target="../media/image229.wmf"/><Relationship Id="rId20" Type="http://schemas.openxmlformats.org/officeDocument/2006/relationships/image" Target="../media/image231.wmf"/><Relationship Id="rId1" Type="http://schemas.openxmlformats.org/officeDocument/2006/relationships/vmlDrawing" Target="../drawings/vmlDrawing43.vml"/><Relationship Id="rId6" Type="http://schemas.openxmlformats.org/officeDocument/2006/relationships/image" Target="../media/image224.wmf"/><Relationship Id="rId11" Type="http://schemas.openxmlformats.org/officeDocument/2006/relationships/oleObject" Target="../embeddings/oleObject203.bin"/><Relationship Id="rId5" Type="http://schemas.openxmlformats.org/officeDocument/2006/relationships/oleObject" Target="../embeddings/oleObject200.bin"/><Relationship Id="rId15" Type="http://schemas.openxmlformats.org/officeDocument/2006/relationships/oleObject" Target="../embeddings/oleObject205.bin"/><Relationship Id="rId10" Type="http://schemas.openxmlformats.org/officeDocument/2006/relationships/image" Target="../media/image226.wmf"/><Relationship Id="rId19" Type="http://schemas.openxmlformats.org/officeDocument/2006/relationships/oleObject" Target="../embeddings/oleObject207.bin"/><Relationship Id="rId4" Type="http://schemas.openxmlformats.org/officeDocument/2006/relationships/image" Target="../media/image223.wmf"/><Relationship Id="rId9" Type="http://schemas.openxmlformats.org/officeDocument/2006/relationships/oleObject" Target="../embeddings/oleObject202.bin"/><Relationship Id="rId14" Type="http://schemas.openxmlformats.org/officeDocument/2006/relationships/image" Target="../media/image228.wmf"/><Relationship Id="rId22" Type="http://schemas.openxmlformats.org/officeDocument/2006/relationships/image" Target="../media/image232.wmf"/></Relationships>
</file>

<file path=ppt/slides/_rels/slide8.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25.bin"/><Relationship Id="rId18" Type="http://schemas.openxmlformats.org/officeDocument/2006/relationships/image" Target="../media/image33.wmf"/><Relationship Id="rId26" Type="http://schemas.openxmlformats.org/officeDocument/2006/relationships/image" Target="../media/image37.wmf"/><Relationship Id="rId3" Type="http://schemas.openxmlformats.org/officeDocument/2006/relationships/oleObject" Target="../embeddings/oleObject20.bin"/><Relationship Id="rId21" Type="http://schemas.openxmlformats.org/officeDocument/2006/relationships/oleObject" Target="../embeddings/oleObject29.bin"/><Relationship Id="rId7" Type="http://schemas.openxmlformats.org/officeDocument/2006/relationships/oleObject" Target="../embeddings/oleObject22.bin"/><Relationship Id="rId12" Type="http://schemas.openxmlformats.org/officeDocument/2006/relationships/image" Target="../media/image30.wmf"/><Relationship Id="rId17" Type="http://schemas.openxmlformats.org/officeDocument/2006/relationships/oleObject" Target="../embeddings/oleObject27.bin"/><Relationship Id="rId25" Type="http://schemas.openxmlformats.org/officeDocument/2006/relationships/oleObject" Target="../embeddings/oleObject31.bin"/><Relationship Id="rId2" Type="http://schemas.openxmlformats.org/officeDocument/2006/relationships/slideLayout" Target="../slideLayouts/slideLayout3.xml"/><Relationship Id="rId16" Type="http://schemas.openxmlformats.org/officeDocument/2006/relationships/image" Target="../media/image32.wmf"/><Relationship Id="rId20" Type="http://schemas.openxmlformats.org/officeDocument/2006/relationships/image" Target="../media/image34.wmf"/><Relationship Id="rId29" Type="http://schemas.openxmlformats.org/officeDocument/2006/relationships/oleObject" Target="../embeddings/oleObject33.bin"/><Relationship Id="rId1" Type="http://schemas.openxmlformats.org/officeDocument/2006/relationships/vmlDrawing" Target="../drawings/vmlDrawing5.vml"/><Relationship Id="rId6" Type="http://schemas.openxmlformats.org/officeDocument/2006/relationships/image" Target="../media/image27.wmf"/><Relationship Id="rId11" Type="http://schemas.openxmlformats.org/officeDocument/2006/relationships/oleObject" Target="../embeddings/oleObject24.bin"/><Relationship Id="rId24" Type="http://schemas.openxmlformats.org/officeDocument/2006/relationships/image" Target="../media/image36.wmf"/><Relationship Id="rId5" Type="http://schemas.openxmlformats.org/officeDocument/2006/relationships/oleObject" Target="../embeddings/oleObject21.bin"/><Relationship Id="rId15" Type="http://schemas.openxmlformats.org/officeDocument/2006/relationships/oleObject" Target="../embeddings/oleObject26.bin"/><Relationship Id="rId23" Type="http://schemas.openxmlformats.org/officeDocument/2006/relationships/oleObject" Target="../embeddings/oleObject30.bin"/><Relationship Id="rId28" Type="http://schemas.openxmlformats.org/officeDocument/2006/relationships/image" Target="../media/image38.wmf"/><Relationship Id="rId10" Type="http://schemas.openxmlformats.org/officeDocument/2006/relationships/image" Target="../media/image29.wmf"/><Relationship Id="rId19" Type="http://schemas.openxmlformats.org/officeDocument/2006/relationships/oleObject" Target="../embeddings/oleObject28.bin"/><Relationship Id="rId4" Type="http://schemas.openxmlformats.org/officeDocument/2006/relationships/image" Target="../media/image26.wmf"/><Relationship Id="rId9" Type="http://schemas.openxmlformats.org/officeDocument/2006/relationships/oleObject" Target="../embeddings/oleObject23.bin"/><Relationship Id="rId14" Type="http://schemas.openxmlformats.org/officeDocument/2006/relationships/image" Target="../media/image31.wmf"/><Relationship Id="rId22" Type="http://schemas.openxmlformats.org/officeDocument/2006/relationships/image" Target="../media/image35.wmf"/><Relationship Id="rId27" Type="http://schemas.openxmlformats.org/officeDocument/2006/relationships/oleObject" Target="../embeddings/oleObject32.bin"/><Relationship Id="rId30" Type="http://schemas.openxmlformats.org/officeDocument/2006/relationships/image" Target="../media/image39.wmf"/></Relationships>
</file>

<file path=ppt/slides/_rels/slide80.x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oleObject" Target="../embeddings/oleObject209.bin"/><Relationship Id="rId7" Type="http://schemas.openxmlformats.org/officeDocument/2006/relationships/oleObject" Target="../embeddings/oleObject211.bin"/><Relationship Id="rId2" Type="http://schemas.openxmlformats.org/officeDocument/2006/relationships/slideLayout" Target="../slideLayouts/slideLayout3.xml"/><Relationship Id="rId1" Type="http://schemas.openxmlformats.org/officeDocument/2006/relationships/vmlDrawing" Target="../drawings/vmlDrawing44.vml"/><Relationship Id="rId6" Type="http://schemas.openxmlformats.org/officeDocument/2006/relationships/image" Target="../media/image234.wmf"/><Relationship Id="rId5" Type="http://schemas.openxmlformats.org/officeDocument/2006/relationships/oleObject" Target="../embeddings/oleObject210.bin"/><Relationship Id="rId10" Type="http://schemas.openxmlformats.org/officeDocument/2006/relationships/image" Target="../media/image236.wmf"/><Relationship Id="rId4" Type="http://schemas.openxmlformats.org/officeDocument/2006/relationships/image" Target="../media/image233.wmf"/><Relationship Id="rId9" Type="http://schemas.openxmlformats.org/officeDocument/2006/relationships/oleObject" Target="../embeddings/oleObject212.bin"/></Relationships>
</file>

<file path=ppt/slides/_rels/slide81.xml.rels><?xml version="1.0" encoding="UTF-8" standalone="yes"?>
<Relationships xmlns="http://schemas.openxmlformats.org/package/2006/relationships"><Relationship Id="rId8" Type="http://schemas.openxmlformats.org/officeDocument/2006/relationships/image" Target="../media/image239.wmf"/><Relationship Id="rId13" Type="http://schemas.openxmlformats.org/officeDocument/2006/relationships/oleObject" Target="../embeddings/oleObject218.bin"/><Relationship Id="rId18" Type="http://schemas.openxmlformats.org/officeDocument/2006/relationships/image" Target="../media/image244.wmf"/><Relationship Id="rId3" Type="http://schemas.openxmlformats.org/officeDocument/2006/relationships/oleObject" Target="../embeddings/oleObject213.bin"/><Relationship Id="rId21" Type="http://schemas.openxmlformats.org/officeDocument/2006/relationships/oleObject" Target="../embeddings/oleObject222.bin"/><Relationship Id="rId7" Type="http://schemas.openxmlformats.org/officeDocument/2006/relationships/oleObject" Target="../embeddings/oleObject215.bin"/><Relationship Id="rId12" Type="http://schemas.openxmlformats.org/officeDocument/2006/relationships/image" Target="../media/image241.wmf"/><Relationship Id="rId17" Type="http://schemas.openxmlformats.org/officeDocument/2006/relationships/oleObject" Target="../embeddings/oleObject220.bin"/><Relationship Id="rId2" Type="http://schemas.openxmlformats.org/officeDocument/2006/relationships/slideLayout" Target="../slideLayouts/slideLayout3.xml"/><Relationship Id="rId16" Type="http://schemas.openxmlformats.org/officeDocument/2006/relationships/image" Target="../media/image243.wmf"/><Relationship Id="rId20" Type="http://schemas.openxmlformats.org/officeDocument/2006/relationships/image" Target="../media/image245.wmf"/><Relationship Id="rId1" Type="http://schemas.openxmlformats.org/officeDocument/2006/relationships/vmlDrawing" Target="../drawings/vmlDrawing45.vml"/><Relationship Id="rId6" Type="http://schemas.openxmlformats.org/officeDocument/2006/relationships/image" Target="../media/image238.wmf"/><Relationship Id="rId11" Type="http://schemas.openxmlformats.org/officeDocument/2006/relationships/oleObject" Target="../embeddings/oleObject217.bin"/><Relationship Id="rId5" Type="http://schemas.openxmlformats.org/officeDocument/2006/relationships/oleObject" Target="../embeddings/oleObject214.bin"/><Relationship Id="rId15" Type="http://schemas.openxmlformats.org/officeDocument/2006/relationships/oleObject" Target="../embeddings/oleObject219.bin"/><Relationship Id="rId10" Type="http://schemas.openxmlformats.org/officeDocument/2006/relationships/image" Target="../media/image240.wmf"/><Relationship Id="rId19" Type="http://schemas.openxmlformats.org/officeDocument/2006/relationships/oleObject" Target="../embeddings/oleObject221.bin"/><Relationship Id="rId4" Type="http://schemas.openxmlformats.org/officeDocument/2006/relationships/image" Target="../media/image237.wmf"/><Relationship Id="rId9" Type="http://schemas.openxmlformats.org/officeDocument/2006/relationships/oleObject" Target="../embeddings/oleObject216.bin"/><Relationship Id="rId14" Type="http://schemas.openxmlformats.org/officeDocument/2006/relationships/image" Target="../media/image242.wmf"/><Relationship Id="rId22" Type="http://schemas.openxmlformats.org/officeDocument/2006/relationships/image" Target="../media/image246.wmf"/></Relationships>
</file>

<file path=ppt/slides/_rels/slide82.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image" Target="../media/image248.png"/><Relationship Id="rId7" Type="http://schemas.openxmlformats.org/officeDocument/2006/relationships/image" Target="../media/image252.png"/><Relationship Id="rId12" Type="http://schemas.openxmlformats.org/officeDocument/2006/relationships/image" Target="../media/image257.png"/><Relationship Id="rId2" Type="http://schemas.openxmlformats.org/officeDocument/2006/relationships/image" Target="../media/image247.png"/><Relationship Id="rId1" Type="http://schemas.openxmlformats.org/officeDocument/2006/relationships/slideLayout" Target="../slideLayouts/slideLayout3.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83.xml.rels><?xml version="1.0" encoding="UTF-8" standalone="yes"?>
<Relationships xmlns="http://schemas.openxmlformats.org/package/2006/relationships"><Relationship Id="rId8" Type="http://schemas.openxmlformats.org/officeDocument/2006/relationships/image" Target="../media/image261.wmf"/><Relationship Id="rId3" Type="http://schemas.openxmlformats.org/officeDocument/2006/relationships/oleObject" Target="../embeddings/oleObject223.bin"/><Relationship Id="rId7" Type="http://schemas.openxmlformats.org/officeDocument/2006/relationships/oleObject" Target="../embeddings/oleObject225.bin"/><Relationship Id="rId2" Type="http://schemas.openxmlformats.org/officeDocument/2006/relationships/slideLayout" Target="../slideLayouts/slideLayout3.xml"/><Relationship Id="rId1" Type="http://schemas.openxmlformats.org/officeDocument/2006/relationships/vmlDrawing" Target="../drawings/vmlDrawing46.vml"/><Relationship Id="rId6" Type="http://schemas.openxmlformats.org/officeDocument/2006/relationships/image" Target="../media/image260.wmf"/><Relationship Id="rId5" Type="http://schemas.openxmlformats.org/officeDocument/2006/relationships/oleObject" Target="../embeddings/oleObject224.bin"/><Relationship Id="rId4" Type="http://schemas.openxmlformats.org/officeDocument/2006/relationships/image" Target="../media/image259.wmf"/></Relationships>
</file>

<file path=ppt/slides/_rels/slide84.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226.bin"/><Relationship Id="rId7" Type="http://schemas.openxmlformats.org/officeDocument/2006/relationships/oleObject" Target="../embeddings/oleObject228.bin"/><Relationship Id="rId2" Type="http://schemas.openxmlformats.org/officeDocument/2006/relationships/slideLayout" Target="../slideLayouts/slideLayout3.xml"/><Relationship Id="rId1" Type="http://schemas.openxmlformats.org/officeDocument/2006/relationships/vmlDrawing" Target="../drawings/vmlDrawing47.vml"/><Relationship Id="rId6" Type="http://schemas.openxmlformats.org/officeDocument/2006/relationships/image" Target="../media/image262.wmf"/><Relationship Id="rId5" Type="http://schemas.openxmlformats.org/officeDocument/2006/relationships/oleObject" Target="../embeddings/oleObject227.bin"/><Relationship Id="rId10" Type="http://schemas.openxmlformats.org/officeDocument/2006/relationships/image" Target="../media/image264.wmf"/><Relationship Id="rId4" Type="http://schemas.openxmlformats.org/officeDocument/2006/relationships/image" Target="../media/image214.wmf"/><Relationship Id="rId9" Type="http://schemas.openxmlformats.org/officeDocument/2006/relationships/oleObject" Target="../embeddings/oleObject229.bin"/></Relationships>
</file>

<file path=ppt/slides/_rels/slide85.xml.rels><?xml version="1.0" encoding="UTF-8" standalone="yes"?>
<Relationships xmlns="http://schemas.openxmlformats.org/package/2006/relationships"><Relationship Id="rId8" Type="http://schemas.openxmlformats.org/officeDocument/2006/relationships/image" Target="../media/image265.wmf"/><Relationship Id="rId13" Type="http://schemas.openxmlformats.org/officeDocument/2006/relationships/oleObject" Target="../embeddings/oleObject236.bin"/><Relationship Id="rId18" Type="http://schemas.openxmlformats.org/officeDocument/2006/relationships/image" Target="../media/image270.wmf"/><Relationship Id="rId3" Type="http://schemas.openxmlformats.org/officeDocument/2006/relationships/oleObject" Target="../embeddings/oleObject230.bin"/><Relationship Id="rId7" Type="http://schemas.openxmlformats.org/officeDocument/2006/relationships/oleObject" Target="../embeddings/oleObject233.bin"/><Relationship Id="rId12" Type="http://schemas.openxmlformats.org/officeDocument/2006/relationships/image" Target="../media/image267.wmf"/><Relationship Id="rId17" Type="http://schemas.openxmlformats.org/officeDocument/2006/relationships/oleObject" Target="../embeddings/oleObject238.bin"/><Relationship Id="rId2" Type="http://schemas.openxmlformats.org/officeDocument/2006/relationships/slideLayout" Target="../slideLayouts/slideLayout3.xml"/><Relationship Id="rId16" Type="http://schemas.openxmlformats.org/officeDocument/2006/relationships/image" Target="../media/image269.wmf"/><Relationship Id="rId1" Type="http://schemas.openxmlformats.org/officeDocument/2006/relationships/vmlDrawing" Target="../drawings/vmlDrawing48.vml"/><Relationship Id="rId6" Type="http://schemas.openxmlformats.org/officeDocument/2006/relationships/oleObject" Target="../embeddings/oleObject232.bin"/><Relationship Id="rId11" Type="http://schemas.openxmlformats.org/officeDocument/2006/relationships/oleObject" Target="../embeddings/oleObject235.bin"/><Relationship Id="rId5" Type="http://schemas.openxmlformats.org/officeDocument/2006/relationships/oleObject" Target="../embeddings/oleObject231.bin"/><Relationship Id="rId15" Type="http://schemas.openxmlformats.org/officeDocument/2006/relationships/oleObject" Target="../embeddings/oleObject237.bin"/><Relationship Id="rId10" Type="http://schemas.openxmlformats.org/officeDocument/2006/relationships/image" Target="../media/image266.wmf"/><Relationship Id="rId4" Type="http://schemas.openxmlformats.org/officeDocument/2006/relationships/image" Target="../media/image214.wmf"/><Relationship Id="rId9" Type="http://schemas.openxmlformats.org/officeDocument/2006/relationships/oleObject" Target="../embeddings/oleObject234.bin"/><Relationship Id="rId14" Type="http://schemas.openxmlformats.org/officeDocument/2006/relationships/image" Target="../media/image268.wmf"/></Relationships>
</file>

<file path=ppt/slides/_rels/slide86.xml.rels><?xml version="1.0" encoding="UTF-8" standalone="yes"?>
<Relationships xmlns="http://schemas.openxmlformats.org/package/2006/relationships"><Relationship Id="rId8" Type="http://schemas.openxmlformats.org/officeDocument/2006/relationships/image" Target="../media/image272.wmf"/><Relationship Id="rId3" Type="http://schemas.openxmlformats.org/officeDocument/2006/relationships/oleObject" Target="../embeddings/oleObject239.bin"/><Relationship Id="rId7" Type="http://schemas.openxmlformats.org/officeDocument/2006/relationships/oleObject" Target="../embeddings/oleObject241.bin"/><Relationship Id="rId2" Type="http://schemas.openxmlformats.org/officeDocument/2006/relationships/slideLayout" Target="../slideLayouts/slideLayout3.xml"/><Relationship Id="rId1" Type="http://schemas.openxmlformats.org/officeDocument/2006/relationships/vmlDrawing" Target="../drawings/vmlDrawing49.vml"/><Relationship Id="rId6" Type="http://schemas.openxmlformats.org/officeDocument/2006/relationships/image" Target="../media/image271.wmf"/><Relationship Id="rId5" Type="http://schemas.openxmlformats.org/officeDocument/2006/relationships/oleObject" Target="../embeddings/oleObject240.bin"/><Relationship Id="rId4" Type="http://schemas.openxmlformats.org/officeDocument/2006/relationships/image" Target="../media/image270.wmf"/></Relationships>
</file>

<file path=ppt/slides/_rels/slide87.xml.rels><?xml version="1.0" encoding="UTF-8" standalone="yes"?>
<Relationships xmlns="http://schemas.openxmlformats.org/package/2006/relationships"><Relationship Id="rId8" Type="http://schemas.openxmlformats.org/officeDocument/2006/relationships/image" Target="../media/image275.wmf"/><Relationship Id="rId13" Type="http://schemas.openxmlformats.org/officeDocument/2006/relationships/oleObject" Target="../embeddings/oleObject247.bin"/><Relationship Id="rId18" Type="http://schemas.openxmlformats.org/officeDocument/2006/relationships/image" Target="../media/image280.wmf"/><Relationship Id="rId26" Type="http://schemas.openxmlformats.org/officeDocument/2006/relationships/image" Target="../media/image284.wmf"/><Relationship Id="rId3" Type="http://schemas.openxmlformats.org/officeDocument/2006/relationships/oleObject" Target="../embeddings/oleObject242.bin"/><Relationship Id="rId21" Type="http://schemas.openxmlformats.org/officeDocument/2006/relationships/oleObject" Target="../embeddings/oleObject251.bin"/><Relationship Id="rId7" Type="http://schemas.openxmlformats.org/officeDocument/2006/relationships/oleObject" Target="../embeddings/oleObject244.bin"/><Relationship Id="rId12" Type="http://schemas.openxmlformats.org/officeDocument/2006/relationships/image" Target="../media/image277.wmf"/><Relationship Id="rId17" Type="http://schemas.openxmlformats.org/officeDocument/2006/relationships/oleObject" Target="../embeddings/oleObject249.bin"/><Relationship Id="rId25" Type="http://schemas.openxmlformats.org/officeDocument/2006/relationships/oleObject" Target="../embeddings/oleObject253.bin"/><Relationship Id="rId2" Type="http://schemas.openxmlformats.org/officeDocument/2006/relationships/slideLayout" Target="../slideLayouts/slideLayout3.xml"/><Relationship Id="rId16" Type="http://schemas.openxmlformats.org/officeDocument/2006/relationships/image" Target="../media/image279.wmf"/><Relationship Id="rId20" Type="http://schemas.openxmlformats.org/officeDocument/2006/relationships/image" Target="../media/image281.wmf"/><Relationship Id="rId1" Type="http://schemas.openxmlformats.org/officeDocument/2006/relationships/vmlDrawing" Target="../drawings/vmlDrawing50.vml"/><Relationship Id="rId6" Type="http://schemas.openxmlformats.org/officeDocument/2006/relationships/image" Target="../media/image274.wmf"/><Relationship Id="rId11" Type="http://schemas.openxmlformats.org/officeDocument/2006/relationships/oleObject" Target="../embeddings/oleObject246.bin"/><Relationship Id="rId24" Type="http://schemas.openxmlformats.org/officeDocument/2006/relationships/image" Target="../media/image283.wmf"/><Relationship Id="rId5" Type="http://schemas.openxmlformats.org/officeDocument/2006/relationships/oleObject" Target="../embeddings/oleObject243.bin"/><Relationship Id="rId15" Type="http://schemas.openxmlformats.org/officeDocument/2006/relationships/oleObject" Target="../embeddings/oleObject248.bin"/><Relationship Id="rId23" Type="http://schemas.openxmlformats.org/officeDocument/2006/relationships/oleObject" Target="../embeddings/oleObject252.bin"/><Relationship Id="rId28" Type="http://schemas.openxmlformats.org/officeDocument/2006/relationships/image" Target="../media/image285.wmf"/><Relationship Id="rId10" Type="http://schemas.openxmlformats.org/officeDocument/2006/relationships/image" Target="../media/image276.wmf"/><Relationship Id="rId19" Type="http://schemas.openxmlformats.org/officeDocument/2006/relationships/oleObject" Target="../embeddings/oleObject250.bin"/><Relationship Id="rId4" Type="http://schemas.openxmlformats.org/officeDocument/2006/relationships/image" Target="../media/image273.wmf"/><Relationship Id="rId9" Type="http://schemas.openxmlformats.org/officeDocument/2006/relationships/oleObject" Target="../embeddings/oleObject245.bin"/><Relationship Id="rId14" Type="http://schemas.openxmlformats.org/officeDocument/2006/relationships/image" Target="../media/image278.wmf"/><Relationship Id="rId22" Type="http://schemas.openxmlformats.org/officeDocument/2006/relationships/image" Target="../media/image282.wmf"/><Relationship Id="rId27" Type="http://schemas.openxmlformats.org/officeDocument/2006/relationships/oleObject" Target="../embeddings/oleObject254.bin"/></Relationships>
</file>

<file path=ppt/slides/_rels/slide88.xml.rels><?xml version="1.0" encoding="UTF-8" standalone="yes"?>
<Relationships xmlns="http://schemas.openxmlformats.org/package/2006/relationships"><Relationship Id="rId8" Type="http://schemas.openxmlformats.org/officeDocument/2006/relationships/image" Target="../media/image288.wmf"/><Relationship Id="rId13" Type="http://schemas.openxmlformats.org/officeDocument/2006/relationships/oleObject" Target="../embeddings/oleObject260.bin"/><Relationship Id="rId18" Type="http://schemas.openxmlformats.org/officeDocument/2006/relationships/image" Target="../media/image293.wmf"/><Relationship Id="rId26" Type="http://schemas.openxmlformats.org/officeDocument/2006/relationships/image" Target="../media/image296.wmf"/><Relationship Id="rId3" Type="http://schemas.openxmlformats.org/officeDocument/2006/relationships/oleObject" Target="../embeddings/oleObject255.bin"/><Relationship Id="rId21" Type="http://schemas.openxmlformats.org/officeDocument/2006/relationships/oleObject" Target="../embeddings/oleObject264.bin"/><Relationship Id="rId7" Type="http://schemas.openxmlformats.org/officeDocument/2006/relationships/oleObject" Target="../embeddings/oleObject257.bin"/><Relationship Id="rId12" Type="http://schemas.openxmlformats.org/officeDocument/2006/relationships/image" Target="../media/image290.wmf"/><Relationship Id="rId17" Type="http://schemas.openxmlformats.org/officeDocument/2006/relationships/oleObject" Target="../embeddings/oleObject262.bin"/><Relationship Id="rId25" Type="http://schemas.openxmlformats.org/officeDocument/2006/relationships/oleObject" Target="../embeddings/oleObject266.bin"/><Relationship Id="rId2" Type="http://schemas.openxmlformats.org/officeDocument/2006/relationships/slideLayout" Target="../slideLayouts/slideLayout3.xml"/><Relationship Id="rId16" Type="http://schemas.openxmlformats.org/officeDocument/2006/relationships/image" Target="../media/image292.wmf"/><Relationship Id="rId20" Type="http://schemas.openxmlformats.org/officeDocument/2006/relationships/image" Target="../media/image294.wmf"/><Relationship Id="rId1" Type="http://schemas.openxmlformats.org/officeDocument/2006/relationships/vmlDrawing" Target="../drawings/vmlDrawing51.vml"/><Relationship Id="rId6" Type="http://schemas.openxmlformats.org/officeDocument/2006/relationships/image" Target="../media/image287.wmf"/><Relationship Id="rId11" Type="http://schemas.openxmlformats.org/officeDocument/2006/relationships/oleObject" Target="../embeddings/oleObject259.bin"/><Relationship Id="rId24" Type="http://schemas.openxmlformats.org/officeDocument/2006/relationships/image" Target="../media/image265.wmf"/><Relationship Id="rId5" Type="http://schemas.openxmlformats.org/officeDocument/2006/relationships/oleObject" Target="../embeddings/oleObject256.bin"/><Relationship Id="rId15" Type="http://schemas.openxmlformats.org/officeDocument/2006/relationships/oleObject" Target="../embeddings/oleObject261.bin"/><Relationship Id="rId23" Type="http://schemas.openxmlformats.org/officeDocument/2006/relationships/oleObject" Target="../embeddings/oleObject265.bin"/><Relationship Id="rId10" Type="http://schemas.openxmlformats.org/officeDocument/2006/relationships/image" Target="../media/image289.wmf"/><Relationship Id="rId19" Type="http://schemas.openxmlformats.org/officeDocument/2006/relationships/oleObject" Target="../embeddings/oleObject263.bin"/><Relationship Id="rId4" Type="http://schemas.openxmlformats.org/officeDocument/2006/relationships/image" Target="../media/image286.wmf"/><Relationship Id="rId9" Type="http://schemas.openxmlformats.org/officeDocument/2006/relationships/oleObject" Target="../embeddings/oleObject258.bin"/><Relationship Id="rId14" Type="http://schemas.openxmlformats.org/officeDocument/2006/relationships/image" Target="../media/image291.wmf"/><Relationship Id="rId22" Type="http://schemas.openxmlformats.org/officeDocument/2006/relationships/image" Target="../media/image295.wmf"/></Relationships>
</file>

<file path=ppt/slides/_rels/slide89.xml.rels><?xml version="1.0" encoding="UTF-8" standalone="yes"?>
<Relationships xmlns="http://schemas.openxmlformats.org/package/2006/relationships"><Relationship Id="rId8" Type="http://schemas.openxmlformats.org/officeDocument/2006/relationships/image" Target="../media/image298.wmf"/><Relationship Id="rId3" Type="http://schemas.openxmlformats.org/officeDocument/2006/relationships/oleObject" Target="../embeddings/oleObject267.bin"/><Relationship Id="rId7" Type="http://schemas.openxmlformats.org/officeDocument/2006/relationships/oleObject" Target="../embeddings/oleObject269.bin"/><Relationship Id="rId12" Type="http://schemas.openxmlformats.org/officeDocument/2006/relationships/image" Target="../media/image300.wmf"/><Relationship Id="rId2" Type="http://schemas.openxmlformats.org/officeDocument/2006/relationships/slideLayout" Target="../slideLayouts/slideLayout3.xml"/><Relationship Id="rId1" Type="http://schemas.openxmlformats.org/officeDocument/2006/relationships/vmlDrawing" Target="../drawings/vmlDrawing52.vml"/><Relationship Id="rId6" Type="http://schemas.openxmlformats.org/officeDocument/2006/relationships/image" Target="../media/image297.wmf"/><Relationship Id="rId11" Type="http://schemas.openxmlformats.org/officeDocument/2006/relationships/oleObject" Target="../embeddings/oleObject271.bin"/><Relationship Id="rId5" Type="http://schemas.openxmlformats.org/officeDocument/2006/relationships/oleObject" Target="../embeddings/oleObject268.bin"/><Relationship Id="rId10" Type="http://schemas.openxmlformats.org/officeDocument/2006/relationships/image" Target="../media/image299.wmf"/><Relationship Id="rId4" Type="http://schemas.openxmlformats.org/officeDocument/2006/relationships/image" Target="../media/image270.wmf"/><Relationship Id="rId9" Type="http://schemas.openxmlformats.org/officeDocument/2006/relationships/oleObject" Target="../embeddings/oleObject270.bin"/></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1.jpe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2.bin"/><Relationship Id="rId2" Type="http://schemas.openxmlformats.org/officeDocument/2006/relationships/slideLayout" Target="../slideLayouts/slideLayout3.xml"/><Relationship Id="rId1" Type="http://schemas.openxmlformats.org/officeDocument/2006/relationships/vmlDrawing" Target="../drawings/vmlDrawing53.vml"/><Relationship Id="rId4" Type="http://schemas.openxmlformats.org/officeDocument/2006/relationships/image" Target="../media/image301.emf"/></Relationships>
</file>

<file path=ppt/slides/_rels/slide91.xml.rels><?xml version="1.0" encoding="UTF-8" standalone="yes"?>
<Relationships xmlns="http://schemas.openxmlformats.org/package/2006/relationships"><Relationship Id="rId8" Type="http://schemas.openxmlformats.org/officeDocument/2006/relationships/image" Target="../media/image304.emf"/><Relationship Id="rId3" Type="http://schemas.openxmlformats.org/officeDocument/2006/relationships/oleObject" Target="../embeddings/oleObject273.bin"/><Relationship Id="rId7" Type="http://schemas.openxmlformats.org/officeDocument/2006/relationships/oleObject" Target="../embeddings/oleObject275.bin"/><Relationship Id="rId2" Type="http://schemas.openxmlformats.org/officeDocument/2006/relationships/slideLayout" Target="../slideLayouts/slideLayout3.xml"/><Relationship Id="rId1" Type="http://schemas.openxmlformats.org/officeDocument/2006/relationships/vmlDrawing" Target="../drawings/vmlDrawing54.vml"/><Relationship Id="rId6" Type="http://schemas.openxmlformats.org/officeDocument/2006/relationships/image" Target="../media/image303.emf"/><Relationship Id="rId5" Type="http://schemas.openxmlformats.org/officeDocument/2006/relationships/oleObject" Target="../embeddings/oleObject274.bin"/><Relationship Id="rId4" Type="http://schemas.openxmlformats.org/officeDocument/2006/relationships/image" Target="../media/image302.emf"/></Relationships>
</file>

<file path=ppt/slides/_rels/slide92.xml.rels><?xml version="1.0" encoding="UTF-8" standalone="yes"?>
<Relationships xmlns="http://schemas.openxmlformats.org/package/2006/relationships"><Relationship Id="rId8" Type="http://schemas.openxmlformats.org/officeDocument/2006/relationships/image" Target="../media/image307.emf"/><Relationship Id="rId3" Type="http://schemas.openxmlformats.org/officeDocument/2006/relationships/oleObject" Target="../embeddings/oleObject276.bin"/><Relationship Id="rId7" Type="http://schemas.openxmlformats.org/officeDocument/2006/relationships/oleObject" Target="../embeddings/oleObject278.bin"/><Relationship Id="rId2" Type="http://schemas.openxmlformats.org/officeDocument/2006/relationships/slideLayout" Target="../slideLayouts/slideLayout3.xml"/><Relationship Id="rId1" Type="http://schemas.openxmlformats.org/officeDocument/2006/relationships/vmlDrawing" Target="../drawings/vmlDrawing55.vml"/><Relationship Id="rId6" Type="http://schemas.openxmlformats.org/officeDocument/2006/relationships/image" Target="../media/image306.emf"/><Relationship Id="rId5" Type="http://schemas.openxmlformats.org/officeDocument/2006/relationships/oleObject" Target="../embeddings/oleObject277.bin"/><Relationship Id="rId4" Type="http://schemas.openxmlformats.org/officeDocument/2006/relationships/image" Target="../media/image305.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9.bin"/><Relationship Id="rId2" Type="http://schemas.openxmlformats.org/officeDocument/2006/relationships/slideLayout" Target="../slideLayouts/slideLayout3.xml"/><Relationship Id="rId1" Type="http://schemas.openxmlformats.org/officeDocument/2006/relationships/vmlDrawing" Target="../drawings/vmlDrawing56.vml"/><Relationship Id="rId6" Type="http://schemas.openxmlformats.org/officeDocument/2006/relationships/image" Target="../media/image309.emf"/><Relationship Id="rId5" Type="http://schemas.openxmlformats.org/officeDocument/2006/relationships/oleObject" Target="../embeddings/oleObject280.bin"/><Relationship Id="rId4" Type="http://schemas.openxmlformats.org/officeDocument/2006/relationships/image" Target="../media/image308.emf"/></Relationships>
</file>

<file path=ppt/slides/_rels/slide94.xml.rels><?xml version="1.0" encoding="UTF-8" standalone="yes"?>
<Relationships xmlns="http://schemas.openxmlformats.org/package/2006/relationships"><Relationship Id="rId8" Type="http://schemas.openxmlformats.org/officeDocument/2006/relationships/image" Target="../media/image312.emf"/><Relationship Id="rId3" Type="http://schemas.openxmlformats.org/officeDocument/2006/relationships/oleObject" Target="../embeddings/oleObject281.bin"/><Relationship Id="rId7" Type="http://schemas.openxmlformats.org/officeDocument/2006/relationships/oleObject" Target="../embeddings/oleObject283.bin"/><Relationship Id="rId2" Type="http://schemas.openxmlformats.org/officeDocument/2006/relationships/slideLayout" Target="../slideLayouts/slideLayout3.xml"/><Relationship Id="rId1" Type="http://schemas.openxmlformats.org/officeDocument/2006/relationships/vmlDrawing" Target="../drawings/vmlDrawing57.vml"/><Relationship Id="rId6" Type="http://schemas.openxmlformats.org/officeDocument/2006/relationships/image" Target="../media/image311.emf"/><Relationship Id="rId5" Type="http://schemas.openxmlformats.org/officeDocument/2006/relationships/oleObject" Target="../embeddings/oleObject282.bin"/><Relationship Id="rId4" Type="http://schemas.openxmlformats.org/officeDocument/2006/relationships/image" Target="../media/image310.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84.bin"/><Relationship Id="rId2" Type="http://schemas.openxmlformats.org/officeDocument/2006/relationships/slideLayout" Target="../slideLayouts/slideLayout3.xml"/><Relationship Id="rId1" Type="http://schemas.openxmlformats.org/officeDocument/2006/relationships/vmlDrawing" Target="../drawings/vmlDrawing58.vml"/><Relationship Id="rId6" Type="http://schemas.openxmlformats.org/officeDocument/2006/relationships/image" Target="../media/image314.emf"/><Relationship Id="rId5" Type="http://schemas.openxmlformats.org/officeDocument/2006/relationships/oleObject" Target="../embeddings/oleObject285.bin"/><Relationship Id="rId4" Type="http://schemas.openxmlformats.org/officeDocument/2006/relationships/image" Target="../media/image313.emf"/></Relationships>
</file>

<file path=ppt/slides/_rels/slide96.xml.rels><?xml version="1.0" encoding="UTF-8" standalone="yes"?>
<Relationships xmlns="http://schemas.openxmlformats.org/package/2006/relationships"><Relationship Id="rId8" Type="http://schemas.openxmlformats.org/officeDocument/2006/relationships/image" Target="../media/image317.emf"/><Relationship Id="rId3" Type="http://schemas.openxmlformats.org/officeDocument/2006/relationships/oleObject" Target="../embeddings/oleObject286.bin"/><Relationship Id="rId7" Type="http://schemas.openxmlformats.org/officeDocument/2006/relationships/oleObject" Target="../embeddings/oleObject288.bin"/><Relationship Id="rId2" Type="http://schemas.openxmlformats.org/officeDocument/2006/relationships/slideLayout" Target="../slideLayouts/slideLayout3.xml"/><Relationship Id="rId1" Type="http://schemas.openxmlformats.org/officeDocument/2006/relationships/vmlDrawing" Target="../drawings/vmlDrawing59.vml"/><Relationship Id="rId6" Type="http://schemas.openxmlformats.org/officeDocument/2006/relationships/image" Target="../media/image316.emf"/><Relationship Id="rId5" Type="http://schemas.openxmlformats.org/officeDocument/2006/relationships/oleObject" Target="../embeddings/oleObject287.bin"/><Relationship Id="rId4" Type="http://schemas.openxmlformats.org/officeDocument/2006/relationships/image" Target="../media/image315.emf"/></Relationships>
</file>

<file path=ppt/slides/_rels/slide97.xml.rels><?xml version="1.0" encoding="UTF-8" standalone="yes"?>
<Relationships xmlns="http://schemas.openxmlformats.org/package/2006/relationships"><Relationship Id="rId8" Type="http://schemas.openxmlformats.org/officeDocument/2006/relationships/image" Target="../media/image320.emf"/><Relationship Id="rId3" Type="http://schemas.openxmlformats.org/officeDocument/2006/relationships/oleObject" Target="../embeddings/oleObject289.bin"/><Relationship Id="rId7" Type="http://schemas.openxmlformats.org/officeDocument/2006/relationships/oleObject" Target="../embeddings/oleObject291.bin"/><Relationship Id="rId2" Type="http://schemas.openxmlformats.org/officeDocument/2006/relationships/slideLayout" Target="../slideLayouts/slideLayout3.xml"/><Relationship Id="rId1" Type="http://schemas.openxmlformats.org/officeDocument/2006/relationships/vmlDrawing" Target="../drawings/vmlDrawing60.vml"/><Relationship Id="rId6" Type="http://schemas.openxmlformats.org/officeDocument/2006/relationships/image" Target="../media/image319.emf"/><Relationship Id="rId5" Type="http://schemas.openxmlformats.org/officeDocument/2006/relationships/oleObject" Target="../embeddings/oleObject290.bin"/><Relationship Id="rId4" Type="http://schemas.openxmlformats.org/officeDocument/2006/relationships/image" Target="../media/image31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92.bin"/><Relationship Id="rId2" Type="http://schemas.openxmlformats.org/officeDocument/2006/relationships/slideLayout" Target="../slideLayouts/slideLayout3.xml"/><Relationship Id="rId1" Type="http://schemas.openxmlformats.org/officeDocument/2006/relationships/vmlDrawing" Target="../drawings/vmlDrawing61.vml"/><Relationship Id="rId6" Type="http://schemas.openxmlformats.org/officeDocument/2006/relationships/image" Target="../media/image322.emf"/><Relationship Id="rId5" Type="http://schemas.openxmlformats.org/officeDocument/2006/relationships/oleObject" Target="../embeddings/oleObject293.bin"/><Relationship Id="rId4" Type="http://schemas.openxmlformats.org/officeDocument/2006/relationships/image" Target="../media/image321.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249793ED-1168-4217-BC76-BCD3E665B530}"/>
              </a:ext>
            </a:extLst>
          </p:cNvPr>
          <p:cNvSpPr txBox="1">
            <a:spLocks noChangeArrowheads="1"/>
          </p:cNvSpPr>
          <p:nvPr/>
        </p:nvSpPr>
        <p:spPr bwMode="auto">
          <a:xfrm>
            <a:off x="2711342" y="2730980"/>
            <a:ext cx="75594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panose="02020603050405020304" pitchFamily="18" charset="0"/>
                <a:ea typeface="宋体" panose="02010600030101010101" pitchFamily="2" charset="-122"/>
              </a:defRPr>
            </a:lvl1pPr>
            <a:lvl2pPr eaLnBrk="0" hangingPunct="0">
              <a:defRPr sz="2800">
                <a:solidFill>
                  <a:schemeClr val="tx1"/>
                </a:solidFill>
                <a:latin typeface="Times New Roman" panose="02020603050405020304" pitchFamily="18" charset="0"/>
                <a:ea typeface="宋体" panose="02010600030101010101" pitchFamily="2" charset="-122"/>
              </a:defRPr>
            </a:lvl2pPr>
            <a:lvl3pPr eaLnBrk="0" hangingPunct="0">
              <a:defRPr sz="2800">
                <a:solidFill>
                  <a:schemeClr val="tx1"/>
                </a:solidFill>
                <a:latin typeface="Times New Roman" panose="02020603050405020304" pitchFamily="18" charset="0"/>
                <a:ea typeface="宋体" panose="02010600030101010101" pitchFamily="2" charset="-122"/>
              </a:defRPr>
            </a:lvl3pPr>
            <a:lvl4pPr eaLnBrk="0" hangingPunct="0">
              <a:defRPr sz="2800">
                <a:solidFill>
                  <a:schemeClr val="tx1"/>
                </a:solidFill>
                <a:latin typeface="Times New Roman" panose="02020603050405020304" pitchFamily="18" charset="0"/>
                <a:ea typeface="宋体" panose="02010600030101010101" pitchFamily="2" charset="-122"/>
              </a:defRPr>
            </a:lvl4pPr>
            <a:lvl5pPr eaLnBrk="0" hangingPunct="0">
              <a:defRPr sz="28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4000" dirty="0" smtClean="0">
                <a:solidFill>
                  <a:srgbClr val="FFFF00"/>
                </a:solidFill>
                <a:latin typeface="华文楷体" panose="02010600040101010101" pitchFamily="2" charset="-122"/>
                <a:ea typeface="华文楷体" panose="02010600040101010101" pitchFamily="2" charset="-122"/>
              </a:rPr>
              <a:t>第四章 方阵</a:t>
            </a:r>
            <a:r>
              <a:rPr lang="zh-CN" altLang="en-US" sz="4000" dirty="0">
                <a:solidFill>
                  <a:srgbClr val="FFFF00"/>
                </a:solidFill>
                <a:latin typeface="华文楷体" panose="02010600040101010101" pitchFamily="2" charset="-122"/>
                <a:ea typeface="华文楷体" panose="02010600040101010101" pitchFamily="2" charset="-122"/>
              </a:rPr>
              <a:t>的特征值与特征向量</a:t>
            </a:r>
          </a:p>
        </p:txBody>
      </p:sp>
      <p:pic>
        <p:nvPicPr>
          <p:cNvPr id="2" name="图片 1"/>
          <p:cNvPicPr>
            <a:picLocks noChangeAspect="1"/>
          </p:cNvPicPr>
          <p:nvPr/>
        </p:nvPicPr>
        <p:blipFill>
          <a:blip r:embed="rId3"/>
          <a:stretch>
            <a:fillRect/>
          </a:stretch>
        </p:blipFill>
        <p:spPr>
          <a:xfrm>
            <a:off x="3164464" y="4132695"/>
            <a:ext cx="6029325" cy="11049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97" y="1045783"/>
            <a:ext cx="2596283" cy="25962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4" name="Rectangle 64">
            <a:extLst>
              <a:ext uri="{FF2B5EF4-FFF2-40B4-BE49-F238E27FC236}">
                <a16:creationId xmlns:a16="http://schemas.microsoft.com/office/drawing/2014/main" id="{BF075D07-17FD-469E-8324-A3B688645395}"/>
              </a:ext>
            </a:extLst>
          </p:cNvPr>
          <p:cNvSpPr>
            <a:spLocks noChangeArrowheads="1"/>
          </p:cNvSpPr>
          <p:nvPr/>
        </p:nvSpPr>
        <p:spPr bwMode="auto">
          <a:xfrm>
            <a:off x="272245" y="1664939"/>
            <a:ext cx="1164275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defRPr/>
            </a:pPr>
            <a:r>
              <a:rPr kumimoji="0" lang="en-US" altLang="zh-CN" sz="2800" b="1" dirty="0">
                <a:solidFill>
                  <a:schemeClr val="bg1"/>
                </a:solidFill>
                <a:latin typeface="华文楷体" panose="02010600040101010101" pitchFamily="2" charset="-122"/>
                <a:ea typeface="华文楷体" panose="02010600040101010101" pitchFamily="2" charset="-122"/>
              </a:rPr>
              <a:t>    </a:t>
            </a:r>
            <a:r>
              <a:rPr kumimoji="0" lang="zh-CN" altLang="en-US" sz="28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比如</a:t>
            </a:r>
            <a:r>
              <a:rPr kumimoji="0" lang="en-US" altLang="zh-CN" sz="28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Google</a:t>
            </a:r>
            <a:r>
              <a:rPr kumimoji="0" lang="zh-CN" altLang="en-US" sz="28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公司的成名作</a:t>
            </a:r>
            <a:r>
              <a:rPr kumimoji="0" lang="en-US" altLang="zh-CN" sz="2800" b="1"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PageRank</a:t>
            </a:r>
            <a:r>
              <a:rPr kumimoji="0" lang="zh-CN" altLang="en-US" sz="2800" b="1" dirty="0">
                <a:solidFill>
                  <a:schemeClr val="bg1"/>
                </a:solidFill>
                <a:latin typeface="华文楷体" panose="02010600040101010101" pitchFamily="2" charset="-122"/>
                <a:ea typeface="华文楷体" panose="02010600040101010101" pitchFamily="2" charset="-122"/>
              </a:rPr>
              <a:t>，是通过计算一个用矩阵表示的图（这个图代表了整个</a:t>
            </a:r>
            <a:r>
              <a:rPr kumimoji="0" lang="en-US" altLang="zh-CN" sz="2800" b="1" dirty="0">
                <a:solidFill>
                  <a:schemeClr val="bg1"/>
                </a:solidFill>
                <a:latin typeface="华文楷体" panose="02010600040101010101" pitchFamily="2" charset="-122"/>
                <a:ea typeface="华文楷体" panose="02010600040101010101" pitchFamily="2" charset="-122"/>
              </a:rPr>
              <a:t>Web</a:t>
            </a:r>
            <a:r>
              <a:rPr kumimoji="0" lang="zh-CN" altLang="en-US" sz="2800" b="1" dirty="0">
                <a:solidFill>
                  <a:schemeClr val="bg1"/>
                </a:solidFill>
                <a:latin typeface="华文楷体" panose="02010600040101010101" pitchFamily="2" charset="-122"/>
                <a:ea typeface="华文楷体" panose="02010600040101010101" pitchFamily="2" charset="-122"/>
              </a:rPr>
              <a:t>各个网页“节点”之间的关联）的特征向量来对每一个节点打“特征值”分；再比如很多</a:t>
            </a:r>
            <a:r>
              <a:rPr kumimoji="0" lang="zh-CN" altLang="en-US" sz="2800" b="1" dirty="0">
                <a:solidFill>
                  <a:srgbClr val="FF0000"/>
                </a:solidFill>
                <a:latin typeface="华文楷体" panose="02010600040101010101" pitchFamily="2" charset="-122"/>
                <a:ea typeface="华文楷体" panose="02010600040101010101" pitchFamily="2" charset="-122"/>
              </a:rPr>
              <a:t>人脸</a:t>
            </a:r>
            <a:r>
              <a:rPr kumimoji="0" lang="zh-CN" altLang="en-US" sz="2800" b="1" dirty="0" smtClean="0">
                <a:solidFill>
                  <a:srgbClr val="FF0000"/>
                </a:solidFill>
                <a:latin typeface="华文楷体" panose="02010600040101010101" pitchFamily="2" charset="-122"/>
                <a:ea typeface="华文楷体" panose="02010600040101010101" pitchFamily="2" charset="-122"/>
              </a:rPr>
              <a:t>识别</a:t>
            </a:r>
            <a:r>
              <a:rPr kumimoji="0" lang="zh-CN" altLang="en-US" sz="2800" b="1" dirty="0">
                <a:solidFill>
                  <a:schemeClr val="bg1"/>
                </a:solidFill>
                <a:latin typeface="华文楷体" panose="02010600040101010101" pitchFamily="2" charset="-122"/>
                <a:ea typeface="华文楷体" panose="02010600040101010101" pitchFamily="2" charset="-122"/>
              </a:rPr>
              <a:t>、</a:t>
            </a:r>
            <a:r>
              <a:rPr kumimoji="0" lang="zh-CN" altLang="en-US" sz="2800" b="1" dirty="0" smtClean="0">
                <a:solidFill>
                  <a:srgbClr val="FF0000"/>
                </a:solidFill>
                <a:latin typeface="华文楷体" panose="02010600040101010101" pitchFamily="2" charset="-122"/>
                <a:ea typeface="华文楷体" panose="02010600040101010101" pitchFamily="2" charset="-122"/>
              </a:rPr>
              <a:t>人工智能、机器学习、</a:t>
            </a:r>
            <a:r>
              <a:rPr kumimoji="0" lang="zh-CN" altLang="en-US" sz="2800" b="1" dirty="0" smtClean="0">
                <a:solidFill>
                  <a:schemeClr val="bg1"/>
                </a:solidFill>
                <a:latin typeface="华文楷体" panose="02010600040101010101" pitchFamily="2" charset="-122"/>
                <a:ea typeface="华文楷体" panose="02010600040101010101" pitchFamily="2" charset="-122"/>
              </a:rPr>
              <a:t>数据流</a:t>
            </a:r>
            <a:r>
              <a:rPr kumimoji="0" lang="zh-CN" altLang="en-US" sz="2800" b="1" dirty="0">
                <a:solidFill>
                  <a:schemeClr val="bg1"/>
                </a:solidFill>
                <a:latin typeface="华文楷体" panose="02010600040101010101" pitchFamily="2" charset="-122"/>
                <a:ea typeface="华文楷体" panose="02010600040101010101" pitchFamily="2" charset="-122"/>
              </a:rPr>
              <a:t>模式挖掘分析等方面，都有</a:t>
            </a:r>
            <a:r>
              <a:rPr kumimoji="0" lang="zh-CN" altLang="en-US" sz="2800" b="1" dirty="0" smtClean="0">
                <a:solidFill>
                  <a:schemeClr val="bg1"/>
                </a:solidFill>
                <a:latin typeface="华文楷体" panose="02010600040101010101" pitchFamily="2" charset="-122"/>
                <a:ea typeface="华文楷体" panose="02010600040101010101" pitchFamily="2" charset="-122"/>
              </a:rPr>
              <a:t>应用。 </a:t>
            </a:r>
            <a:endParaRPr kumimoji="0" lang="zh-CN" altLang="en-US" sz="2800" b="1" dirty="0">
              <a:solidFill>
                <a:schemeClr val="bg1"/>
              </a:solidFill>
              <a:latin typeface="华文楷体" panose="02010600040101010101" pitchFamily="2" charset="-122"/>
              <a:ea typeface="华文楷体" panose="02010600040101010101" pitchFamily="2" charset="-122"/>
            </a:endParaRPr>
          </a:p>
        </p:txBody>
      </p:sp>
      <p:sp>
        <p:nvSpPr>
          <p:cNvPr id="5185" name="Rectangle 65">
            <a:extLst>
              <a:ext uri="{FF2B5EF4-FFF2-40B4-BE49-F238E27FC236}">
                <a16:creationId xmlns:a16="http://schemas.microsoft.com/office/drawing/2014/main" id="{E4D50FAC-7DE8-4E5D-BD28-9E6A1DE14B59}"/>
              </a:ext>
            </a:extLst>
          </p:cNvPr>
          <p:cNvSpPr>
            <a:spLocks noChangeArrowheads="1"/>
          </p:cNvSpPr>
          <p:nvPr/>
        </p:nvSpPr>
        <p:spPr bwMode="auto">
          <a:xfrm>
            <a:off x="398603" y="3775891"/>
            <a:ext cx="1140711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defRPr/>
            </a:pPr>
            <a:r>
              <a:rPr kumimoji="0" lang="en-US" altLang="zh-CN" sz="2800" b="1" dirty="0">
                <a:solidFill>
                  <a:schemeClr val="bg1"/>
                </a:solidFill>
                <a:latin typeface="华文楷体" panose="02010600040101010101" pitchFamily="2" charset="-122"/>
                <a:ea typeface="华文楷体" panose="02010600040101010101" pitchFamily="2" charset="-122"/>
              </a:rPr>
              <a:t>    </a:t>
            </a:r>
            <a:r>
              <a:rPr kumimoji="0" lang="zh-CN" altLang="en-US" sz="2800" b="1" dirty="0">
                <a:solidFill>
                  <a:schemeClr val="bg1"/>
                </a:solidFill>
                <a:latin typeface="华文楷体" panose="02010600040101010101" pitchFamily="2" charset="-122"/>
                <a:ea typeface="华文楷体" panose="02010600040101010101" pitchFamily="2" charset="-122"/>
              </a:rPr>
              <a:t>特征向量不仅在数学上，在物理，材料，力学等方面（应力、应变张量）都能一展拳脚，有老美曾在一本线代书里这样说过“</a:t>
            </a:r>
            <a:r>
              <a:rPr kumimoji="0" lang="zh-CN" altLang="en-US" sz="2800" b="1" dirty="0">
                <a:solidFill>
                  <a:srgbClr val="FF0000"/>
                </a:solidFill>
                <a:latin typeface="华文楷体" panose="02010600040101010101" pitchFamily="2" charset="-122"/>
                <a:ea typeface="华文楷体" panose="02010600040101010101" pitchFamily="2" charset="-122"/>
              </a:rPr>
              <a:t>有振动的地方就有特征值和特征向量</a:t>
            </a:r>
            <a:r>
              <a:rPr kumimoji="0" lang="zh-CN" altLang="en-US" sz="2800" b="1" dirty="0">
                <a:solidFill>
                  <a:schemeClr val="bg1"/>
                </a:solidFill>
                <a:latin typeface="华文楷体" panose="02010600040101010101" pitchFamily="2" charset="-122"/>
                <a:ea typeface="华文楷体" panose="02010600040101010101" pitchFamily="2" charset="-122"/>
              </a:rPr>
              <a:t>”。振动如：桥梁或建筑物的振动、机械振动、电磁振动等。</a:t>
            </a:r>
          </a:p>
        </p:txBody>
      </p:sp>
      <p:sp>
        <p:nvSpPr>
          <p:cNvPr id="13320" name="Rectangle 66">
            <a:extLst>
              <a:ext uri="{FF2B5EF4-FFF2-40B4-BE49-F238E27FC236}">
                <a16:creationId xmlns:a16="http://schemas.microsoft.com/office/drawing/2014/main" id="{03B1B30B-8761-4D44-9C6F-12F5DDEF7B35}"/>
              </a:ext>
            </a:extLst>
          </p:cNvPr>
          <p:cNvSpPr>
            <a:spLocks noChangeArrowheads="1"/>
          </p:cNvSpPr>
          <p:nvPr/>
        </p:nvSpPr>
        <p:spPr bwMode="auto">
          <a:xfrm>
            <a:off x="10153650" y="6553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2CF47104-6197-49F2-A1EA-B57B36327CFF}" type="slidenum">
              <a:rPr lang="en-US" altLang="zh-CN" sz="1400">
                <a:solidFill>
                  <a:schemeClr val="tx2"/>
                </a:solidFill>
                <a:latin typeface="华文楷体" panose="02010600040101010101" pitchFamily="2" charset="-122"/>
                <a:ea typeface="华文楷体" panose="02010600040101010101" pitchFamily="2" charset="-122"/>
              </a:rPr>
              <a:pPr eaLnBrk="1" hangingPunct="1">
                <a:spcBef>
                  <a:spcPct val="0"/>
                </a:spcBef>
                <a:buFontTx/>
                <a:buNone/>
              </a:pPr>
              <a:t>10</a:t>
            </a:fld>
            <a:endParaRPr lang="en-US" altLang="zh-CN" sz="1400">
              <a:solidFill>
                <a:schemeClr val="tx2"/>
              </a:solidFill>
              <a:latin typeface="华文楷体" panose="02010600040101010101" pitchFamily="2" charset="-122"/>
              <a:ea typeface="华文楷体" panose="02010600040101010101" pitchFamily="2" charset="-122"/>
            </a:endParaRPr>
          </a:p>
        </p:txBody>
      </p:sp>
      <p:sp>
        <p:nvSpPr>
          <p:cNvPr id="10" name="矩形 9">
            <a:extLst>
              <a:ext uri="{FF2B5EF4-FFF2-40B4-BE49-F238E27FC236}">
                <a16:creationId xmlns:a16="http://schemas.microsoft.com/office/drawing/2014/main" id="{05D0E840-4C78-46B4-8A3A-CA6D4A1520F1}"/>
              </a:ext>
            </a:extLst>
          </p:cNvPr>
          <p:cNvSpPr/>
          <p:nvPr/>
        </p:nvSpPr>
        <p:spPr>
          <a:xfrm>
            <a:off x="3042147" y="709104"/>
            <a:ext cx="6102953" cy="707886"/>
          </a:xfrm>
          <a:prstGeom prst="rect">
            <a:avLst/>
          </a:prstGeom>
        </p:spPr>
        <p:txBody>
          <a:bodyPr wrap="none">
            <a:spAutoFit/>
          </a:bodyPr>
          <a:lstStyle/>
          <a:p>
            <a:pPr marL="342900" indent="-342900" algn="ctr">
              <a:spcBef>
                <a:spcPct val="20000"/>
              </a:spcBef>
              <a:buClr>
                <a:srgbClr val="E3E3FF"/>
              </a:buClr>
              <a:defRPr/>
            </a:pPr>
            <a:r>
              <a:rPr lang="zh-CN" altLang="en-US" sz="4000" b="1" kern="0" dirty="0">
                <a:solidFill>
                  <a:srgbClr val="FFC000"/>
                </a:solidFill>
                <a:latin typeface="华文楷体" panose="02010600040101010101" pitchFamily="2" charset="-122"/>
                <a:ea typeface="华文楷体" panose="02010600040101010101" pitchFamily="2" charset="-122"/>
                <a:sym typeface="+mn-ea"/>
              </a:rPr>
              <a:t>特征值与特征向量的应用 </a:t>
            </a:r>
          </a:p>
        </p:txBody>
      </p:sp>
      <p:pic>
        <p:nvPicPr>
          <p:cNvPr id="2" name="图片 1">
            <a:extLst>
              <a:ext uri="{FF2B5EF4-FFF2-40B4-BE49-F238E27FC236}">
                <a16:creationId xmlns:a16="http://schemas.microsoft.com/office/drawing/2014/main" id="{1B07CA90-8B05-4AE8-BD72-77EB52735D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071" y="1330725"/>
            <a:ext cx="6251648" cy="489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stretch>
            <a:fillRect/>
          </a:stretch>
        </p:blipFill>
        <p:spPr>
          <a:xfrm>
            <a:off x="6313545" y="1549074"/>
            <a:ext cx="5829300"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5000"/>
                                  </p:iterate>
                                  <p:childTnLst>
                                    <p:set>
                                      <p:cBhvr>
                                        <p:cTn id="6" dur="1" fill="hold">
                                          <p:stCondLst>
                                            <p:cond delay="0"/>
                                          </p:stCondLst>
                                        </p:cTn>
                                        <p:tgtEl>
                                          <p:spTgt spid="5184"/>
                                        </p:tgtEl>
                                        <p:attrNameLst>
                                          <p:attrName>style.visibility</p:attrName>
                                        </p:attrNameLst>
                                      </p:cBhvr>
                                      <p:to>
                                        <p:strVal val="visible"/>
                                      </p:to>
                                    </p:set>
                                    <p:animEffect transition="in" filter="wipe(left)">
                                      <p:cBhvr>
                                        <p:cTn id="7" dur="700"/>
                                        <p:tgtEl>
                                          <p:spTgt spid="51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iterate type="lt">
                                    <p:tmPct val="5000"/>
                                  </p:iterate>
                                  <p:childTnLst>
                                    <p:set>
                                      <p:cBhvr>
                                        <p:cTn id="11" dur="1" fill="hold">
                                          <p:stCondLst>
                                            <p:cond delay="0"/>
                                          </p:stCondLst>
                                        </p:cTn>
                                        <p:tgtEl>
                                          <p:spTgt spid="5185">
                                            <p:txEl>
                                              <p:pRg st="0" end="0"/>
                                            </p:txEl>
                                          </p:spTgt>
                                        </p:tgtEl>
                                        <p:attrNameLst>
                                          <p:attrName>style.visibility</p:attrName>
                                        </p:attrNameLst>
                                      </p:cBhvr>
                                      <p:to>
                                        <p:strVal val="visible"/>
                                      </p:to>
                                    </p:set>
                                    <p:animEffect transition="in" filter="wipe(left)">
                                      <p:cBhvr>
                                        <p:cTn id="12" dur="700"/>
                                        <p:tgtEl>
                                          <p:spTgt spid="518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2"/>
          <a:stretch>
            <a:fillRect/>
          </a:stretch>
        </p:blipFill>
        <p:spPr>
          <a:xfrm>
            <a:off x="1134342" y="632329"/>
            <a:ext cx="9867900" cy="1152525"/>
          </a:xfrm>
          <a:prstGeom prst="rect">
            <a:avLst/>
          </a:prstGeom>
        </p:spPr>
      </p:pic>
      <p:pic>
        <p:nvPicPr>
          <p:cNvPr id="34" name="图片 33"/>
          <p:cNvPicPr>
            <a:picLocks noChangeAspect="1"/>
          </p:cNvPicPr>
          <p:nvPr/>
        </p:nvPicPr>
        <p:blipFill>
          <a:blip r:embed="rId3"/>
          <a:stretch>
            <a:fillRect/>
          </a:stretch>
        </p:blipFill>
        <p:spPr>
          <a:xfrm>
            <a:off x="4669703" y="1976941"/>
            <a:ext cx="3000375" cy="1104900"/>
          </a:xfrm>
          <a:prstGeom prst="rect">
            <a:avLst/>
          </a:prstGeom>
        </p:spPr>
      </p:pic>
      <p:pic>
        <p:nvPicPr>
          <p:cNvPr id="35" name="图片 34"/>
          <p:cNvPicPr>
            <a:picLocks noChangeAspect="1"/>
          </p:cNvPicPr>
          <p:nvPr/>
        </p:nvPicPr>
        <p:blipFill>
          <a:blip r:embed="rId4"/>
          <a:stretch>
            <a:fillRect/>
          </a:stretch>
        </p:blipFill>
        <p:spPr>
          <a:xfrm>
            <a:off x="283874" y="3148012"/>
            <a:ext cx="7219950" cy="1990725"/>
          </a:xfrm>
          <a:prstGeom prst="rect">
            <a:avLst/>
          </a:prstGeom>
        </p:spPr>
      </p:pic>
      <p:pic>
        <p:nvPicPr>
          <p:cNvPr id="36" name="图片 35"/>
          <p:cNvPicPr>
            <a:picLocks noChangeAspect="1"/>
          </p:cNvPicPr>
          <p:nvPr/>
        </p:nvPicPr>
        <p:blipFill>
          <a:blip r:embed="rId5"/>
          <a:stretch>
            <a:fillRect/>
          </a:stretch>
        </p:blipFill>
        <p:spPr>
          <a:xfrm>
            <a:off x="5804333" y="4215895"/>
            <a:ext cx="5534025" cy="2286000"/>
          </a:xfrm>
          <a:prstGeom prst="rect">
            <a:avLst/>
          </a:prstGeom>
        </p:spPr>
      </p:pic>
    </p:spTree>
    <p:extLst>
      <p:ext uri="{BB962C8B-B14F-4D97-AF65-F5344CB8AC3E}">
        <p14:creationId xmlns:p14="http://schemas.microsoft.com/office/powerpoint/2010/main" val="328354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78723" y="28072"/>
            <a:ext cx="8372042" cy="2048378"/>
          </a:xfrm>
          <a:prstGeom prst="rect">
            <a:avLst/>
          </a:prstGeom>
        </p:spPr>
      </p:pic>
      <p:pic>
        <p:nvPicPr>
          <p:cNvPr id="3" name="图片 2"/>
          <p:cNvPicPr>
            <a:picLocks noChangeAspect="1"/>
          </p:cNvPicPr>
          <p:nvPr/>
        </p:nvPicPr>
        <p:blipFill>
          <a:blip r:embed="rId3"/>
          <a:stretch>
            <a:fillRect/>
          </a:stretch>
        </p:blipFill>
        <p:spPr>
          <a:xfrm>
            <a:off x="2276908" y="2139770"/>
            <a:ext cx="3609975" cy="2752725"/>
          </a:xfrm>
          <a:prstGeom prst="rect">
            <a:avLst/>
          </a:prstGeom>
        </p:spPr>
      </p:pic>
      <p:pic>
        <p:nvPicPr>
          <p:cNvPr id="4" name="图片 3"/>
          <p:cNvPicPr>
            <a:picLocks noChangeAspect="1"/>
          </p:cNvPicPr>
          <p:nvPr/>
        </p:nvPicPr>
        <p:blipFill>
          <a:blip r:embed="rId4"/>
          <a:stretch>
            <a:fillRect/>
          </a:stretch>
        </p:blipFill>
        <p:spPr>
          <a:xfrm>
            <a:off x="6263555" y="1225749"/>
            <a:ext cx="5032518" cy="5431649"/>
          </a:xfrm>
          <a:prstGeom prst="rect">
            <a:avLst/>
          </a:prstGeom>
        </p:spPr>
      </p:pic>
      <p:pic>
        <p:nvPicPr>
          <p:cNvPr id="5" name="图片 4"/>
          <p:cNvPicPr>
            <a:picLocks noChangeAspect="1"/>
          </p:cNvPicPr>
          <p:nvPr/>
        </p:nvPicPr>
        <p:blipFill>
          <a:blip r:embed="rId5"/>
          <a:stretch>
            <a:fillRect/>
          </a:stretch>
        </p:blipFill>
        <p:spPr>
          <a:xfrm>
            <a:off x="782059" y="4790498"/>
            <a:ext cx="5381625" cy="1866900"/>
          </a:xfrm>
          <a:prstGeom prst="rect">
            <a:avLst/>
          </a:prstGeom>
        </p:spPr>
      </p:pic>
    </p:spTree>
    <p:extLst>
      <p:ext uri="{BB962C8B-B14F-4D97-AF65-F5344CB8AC3E}">
        <p14:creationId xmlns:p14="http://schemas.microsoft.com/office/powerpoint/2010/main" val="228599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13427" y="106074"/>
            <a:ext cx="9525000" cy="3209925"/>
          </a:xfrm>
          <a:prstGeom prst="rect">
            <a:avLst/>
          </a:prstGeom>
        </p:spPr>
      </p:pic>
      <p:pic>
        <p:nvPicPr>
          <p:cNvPr id="3" name="图片 2"/>
          <p:cNvPicPr>
            <a:picLocks noChangeAspect="1"/>
          </p:cNvPicPr>
          <p:nvPr/>
        </p:nvPicPr>
        <p:blipFill>
          <a:blip r:embed="rId3"/>
          <a:stretch>
            <a:fillRect/>
          </a:stretch>
        </p:blipFill>
        <p:spPr>
          <a:xfrm>
            <a:off x="2037339" y="3392087"/>
            <a:ext cx="7513061" cy="3261413"/>
          </a:xfrm>
          <a:prstGeom prst="rect">
            <a:avLst/>
          </a:prstGeom>
        </p:spPr>
      </p:pic>
    </p:spTree>
    <p:extLst>
      <p:ext uri="{BB962C8B-B14F-4D97-AF65-F5344CB8AC3E}">
        <p14:creationId xmlns:p14="http://schemas.microsoft.com/office/powerpoint/2010/main" val="273089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83528" y="735157"/>
            <a:ext cx="3057525" cy="400050"/>
          </a:xfrm>
          <a:prstGeom prst="rect">
            <a:avLst/>
          </a:prstGeom>
        </p:spPr>
      </p:pic>
      <p:pic>
        <p:nvPicPr>
          <p:cNvPr id="3" name="图片 2"/>
          <p:cNvPicPr>
            <a:picLocks noChangeAspect="1"/>
          </p:cNvPicPr>
          <p:nvPr/>
        </p:nvPicPr>
        <p:blipFill>
          <a:blip r:embed="rId3"/>
          <a:stretch>
            <a:fillRect/>
          </a:stretch>
        </p:blipFill>
        <p:spPr>
          <a:xfrm>
            <a:off x="311006" y="1376073"/>
            <a:ext cx="4772025" cy="4733925"/>
          </a:xfrm>
          <a:prstGeom prst="rect">
            <a:avLst/>
          </a:prstGeom>
        </p:spPr>
      </p:pic>
      <p:pic>
        <p:nvPicPr>
          <p:cNvPr id="4" name="图片 3"/>
          <p:cNvPicPr>
            <a:picLocks noChangeAspect="1"/>
          </p:cNvPicPr>
          <p:nvPr/>
        </p:nvPicPr>
        <p:blipFill>
          <a:blip r:embed="rId4"/>
          <a:stretch>
            <a:fillRect/>
          </a:stretch>
        </p:blipFill>
        <p:spPr>
          <a:xfrm>
            <a:off x="5169621" y="291812"/>
            <a:ext cx="5972175" cy="4572000"/>
          </a:xfrm>
          <a:prstGeom prst="rect">
            <a:avLst/>
          </a:prstGeom>
        </p:spPr>
      </p:pic>
      <p:pic>
        <p:nvPicPr>
          <p:cNvPr id="5" name="图片 4"/>
          <p:cNvPicPr>
            <a:picLocks noChangeAspect="1"/>
          </p:cNvPicPr>
          <p:nvPr/>
        </p:nvPicPr>
        <p:blipFill>
          <a:blip r:embed="rId5"/>
          <a:stretch>
            <a:fillRect/>
          </a:stretch>
        </p:blipFill>
        <p:spPr>
          <a:xfrm>
            <a:off x="983528" y="2921577"/>
            <a:ext cx="9544050" cy="1181100"/>
          </a:xfrm>
          <a:prstGeom prst="rect">
            <a:avLst/>
          </a:prstGeom>
          <a:solidFill>
            <a:srgbClr val="FF0000"/>
          </a:solidFill>
          <a:effectLst>
            <a:glow rad="228600">
              <a:schemeClr val="accent2">
                <a:satMod val="175000"/>
                <a:alpha val="40000"/>
              </a:schemeClr>
            </a:glow>
          </a:effectLst>
        </p:spPr>
      </p:pic>
    </p:spTree>
    <p:extLst>
      <p:ext uri="{BB962C8B-B14F-4D97-AF65-F5344CB8AC3E}">
        <p14:creationId xmlns:p14="http://schemas.microsoft.com/office/powerpoint/2010/main" val="22417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201862" y="1792432"/>
            <a:ext cx="74787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b="1" dirty="0">
                <a:solidFill>
                  <a:schemeClr val="bg1"/>
                </a:solidFill>
                <a:effectLst>
                  <a:outerShdw blurRad="38100" dist="38100" dir="2700000" algn="tl">
                    <a:srgbClr val="000000"/>
                  </a:outerShdw>
                </a:effectLst>
                <a:ea typeface="楷体_GB2312" pitchFamily="49" charset="-122"/>
              </a:rPr>
              <a:t>作业：</a:t>
            </a:r>
          </a:p>
        </p:txBody>
      </p:sp>
      <p:sp>
        <p:nvSpPr>
          <p:cNvPr id="4" name="矩形 3"/>
          <p:cNvSpPr/>
          <p:nvPr/>
        </p:nvSpPr>
        <p:spPr>
          <a:xfrm>
            <a:off x="3556335" y="2210505"/>
            <a:ext cx="5813576" cy="2062103"/>
          </a:xfrm>
          <a:prstGeom prst="rect">
            <a:avLst/>
          </a:prstGeom>
        </p:spPr>
        <p:txBody>
          <a:bodyPr wrap="square">
            <a:spAutoFit/>
          </a:bodyPr>
          <a:lstStyle/>
          <a:p>
            <a:pPr eaLnBrk="1" hangingPunct="1">
              <a:defRPr/>
            </a:pPr>
            <a:endParaRPr lang="en-US" altLang="zh-CN" dirty="0">
              <a:effectLst>
                <a:outerShdw blurRad="38100" dist="38100" dir="2700000" algn="tl">
                  <a:srgbClr val="000000">
                    <a:alpha val="43137"/>
                  </a:srgbClr>
                </a:outerShdw>
              </a:effectLst>
            </a:endParaRPr>
          </a:p>
          <a:p>
            <a:pPr eaLnBrk="1" hangingPunct="1">
              <a:defRPr/>
            </a:pPr>
            <a:endParaRPr lang="en-US" altLang="zh-CN" dirty="0">
              <a:effectLst>
                <a:outerShdw blurRad="38100" dist="38100" dir="2700000" algn="tl">
                  <a:srgbClr val="000000">
                    <a:alpha val="43137"/>
                  </a:srgbClr>
                </a:outerShdw>
              </a:effectLst>
            </a:endParaRPr>
          </a:p>
          <a:p>
            <a:pPr eaLnBrk="1" hangingPunct="1">
              <a:defRPr/>
            </a:pPr>
            <a:r>
              <a:rPr lang="en-US" altLang="zh-CN" dirty="0" smtClean="0">
                <a:solidFill>
                  <a:schemeClr val="bg1"/>
                </a:solidFill>
                <a:effectLst>
                  <a:outerShdw blurRad="38100" dist="38100" dir="2700000" algn="tl">
                    <a:srgbClr val="000000">
                      <a:alpha val="43137"/>
                    </a:srgbClr>
                  </a:outerShdw>
                </a:effectLst>
              </a:rPr>
              <a:t>P178, 12, 15-17</a:t>
            </a:r>
            <a:r>
              <a:rPr lang="zh-CN" altLang="en-US" dirty="0" smtClean="0">
                <a:solidFill>
                  <a:schemeClr val="bg1"/>
                </a:solidFill>
                <a:effectLst>
                  <a:outerShdw blurRad="38100" dist="38100" dir="2700000" algn="tl">
                    <a:srgbClr val="000000">
                      <a:alpha val="43137"/>
                    </a:srgbClr>
                  </a:outerShdw>
                </a:effectLst>
              </a:rPr>
              <a:t>，</a:t>
            </a:r>
            <a:r>
              <a:rPr lang="en-US" altLang="zh-CN" dirty="0" smtClean="0">
                <a:solidFill>
                  <a:schemeClr val="bg1"/>
                </a:solidFill>
                <a:effectLst>
                  <a:outerShdw blurRad="38100" dist="38100" dir="2700000" algn="tl">
                    <a:srgbClr val="000000">
                      <a:alpha val="43137"/>
                    </a:srgbClr>
                  </a:outerShdw>
                </a:effectLst>
              </a:rPr>
              <a:t>20      B</a:t>
            </a:r>
            <a:r>
              <a:rPr lang="zh-CN" altLang="en-US" dirty="0" smtClean="0">
                <a:solidFill>
                  <a:schemeClr val="bg1"/>
                </a:solidFill>
                <a:effectLst>
                  <a:outerShdw blurRad="38100" dist="38100" dir="2700000" algn="tl">
                    <a:srgbClr val="000000">
                      <a:alpha val="43137"/>
                    </a:srgbClr>
                  </a:outerShdw>
                </a:effectLst>
              </a:rPr>
              <a:t>类题 </a:t>
            </a:r>
            <a:r>
              <a:rPr lang="en-US" altLang="zh-CN" dirty="0" smtClean="0">
                <a:solidFill>
                  <a:schemeClr val="bg1"/>
                </a:solidFill>
                <a:effectLst>
                  <a:outerShdw blurRad="38100" dist="38100" dir="2700000" algn="tl">
                    <a:srgbClr val="000000">
                      <a:alpha val="43137"/>
                    </a:srgbClr>
                  </a:outerShdw>
                </a:effectLst>
              </a:rPr>
              <a:t>1.</a:t>
            </a:r>
            <a:endParaRPr lang="en-US" altLang="zh-CN" dirty="0">
              <a:solidFill>
                <a:schemeClr val="bg1"/>
              </a:solidFill>
              <a:effectLst>
                <a:outerShdw blurRad="38100" dist="38100" dir="2700000" algn="tl">
                  <a:srgbClr val="000000">
                    <a:alpha val="43137"/>
                  </a:srgbClr>
                </a:outerShdw>
              </a:effectLst>
            </a:endParaRPr>
          </a:p>
          <a:p>
            <a:pPr eaLnBrk="1" hangingPunct="1">
              <a:defRPr/>
            </a:pPr>
            <a:endParaRPr lang="en-US" altLang="zh-C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88605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82D947-69D6-441F-88AD-AF6BD8D15767}"/>
              </a:ext>
            </a:extLst>
          </p:cNvPr>
          <p:cNvSpPr txBox="1"/>
          <p:nvPr/>
        </p:nvSpPr>
        <p:spPr>
          <a:xfrm>
            <a:off x="178459" y="565448"/>
            <a:ext cx="1015312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经典奇异值分解</a:t>
            </a:r>
            <a:r>
              <a:rPr lang="en-US" altLang="zh-CN" sz="3200" dirty="0">
                <a:latin typeface="微软雅黑" panose="020B0503020204020204" pitchFamily="34" charset="-122"/>
                <a:ea typeface="微软雅黑" panose="020B0503020204020204" pitchFamily="34" charset="-122"/>
              </a:rPr>
              <a:t>SVD</a:t>
            </a:r>
            <a:r>
              <a:rPr lang="zh-CN" altLang="en-US" sz="3200" dirty="0">
                <a:latin typeface="微软雅黑" panose="020B0503020204020204" pitchFamily="34" charset="-122"/>
                <a:ea typeface="微软雅黑" panose="020B0503020204020204" pitchFamily="34" charset="-122"/>
              </a:rPr>
              <a:t>：</a:t>
            </a:r>
            <a:r>
              <a:rPr lang="zh-CN" altLang="en-US" sz="3200" dirty="0">
                <a:solidFill>
                  <a:srgbClr val="FF0000"/>
                </a:solidFill>
                <a:latin typeface="微软雅黑" panose="020B0503020204020204" pitchFamily="34" charset="-122"/>
                <a:ea typeface="微软雅黑" panose="020B0503020204020204" pitchFamily="34" charset="-122"/>
              </a:rPr>
              <a:t>非方阵</a:t>
            </a:r>
            <a:r>
              <a:rPr lang="zh-CN" altLang="en-US" sz="3200" dirty="0">
                <a:latin typeface="微软雅黑" panose="020B0503020204020204" pitchFamily="34" charset="-122"/>
                <a:ea typeface="微软雅黑" panose="020B0503020204020204" pitchFamily="34" charset="-122"/>
              </a:rPr>
              <a:t>的特征值分解</a:t>
            </a:r>
          </a:p>
        </p:txBody>
      </p:sp>
      <p:sp>
        <p:nvSpPr>
          <p:cNvPr id="3" name="文本框 2">
            <a:extLst>
              <a:ext uri="{FF2B5EF4-FFF2-40B4-BE49-F238E27FC236}">
                <a16:creationId xmlns:a16="http://schemas.microsoft.com/office/drawing/2014/main" id="{BE78D328-F693-46FF-98B6-C3BD1D1EFFC2}"/>
              </a:ext>
            </a:extLst>
          </p:cNvPr>
          <p:cNvSpPr txBox="1"/>
          <p:nvPr/>
        </p:nvSpPr>
        <p:spPr>
          <a:xfrm>
            <a:off x="178459" y="1150223"/>
            <a:ext cx="4968552" cy="461665"/>
          </a:xfrm>
          <a:prstGeom prst="rect">
            <a:avLst/>
          </a:prstGeom>
          <a:noFill/>
        </p:spPr>
        <p:txBody>
          <a:bodyPr wrap="square" rtlCol="0">
            <a:spAutoFit/>
          </a:bodyPr>
          <a:lstStyle/>
          <a:p>
            <a:r>
              <a:rPr lang="zh-CN" altLang="en-US" dirty="0"/>
              <a:t>先说计算</a:t>
            </a:r>
          </a:p>
        </p:txBody>
      </p:sp>
      <p:sp>
        <p:nvSpPr>
          <p:cNvPr id="4" name="文本框 3">
            <a:extLst>
              <a:ext uri="{FF2B5EF4-FFF2-40B4-BE49-F238E27FC236}">
                <a16:creationId xmlns:a16="http://schemas.microsoft.com/office/drawing/2014/main" id="{97CE031E-A193-4802-A858-6355EEEEB4AF}"/>
              </a:ext>
            </a:extLst>
          </p:cNvPr>
          <p:cNvSpPr txBox="1"/>
          <p:nvPr/>
        </p:nvSpPr>
        <p:spPr>
          <a:xfrm>
            <a:off x="173111" y="1631293"/>
            <a:ext cx="8784976" cy="461665"/>
          </a:xfrm>
          <a:prstGeom prst="rect">
            <a:avLst/>
          </a:prstGeom>
          <a:noFill/>
        </p:spPr>
        <p:txBody>
          <a:bodyPr wrap="square" rtlCol="0">
            <a:spAutoFit/>
          </a:bodyPr>
          <a:lstStyle/>
          <a:p>
            <a:r>
              <a:rPr lang="zh-CN" altLang="en-US" dirty="0"/>
              <a:t>这里有个矩阵</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B910BE1-F408-4881-801C-93A71B227EE2}"/>
                  </a:ext>
                </a:extLst>
              </p:cNvPr>
              <p:cNvSpPr/>
              <p:nvPr/>
            </p:nvSpPr>
            <p:spPr>
              <a:xfrm>
                <a:off x="2818530" y="1588451"/>
                <a:ext cx="10018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𝑛</m:t>
                          </m:r>
                        </m:sub>
                      </m:sSub>
                    </m:oMath>
                  </m:oMathPara>
                </a14:m>
                <a:endParaRPr lang="zh-CN" altLang="en-US" dirty="0"/>
              </a:p>
            </p:txBody>
          </p:sp>
        </mc:Choice>
        <mc:Fallback xmlns="">
          <p:sp>
            <p:nvSpPr>
              <p:cNvPr id="5" name="矩形 4">
                <a:extLst>
                  <a:ext uri="{FF2B5EF4-FFF2-40B4-BE49-F238E27FC236}">
                    <a16:creationId xmlns:a16="http://schemas.microsoft.com/office/drawing/2014/main" xmlns:a14="http://schemas.microsoft.com/office/drawing/2010/main" xmlns="" id="{8B910BE1-F408-4881-801C-93A71B227EE2}"/>
                  </a:ext>
                </a:extLst>
              </p:cNvPr>
              <p:cNvSpPr>
                <a:spLocks noRot="1" noChangeAspect="1" noMove="1" noResize="1" noEditPoints="1" noAdjustHandles="1" noChangeArrowheads="1" noChangeShapeType="1" noTextEdit="1"/>
              </p:cNvSpPr>
              <p:nvPr/>
            </p:nvSpPr>
            <p:spPr>
              <a:xfrm>
                <a:off x="2818530" y="1588451"/>
                <a:ext cx="1001813" cy="461665"/>
              </a:xfrm>
              <a:prstGeom prst="rect">
                <a:avLst/>
              </a:prstGeom>
              <a:blipFill rotWithShape="0">
                <a:blip r:embed="rId2"/>
                <a:stretch>
                  <a:fillRect r="-3636" b="-1466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10CAAB7-AC69-4146-BF6B-768D89ACF0D9}"/>
              </a:ext>
            </a:extLst>
          </p:cNvPr>
          <p:cNvSpPr/>
          <p:nvPr/>
        </p:nvSpPr>
        <p:spPr>
          <a:xfrm>
            <a:off x="173111" y="2092958"/>
            <a:ext cx="2348720" cy="830997"/>
          </a:xfrm>
          <a:prstGeom prst="rect">
            <a:avLst/>
          </a:prstGeom>
        </p:spPr>
        <p:txBody>
          <a:bodyPr wrap="none">
            <a:spAutoFit/>
          </a:bodyPr>
          <a:lstStyle/>
          <a:p>
            <a:r>
              <a:rPr lang="zh-CN" altLang="en-US" b="1" dirty="0">
                <a:solidFill>
                  <a:srgbClr val="FF0000"/>
                </a:solidFill>
              </a:rPr>
              <a:t>①非方阵→方阵</a:t>
            </a:r>
            <a:endParaRPr lang="en-US" altLang="zh-CN" b="1" dirty="0">
              <a:solidFill>
                <a:srgbClr val="FF0000"/>
              </a:solidFill>
            </a:endParaRPr>
          </a:p>
          <a:p>
            <a:r>
              <a:rPr lang="zh-CN" altLang="en-US" dirty="0">
                <a:solidFill>
                  <a:srgbClr val="FF0000"/>
                </a:solidFill>
              </a:rPr>
              <a:t>有两种方式：</a:t>
            </a:r>
            <a:endParaRPr lang="en-US" altLang="zh-CN" dirty="0">
              <a:solidFill>
                <a:srgbClr val="FF0000"/>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2167E-BF29-4085-9150-EA8F63555463}"/>
                  </a:ext>
                </a:extLst>
              </p:cNvPr>
              <p:cNvSpPr/>
              <p:nvPr/>
            </p:nvSpPr>
            <p:spPr>
              <a:xfrm>
                <a:off x="2513225" y="2599401"/>
                <a:ext cx="4614326" cy="11444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3200" i="1" smtClean="0">
                              <a:latin typeface="Cambria Math" panose="02040503050406030204" pitchFamily="18" charset="0"/>
                            </a:rPr>
                          </m:ctrlPr>
                        </m:mPr>
                        <m:mr>
                          <m:e>
                            <m:r>
                              <a:rPr lang="zh-CN" altLang="en-US" sz="3200" i="1">
                                <a:latin typeface="Cambria Math" panose="02040503050406030204" pitchFamily="18" charset="0"/>
                              </a:rPr>
                              <m:t>𝐵</m:t>
                            </m:r>
                            <m:r>
                              <a:rPr lang="zh-CN" altLang="en-US" sz="3200" i="0">
                                <a:latin typeface="Cambria Math" panose="02040503050406030204" pitchFamily="18" charset="0"/>
                              </a:rPr>
                              <m:t>=</m:t>
                            </m:r>
                            <m:r>
                              <a:rPr lang="zh-CN" altLang="en-US" sz="3200" i="1">
                                <a:latin typeface="Cambria Math" panose="02040503050406030204" pitchFamily="18" charset="0"/>
                              </a:rPr>
                              <m:t>𝐴</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𝐴</m:t>
                                </m:r>
                              </m:e>
                              <m:sup>
                                <m:r>
                                  <a:rPr lang="zh-CN" altLang="en-US" sz="3200" i="1">
                                    <a:latin typeface="Cambria Math" panose="02040503050406030204" pitchFamily="18" charset="0"/>
                                  </a:rPr>
                                  <m:t>𝑇</m:t>
                                </m:r>
                              </m:sup>
                            </m:sSup>
                            <m:r>
                              <a:rPr lang="en-US" altLang="zh-CN" sz="3200" i="1">
                                <a:latin typeface="Cambria Math" panose="02040503050406030204" pitchFamily="18" charset="0"/>
                              </a:rPr>
                              <m:t>(</m:t>
                            </m:r>
                            <m:r>
                              <a:rPr lang="en-US" altLang="zh-CN" sz="3200" i="1">
                                <a:latin typeface="Cambria Math" panose="02040503050406030204" pitchFamily="18" charset="0"/>
                              </a:rPr>
                              <m:t>𝑚</m:t>
                            </m:r>
                            <m:r>
                              <a:rPr lang="en-US" altLang="zh-CN" sz="3200" i="1">
                                <a:latin typeface="Cambria Math" panose="02040503050406030204" pitchFamily="18" charset="0"/>
                              </a:rPr>
                              <m:t>×</m:t>
                            </m:r>
                            <m:r>
                              <a:rPr lang="en-US" altLang="zh-CN" sz="3200" i="1">
                                <a:latin typeface="Cambria Math" panose="02040503050406030204" pitchFamily="18" charset="0"/>
                              </a:rPr>
                              <m:t>𝑚</m:t>
                            </m:r>
                            <m:r>
                              <a:rPr lang="en-US" altLang="zh-CN" sz="3200" b="0" i="1" smtClean="0">
                                <a:latin typeface="Cambria Math" panose="02040503050406030204" pitchFamily="18" charset="0"/>
                              </a:rPr>
                              <m:t>)</m:t>
                            </m:r>
                          </m:e>
                        </m:mr>
                        <m:mr>
                          <m:e>
                            <m:r>
                              <a:rPr lang="zh-CN" altLang="en-US" sz="3200" i="1">
                                <a:latin typeface="Cambria Math" panose="02040503050406030204" pitchFamily="18" charset="0"/>
                              </a:rPr>
                              <m:t>𝐶</m:t>
                            </m:r>
                            <m:r>
                              <a:rPr lang="zh-CN" altLang="en-US" sz="3200" i="0">
                                <a:latin typeface="Cambria Math" panose="02040503050406030204" pitchFamily="18" charset="0"/>
                              </a:rPr>
                              <m:t>=</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𝐴</m:t>
                                </m:r>
                              </m:e>
                              <m:sup>
                                <m:r>
                                  <a:rPr lang="zh-CN" altLang="en-US" sz="3200" i="1">
                                    <a:latin typeface="Cambria Math" panose="02040503050406030204" pitchFamily="18" charset="0"/>
                                  </a:rPr>
                                  <m:t>𝑇</m:t>
                                </m:r>
                              </m:sup>
                            </m:sSup>
                            <m:r>
                              <a:rPr lang="zh-CN" altLang="en-US" sz="3200" i="1">
                                <a:latin typeface="Cambria Math" panose="02040503050406030204" pitchFamily="18" charset="0"/>
                              </a:rPr>
                              <m:t>𝐴</m:t>
                            </m:r>
                            <m:r>
                              <a:rPr lang="en-US" altLang="zh-CN" sz="3200" i="1">
                                <a:latin typeface="Cambria Math" panose="02040503050406030204" pitchFamily="18" charset="0"/>
                              </a:rPr>
                              <m:t>(</m:t>
                            </m:r>
                            <m:r>
                              <a:rPr lang="en-US" altLang="zh-CN" sz="3200" b="0" i="1" smtClean="0">
                                <a:latin typeface="Cambria Math" panose="02040503050406030204" pitchFamily="18" charset="0"/>
                              </a:rPr>
                              <m:t>𝑛</m:t>
                            </m:r>
                            <m:r>
                              <a:rPr lang="en-US" altLang="zh-CN" sz="3200" i="1">
                                <a:latin typeface="Cambria Math" panose="02040503050406030204" pitchFamily="18" charset="0"/>
                              </a:rPr>
                              <m:t>×</m:t>
                            </m:r>
                            <m:r>
                              <a:rPr lang="en-US" altLang="zh-CN" sz="3200" b="0" i="1" smtClean="0">
                                <a:latin typeface="Cambria Math" panose="02040503050406030204" pitchFamily="18" charset="0"/>
                              </a:rPr>
                              <m:t>𝑛</m:t>
                            </m:r>
                            <m:r>
                              <a:rPr lang="en-US" altLang="zh-CN" sz="3200" b="0" i="1" smtClean="0">
                                <a:latin typeface="Cambria Math" panose="02040503050406030204" pitchFamily="18" charset="0"/>
                              </a:rPr>
                              <m:t>)</m:t>
                            </m:r>
                          </m:e>
                        </m:mr>
                      </m:m>
                    </m:oMath>
                  </m:oMathPara>
                </a14:m>
                <a:endParaRPr lang="zh-CN" altLang="en-US" sz="3200" dirty="0"/>
              </a:p>
            </p:txBody>
          </p:sp>
        </mc:Choice>
        <mc:Fallback xmlns="">
          <p:sp>
            <p:nvSpPr>
              <p:cNvPr id="7" name="矩形 6">
                <a:extLst>
                  <a:ext uri="{FF2B5EF4-FFF2-40B4-BE49-F238E27FC236}">
                    <a16:creationId xmlns:a16="http://schemas.microsoft.com/office/drawing/2014/main" xmlns:a14="http://schemas.microsoft.com/office/drawing/2010/main" xmlns="" id="{8272167E-BF29-4085-9150-EA8F63555463}"/>
                  </a:ext>
                </a:extLst>
              </p:cNvPr>
              <p:cNvSpPr>
                <a:spLocks noRot="1" noChangeAspect="1" noMove="1" noResize="1" noEditPoints="1" noAdjustHandles="1" noChangeArrowheads="1" noChangeShapeType="1" noTextEdit="1"/>
              </p:cNvSpPr>
              <p:nvPr/>
            </p:nvSpPr>
            <p:spPr>
              <a:xfrm>
                <a:off x="2513225" y="2599401"/>
                <a:ext cx="4614326" cy="1144480"/>
              </a:xfrm>
              <a:prstGeom prst="rect">
                <a:avLst/>
              </a:prstGeom>
              <a:blipFill rotWithShape="0">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0E5A9D0-9A7D-415B-B98D-D24133092899}"/>
              </a:ext>
            </a:extLst>
          </p:cNvPr>
          <p:cNvSpPr txBox="1"/>
          <p:nvPr/>
        </p:nvSpPr>
        <p:spPr>
          <a:xfrm>
            <a:off x="3853946" y="1998726"/>
            <a:ext cx="1368152" cy="461665"/>
          </a:xfrm>
          <a:prstGeom prst="rect">
            <a:avLst/>
          </a:prstGeom>
          <a:noFill/>
        </p:spPr>
        <p:txBody>
          <a:bodyPr wrap="square" rtlCol="0">
            <a:spAutoFit/>
          </a:bodyPr>
          <a:lstStyle/>
          <a:p>
            <a:r>
              <a:rPr lang="zh-CN" altLang="en-US" dirty="0">
                <a:solidFill>
                  <a:srgbClr val="FF0000"/>
                </a:solidFill>
              </a:rPr>
              <a:t>方阵</a:t>
            </a:r>
          </a:p>
        </p:txBody>
      </p:sp>
      <p:cxnSp>
        <p:nvCxnSpPr>
          <p:cNvPr id="9" name="直接箭头连接符 8">
            <a:extLst>
              <a:ext uri="{FF2B5EF4-FFF2-40B4-BE49-F238E27FC236}">
                <a16:creationId xmlns:a16="http://schemas.microsoft.com/office/drawing/2014/main" id="{50691C28-2F89-4AF0-826D-323ECA11420A}"/>
              </a:ext>
            </a:extLst>
          </p:cNvPr>
          <p:cNvCxnSpPr/>
          <p:nvPr/>
        </p:nvCxnSpPr>
        <p:spPr>
          <a:xfrm flipV="1">
            <a:off x="3601552" y="2455502"/>
            <a:ext cx="288032" cy="229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64C2BD7-0919-40FC-B973-0E78F9A7BF1F}"/>
              </a:ext>
            </a:extLst>
          </p:cNvPr>
          <p:cNvSpPr txBox="1"/>
          <p:nvPr/>
        </p:nvSpPr>
        <p:spPr>
          <a:xfrm>
            <a:off x="180624" y="3697970"/>
            <a:ext cx="5616624" cy="461665"/>
          </a:xfrm>
          <a:prstGeom prst="rect">
            <a:avLst/>
          </a:prstGeom>
          <a:noFill/>
        </p:spPr>
        <p:txBody>
          <a:bodyPr wrap="square" rtlCol="0">
            <a:spAutoFit/>
          </a:bodyPr>
          <a:lstStyle/>
          <a:p>
            <a:r>
              <a:rPr lang="zh-CN" altLang="en-US" b="1" dirty="0">
                <a:solidFill>
                  <a:srgbClr val="FF0000"/>
                </a:solidFill>
              </a:rPr>
              <a:t>②特征值分解</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2EF6F56-8D66-4F48-BD02-80BFA9697BB6}"/>
                  </a:ext>
                </a:extLst>
              </p:cNvPr>
              <p:cNvSpPr/>
              <p:nvPr/>
            </p:nvSpPr>
            <p:spPr>
              <a:xfrm>
                <a:off x="180624" y="5561100"/>
                <a:ext cx="10823277"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200" i="1">
                          <a:latin typeface="Cambria Math" panose="02040503050406030204" pitchFamily="18" charset="0"/>
                        </a:rPr>
                        <m:t>𝐶</m:t>
                      </m:r>
                      <m:r>
                        <a:rPr lang="zh-CN" altLang="en-US" sz="3200" i="0">
                          <a:latin typeface="Cambria Math" panose="02040503050406030204" pitchFamily="18" charset="0"/>
                        </a:rPr>
                        <m:t>=</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𝐴</m:t>
                          </m:r>
                        </m:e>
                        <m:sup>
                          <m:r>
                            <a:rPr lang="zh-CN" altLang="en-US" sz="3200" i="1">
                              <a:latin typeface="Cambria Math" panose="02040503050406030204" pitchFamily="18" charset="0"/>
                            </a:rPr>
                            <m:t>𝑇</m:t>
                          </m:r>
                        </m:sup>
                      </m:sSup>
                      <m:r>
                        <a:rPr lang="zh-CN" altLang="en-US" sz="3200" i="1">
                          <a:latin typeface="Cambria Math" panose="02040503050406030204" pitchFamily="18" charset="0"/>
                        </a:rPr>
                        <m:t>𝐴</m:t>
                      </m:r>
                      <m:r>
                        <a:rPr lang="zh-CN" altLang="en-US" sz="3200" i="0">
                          <a:latin typeface="Cambria Math" panose="02040503050406030204" pitchFamily="18" charset="0"/>
                        </a:rPr>
                        <m:t>=</m:t>
                      </m:r>
                      <m:r>
                        <a:rPr lang="zh-CN" altLang="en-US" sz="3200" i="1">
                          <a:latin typeface="Cambria Math" panose="02040503050406030204" pitchFamily="18" charset="0"/>
                        </a:rPr>
                        <m:t>𝑉𝐷</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𝑉</m:t>
                          </m:r>
                        </m:e>
                        <m:sup>
                          <m:r>
                            <a:rPr lang="zh-CN" altLang="en-US" sz="3200" i="1">
                              <a:latin typeface="Cambria Math" panose="02040503050406030204" pitchFamily="18" charset="0"/>
                            </a:rPr>
                            <m:t>𝑇</m:t>
                          </m:r>
                        </m:sup>
                      </m:sSup>
                      <m:r>
                        <a:rPr lang="zh-CN" altLang="en-US" sz="3200" i="0">
                          <a:latin typeface="Cambria Math" panose="02040503050406030204" pitchFamily="18" charset="0"/>
                        </a:rPr>
                        <m:t>=</m:t>
                      </m:r>
                      <m:r>
                        <a:rPr lang="zh-CN" altLang="en-US" sz="3200" i="1">
                          <a:latin typeface="Cambria Math" panose="02040503050406030204" pitchFamily="18" charset="0"/>
                        </a:rPr>
                        <m:t>𝑉</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𝛴</m:t>
                          </m:r>
                        </m:e>
                        <m:sup>
                          <m:r>
                            <a:rPr lang="zh-CN" altLang="en-US" sz="3200" i="1">
                              <a:latin typeface="Cambria Math" panose="02040503050406030204" pitchFamily="18" charset="0"/>
                            </a:rPr>
                            <m:t>𝑇</m:t>
                          </m:r>
                        </m:sup>
                      </m:sSup>
                      <m:r>
                        <a:rPr lang="zh-CN" altLang="en-US" sz="3200" i="1">
                          <a:latin typeface="Cambria Math" panose="02040503050406030204" pitchFamily="18" charset="0"/>
                        </a:rPr>
                        <m:t>𝛴</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𝑉</m:t>
                          </m:r>
                        </m:e>
                        <m:sup>
                          <m:r>
                            <a:rPr lang="zh-CN" altLang="en-US" sz="3200" i="1">
                              <a:latin typeface="Cambria Math" panose="02040503050406030204" pitchFamily="18" charset="0"/>
                            </a:rPr>
                            <m:t>𝑇</m:t>
                          </m:r>
                        </m:sup>
                      </m:sSup>
                      <m:r>
                        <a:rPr lang="zh-CN" altLang="en-US" sz="3200" i="0">
                          <a:latin typeface="Cambria Math" panose="02040503050406030204" pitchFamily="18" charset="0"/>
                        </a:rPr>
                        <m:t>=(</m:t>
                      </m:r>
                      <m:r>
                        <a:rPr lang="zh-CN" altLang="en-US" sz="3200" i="1">
                          <a:latin typeface="Cambria Math" panose="02040503050406030204" pitchFamily="18" charset="0"/>
                        </a:rPr>
                        <m:t>𝑉</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𝛴</m:t>
                          </m:r>
                        </m:e>
                        <m:sup>
                          <m:r>
                            <a:rPr lang="zh-CN" altLang="en-US" sz="3200" i="1">
                              <a:latin typeface="Cambria Math" panose="02040503050406030204" pitchFamily="18" charset="0"/>
                            </a:rPr>
                            <m:t>𝑇</m:t>
                          </m:r>
                        </m:sup>
                      </m:sSup>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𝑈</m:t>
                          </m:r>
                        </m:e>
                        <m:sup>
                          <m:r>
                            <a:rPr lang="zh-CN" altLang="en-US" sz="3200" i="1">
                              <a:latin typeface="Cambria Math" panose="02040503050406030204" pitchFamily="18" charset="0"/>
                            </a:rPr>
                            <m:t>𝑇</m:t>
                          </m:r>
                        </m:sup>
                      </m:sSup>
                      <m:r>
                        <a:rPr lang="zh-CN" altLang="en-US" sz="3200" i="0">
                          <a:latin typeface="Cambria Math" panose="02040503050406030204" pitchFamily="18" charset="0"/>
                        </a:rPr>
                        <m:t>)(</m:t>
                      </m:r>
                      <m:r>
                        <a:rPr lang="zh-CN" altLang="en-US" sz="3200" i="1">
                          <a:latin typeface="Cambria Math" panose="02040503050406030204" pitchFamily="18" charset="0"/>
                        </a:rPr>
                        <m:t>𝑈</m:t>
                      </m:r>
                      <m:r>
                        <a:rPr lang="zh-CN" altLang="en-US" sz="3200" i="1">
                          <a:latin typeface="Cambria Math" panose="02040503050406030204" pitchFamily="18" charset="0"/>
                        </a:rPr>
                        <m:t>𝛴</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𝑉</m:t>
                          </m:r>
                        </m:e>
                        <m:sup>
                          <m:r>
                            <a:rPr lang="zh-CN" altLang="en-US" sz="3200" i="1">
                              <a:latin typeface="Cambria Math" panose="02040503050406030204" pitchFamily="18" charset="0"/>
                            </a:rPr>
                            <m:t>𝑇</m:t>
                          </m:r>
                        </m:sup>
                      </m:sSup>
                      <m:r>
                        <a:rPr lang="zh-CN" altLang="en-US" sz="3200" i="0">
                          <a:latin typeface="Cambria Math" panose="02040503050406030204" pitchFamily="18" charset="0"/>
                        </a:rPr>
                        <m:t>)=</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𝐴</m:t>
                          </m:r>
                        </m:e>
                        <m:sup>
                          <m:r>
                            <a:rPr lang="zh-CN" altLang="en-US" sz="3200" i="1">
                              <a:latin typeface="Cambria Math" panose="02040503050406030204" pitchFamily="18" charset="0"/>
                            </a:rPr>
                            <m:t>𝑇</m:t>
                          </m:r>
                        </m:sup>
                      </m:sSup>
                      <m:r>
                        <a:rPr lang="zh-CN" altLang="en-US" sz="3200" i="1">
                          <a:latin typeface="Cambria Math" panose="02040503050406030204" pitchFamily="18" charset="0"/>
                        </a:rPr>
                        <m:t>𝐴</m:t>
                      </m:r>
                    </m:oMath>
                  </m:oMathPara>
                </a14:m>
                <a:endParaRPr lang="zh-CN" altLang="en-US" sz="3200" dirty="0"/>
              </a:p>
            </p:txBody>
          </p:sp>
        </mc:Choice>
        <mc:Fallback xmlns="">
          <p:sp>
            <p:nvSpPr>
              <p:cNvPr id="11" name="矩形 10">
                <a:extLst>
                  <a:ext uri="{FF2B5EF4-FFF2-40B4-BE49-F238E27FC236}">
                    <a16:creationId xmlns:a16="http://schemas.microsoft.com/office/drawing/2014/main" xmlns:a14="http://schemas.microsoft.com/office/drawing/2010/main" xmlns="" id="{82EF6F56-8D66-4F48-BD02-80BFA9697BB6}"/>
                  </a:ext>
                </a:extLst>
              </p:cNvPr>
              <p:cNvSpPr>
                <a:spLocks noRot="1" noChangeAspect="1" noMove="1" noResize="1" noEditPoints="1" noAdjustHandles="1" noChangeArrowheads="1" noChangeShapeType="1" noTextEdit="1"/>
              </p:cNvSpPr>
              <p:nvPr/>
            </p:nvSpPr>
            <p:spPr>
              <a:xfrm>
                <a:off x="180624" y="5561100"/>
                <a:ext cx="10823277" cy="58477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8F215CA-67E0-47B7-AFE4-34B856C3BC19}"/>
                  </a:ext>
                </a:extLst>
              </p:cNvPr>
              <p:cNvSpPr/>
              <p:nvPr/>
            </p:nvSpPr>
            <p:spPr>
              <a:xfrm>
                <a:off x="2818530" y="4159635"/>
                <a:ext cx="3481691" cy="9768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3200" i="1">
                              <a:latin typeface="Cambria Math" panose="02040503050406030204" pitchFamily="18" charset="0"/>
                            </a:rPr>
                          </m:ctrlPr>
                        </m:mPr>
                        <m:mr>
                          <m:e>
                            <m:r>
                              <a:rPr lang="zh-CN" altLang="en-US" sz="3200" i="1">
                                <a:latin typeface="Cambria Math" panose="02040503050406030204" pitchFamily="18" charset="0"/>
                              </a:rPr>
                              <m:t>𝐵</m:t>
                            </m:r>
                            <m:r>
                              <a:rPr lang="zh-CN" altLang="en-US" sz="3200" i="0">
                                <a:latin typeface="Cambria Math" panose="02040503050406030204" pitchFamily="18" charset="0"/>
                              </a:rPr>
                              <m:t>=</m:t>
                            </m:r>
                            <m:r>
                              <a:rPr lang="zh-CN" altLang="en-US" sz="3200" i="1">
                                <a:latin typeface="Cambria Math" panose="02040503050406030204" pitchFamily="18" charset="0"/>
                              </a:rPr>
                              <m:t>𝐴</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𝐴</m:t>
                                </m:r>
                              </m:e>
                              <m:sup>
                                <m:r>
                                  <a:rPr lang="zh-CN" altLang="en-US" sz="3200" i="1">
                                    <a:latin typeface="Cambria Math" panose="02040503050406030204" pitchFamily="18" charset="0"/>
                                  </a:rPr>
                                  <m:t>𝑇</m:t>
                                </m:r>
                              </m:sup>
                            </m:sSup>
                            <m:r>
                              <a:rPr lang="zh-CN" altLang="en-US" sz="3200" i="0">
                                <a:latin typeface="Cambria Math" panose="02040503050406030204" pitchFamily="18" charset="0"/>
                              </a:rPr>
                              <m:t>=</m:t>
                            </m:r>
                            <m:r>
                              <a:rPr lang="zh-CN" altLang="en-US" sz="3200" i="1">
                                <a:latin typeface="Cambria Math" panose="02040503050406030204" pitchFamily="18" charset="0"/>
                              </a:rPr>
                              <m:t>𝑈𝐷</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𝑈</m:t>
                                </m:r>
                              </m:e>
                              <m:sup>
                                <m:r>
                                  <a:rPr lang="zh-CN" altLang="en-US" sz="3200" i="1">
                                    <a:latin typeface="Cambria Math" panose="02040503050406030204" pitchFamily="18" charset="0"/>
                                  </a:rPr>
                                  <m:t>𝑇</m:t>
                                </m:r>
                              </m:sup>
                            </m:sSup>
                          </m:e>
                        </m:mr>
                        <m:mr>
                          <m:e>
                            <m:r>
                              <a:rPr lang="zh-CN" altLang="en-US" sz="3200" i="1">
                                <a:latin typeface="Cambria Math" panose="02040503050406030204" pitchFamily="18" charset="0"/>
                              </a:rPr>
                              <m:t>𝐶</m:t>
                            </m:r>
                            <m:r>
                              <a:rPr lang="zh-CN" altLang="en-US" sz="3200" i="0">
                                <a:latin typeface="Cambria Math" panose="02040503050406030204" pitchFamily="18" charset="0"/>
                              </a:rPr>
                              <m:t>=</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𝐴</m:t>
                                </m:r>
                              </m:e>
                              <m:sup>
                                <m:r>
                                  <a:rPr lang="zh-CN" altLang="en-US" sz="3200" i="1">
                                    <a:latin typeface="Cambria Math" panose="02040503050406030204" pitchFamily="18" charset="0"/>
                                  </a:rPr>
                                  <m:t>𝑇</m:t>
                                </m:r>
                              </m:sup>
                            </m:sSup>
                            <m:r>
                              <a:rPr lang="zh-CN" altLang="en-US" sz="3200" i="1">
                                <a:latin typeface="Cambria Math" panose="02040503050406030204" pitchFamily="18" charset="0"/>
                              </a:rPr>
                              <m:t>𝐴</m:t>
                            </m:r>
                            <m:r>
                              <a:rPr lang="zh-CN" altLang="en-US" sz="3200" i="0">
                                <a:latin typeface="Cambria Math" panose="02040503050406030204" pitchFamily="18" charset="0"/>
                              </a:rPr>
                              <m:t>=</m:t>
                            </m:r>
                            <m:r>
                              <a:rPr lang="zh-CN" altLang="en-US" sz="3200" i="1">
                                <a:latin typeface="Cambria Math" panose="02040503050406030204" pitchFamily="18" charset="0"/>
                              </a:rPr>
                              <m:t>𝑉𝐷</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𝑉</m:t>
                                </m:r>
                              </m:e>
                              <m:sup>
                                <m:r>
                                  <a:rPr lang="zh-CN" altLang="en-US" sz="3200" i="1">
                                    <a:latin typeface="Cambria Math" panose="02040503050406030204" pitchFamily="18" charset="0"/>
                                  </a:rPr>
                                  <m:t>𝑇</m:t>
                                </m:r>
                              </m:sup>
                            </m:sSup>
                          </m:e>
                        </m:mr>
                      </m:m>
                    </m:oMath>
                  </m:oMathPara>
                </a14:m>
                <a:endParaRPr lang="zh-CN" altLang="en-US" sz="3200" dirty="0"/>
              </a:p>
            </p:txBody>
          </p:sp>
        </mc:Choice>
        <mc:Fallback xmlns="">
          <p:sp>
            <p:nvSpPr>
              <p:cNvPr id="12" name="矩形 11">
                <a:extLst>
                  <a:ext uri="{FF2B5EF4-FFF2-40B4-BE49-F238E27FC236}">
                    <a16:creationId xmlns:a16="http://schemas.microsoft.com/office/drawing/2014/main" xmlns:a14="http://schemas.microsoft.com/office/drawing/2010/main" xmlns="" id="{E8F215CA-67E0-47B7-AFE4-34B856C3BC19}"/>
                  </a:ext>
                </a:extLst>
              </p:cNvPr>
              <p:cNvSpPr>
                <a:spLocks noRot="1" noChangeAspect="1" noMove="1" noResize="1" noEditPoints="1" noAdjustHandles="1" noChangeArrowheads="1" noChangeShapeType="1" noTextEdit="1"/>
              </p:cNvSpPr>
              <p:nvPr/>
            </p:nvSpPr>
            <p:spPr>
              <a:xfrm>
                <a:off x="2818530" y="4159635"/>
                <a:ext cx="3481691" cy="976806"/>
              </a:xfrm>
              <a:prstGeom prst="rect">
                <a:avLst/>
              </a:prstGeom>
              <a:blipFill rotWithShape="0">
                <a:blip r:embed="rId5"/>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A7750C98-92F6-4DB3-850D-053BF6C5263B}"/>
              </a:ext>
            </a:extLst>
          </p:cNvPr>
          <p:cNvSpPr txBox="1"/>
          <p:nvPr/>
        </p:nvSpPr>
        <p:spPr>
          <a:xfrm>
            <a:off x="173111" y="5073282"/>
            <a:ext cx="6408712" cy="461665"/>
          </a:xfrm>
          <a:prstGeom prst="rect">
            <a:avLst/>
          </a:prstGeom>
          <a:noFill/>
        </p:spPr>
        <p:txBody>
          <a:bodyPr wrap="square" rtlCol="0">
            <a:spAutoFit/>
          </a:bodyPr>
          <a:lstStyle/>
          <a:p>
            <a:r>
              <a:rPr lang="zh-CN" altLang="en-US" b="1" dirty="0">
                <a:solidFill>
                  <a:srgbClr val="FF0000"/>
                </a:solidFill>
              </a:rPr>
              <a:t>③两个小技巧</a:t>
            </a:r>
          </a:p>
        </p:txBody>
      </p:sp>
      <p:cxnSp>
        <p:nvCxnSpPr>
          <p:cNvPr id="14" name="直接连接符 13">
            <a:extLst>
              <a:ext uri="{FF2B5EF4-FFF2-40B4-BE49-F238E27FC236}">
                <a16:creationId xmlns:a16="http://schemas.microsoft.com/office/drawing/2014/main" id="{B283B547-F788-467C-8301-1F6EE30206F3}"/>
              </a:ext>
            </a:extLst>
          </p:cNvPr>
          <p:cNvCxnSpPr/>
          <p:nvPr/>
        </p:nvCxnSpPr>
        <p:spPr>
          <a:xfrm>
            <a:off x="4559375" y="6110064"/>
            <a:ext cx="6956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C58C7DE-53D0-4656-93F9-BCEF51CE1A0B}"/>
              </a:ext>
            </a:extLst>
          </p:cNvPr>
          <p:cNvCxnSpPr>
            <a:cxnSpLocks/>
          </p:cNvCxnSpPr>
          <p:nvPr/>
        </p:nvCxnSpPr>
        <p:spPr>
          <a:xfrm flipV="1">
            <a:off x="8099339" y="6110064"/>
            <a:ext cx="858748" cy="10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0AF28A8-359C-463C-BBCA-EF47A7C61F19}"/>
              </a:ext>
            </a:extLst>
          </p:cNvPr>
          <p:cNvCxnSpPr>
            <a:cxnSpLocks/>
          </p:cNvCxnSpPr>
          <p:nvPr/>
        </p:nvCxnSpPr>
        <p:spPr>
          <a:xfrm>
            <a:off x="10157675" y="6110064"/>
            <a:ext cx="3478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Picture 4">
            <a:extLst>
              <a:ext uri="{FF2B5EF4-FFF2-40B4-BE49-F238E27FC236}">
                <a16:creationId xmlns:a16="http://schemas.microsoft.com/office/drawing/2014/main" id="{CE4FC70B-73B5-4944-9CDD-162E327ADC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8802" y="6172028"/>
            <a:ext cx="2432015" cy="824412"/>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C44EC741-27E5-4CD6-8E68-C4D95C2A1E3C}"/>
              </a:ext>
            </a:extLst>
          </p:cNvPr>
          <p:cNvSpPr txBox="1"/>
          <p:nvPr/>
        </p:nvSpPr>
        <p:spPr>
          <a:xfrm>
            <a:off x="7391185" y="2731577"/>
            <a:ext cx="2204197" cy="523220"/>
          </a:xfrm>
          <a:prstGeom prst="rect">
            <a:avLst/>
          </a:prstGeom>
          <a:noFill/>
        </p:spPr>
        <p:txBody>
          <a:bodyPr wrap="square" rtlCol="0">
            <a:spAutoFit/>
          </a:bodyPr>
          <a:lstStyle/>
          <a:p>
            <a:r>
              <a:rPr lang="zh-CN" altLang="en-US" sz="2800" dirty="0"/>
              <a:t>左奇异向量</a:t>
            </a:r>
          </a:p>
        </p:txBody>
      </p:sp>
      <p:cxnSp>
        <p:nvCxnSpPr>
          <p:cNvPr id="20" name="直接箭头连接符 19">
            <a:extLst>
              <a:ext uri="{FF2B5EF4-FFF2-40B4-BE49-F238E27FC236}">
                <a16:creationId xmlns:a16="http://schemas.microsoft.com/office/drawing/2014/main" id="{9190DC7D-F772-4A2C-B703-EB9F4C0C61B3}"/>
              </a:ext>
            </a:extLst>
          </p:cNvPr>
          <p:cNvCxnSpPr/>
          <p:nvPr/>
        </p:nvCxnSpPr>
        <p:spPr>
          <a:xfrm flipH="1" flipV="1">
            <a:off x="8469469" y="3144659"/>
            <a:ext cx="345767" cy="3118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1CEC7D0D-4D92-4CBC-AA29-919B42DFB451}"/>
              </a:ext>
            </a:extLst>
          </p:cNvPr>
          <p:cNvSpPr/>
          <p:nvPr/>
        </p:nvSpPr>
        <p:spPr>
          <a:xfrm>
            <a:off x="10398403" y="2682994"/>
            <a:ext cx="1723549" cy="461665"/>
          </a:xfrm>
          <a:prstGeom prst="rect">
            <a:avLst/>
          </a:prstGeom>
        </p:spPr>
        <p:txBody>
          <a:bodyPr wrap="none">
            <a:spAutoFit/>
          </a:bodyPr>
          <a:lstStyle/>
          <a:p>
            <a:r>
              <a:rPr lang="zh-CN" altLang="en-US" sz="2400" dirty="0"/>
              <a:t>右奇异向量</a:t>
            </a:r>
          </a:p>
        </p:txBody>
      </p:sp>
      <p:cxnSp>
        <p:nvCxnSpPr>
          <p:cNvPr id="22" name="直接箭头连接符 21">
            <a:extLst>
              <a:ext uri="{FF2B5EF4-FFF2-40B4-BE49-F238E27FC236}">
                <a16:creationId xmlns:a16="http://schemas.microsoft.com/office/drawing/2014/main" id="{D1DDE112-8A0C-4BDF-A636-6154B1385E1B}"/>
              </a:ext>
            </a:extLst>
          </p:cNvPr>
          <p:cNvCxnSpPr>
            <a:cxnSpLocks/>
          </p:cNvCxnSpPr>
          <p:nvPr/>
        </p:nvCxnSpPr>
        <p:spPr>
          <a:xfrm flipV="1">
            <a:off x="11358937" y="2993188"/>
            <a:ext cx="135775" cy="53125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B0041BE-A276-4A27-A566-06D1B6307E86}"/>
              </a:ext>
            </a:extLst>
          </p:cNvPr>
          <p:cNvSpPr txBox="1"/>
          <p:nvPr/>
        </p:nvSpPr>
        <p:spPr>
          <a:xfrm>
            <a:off x="9411137" y="2744388"/>
            <a:ext cx="1224125" cy="461665"/>
          </a:xfrm>
          <a:prstGeom prst="rect">
            <a:avLst/>
          </a:prstGeom>
          <a:noFill/>
        </p:spPr>
        <p:txBody>
          <a:bodyPr wrap="square" rtlCol="0">
            <a:spAutoFit/>
          </a:bodyPr>
          <a:lstStyle/>
          <a:p>
            <a:r>
              <a:rPr lang="zh-CN" altLang="en-US" sz="2400" dirty="0"/>
              <a:t>奇异值</a:t>
            </a:r>
          </a:p>
        </p:txBody>
      </p:sp>
      <p:cxnSp>
        <p:nvCxnSpPr>
          <p:cNvPr id="24" name="直接箭头连接符 23">
            <a:extLst>
              <a:ext uri="{FF2B5EF4-FFF2-40B4-BE49-F238E27FC236}">
                <a16:creationId xmlns:a16="http://schemas.microsoft.com/office/drawing/2014/main" id="{92A93142-5C53-4EF7-961C-D5E4F4801877}"/>
              </a:ext>
            </a:extLst>
          </p:cNvPr>
          <p:cNvCxnSpPr/>
          <p:nvPr/>
        </p:nvCxnSpPr>
        <p:spPr>
          <a:xfrm flipH="1" flipV="1">
            <a:off x="10191283" y="3112105"/>
            <a:ext cx="20286" cy="41234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9BC13A35-095C-47DD-8B3D-ACD94A1578F1}"/>
              </a:ext>
            </a:extLst>
          </p:cNvPr>
          <p:cNvPicPr>
            <a:picLocks noChangeAspect="1"/>
          </p:cNvPicPr>
          <p:nvPr/>
        </p:nvPicPr>
        <p:blipFill>
          <a:blip r:embed="rId7"/>
          <a:stretch>
            <a:fillRect/>
          </a:stretch>
        </p:blipFill>
        <p:spPr>
          <a:xfrm>
            <a:off x="7150745" y="3405476"/>
            <a:ext cx="4889274" cy="2204368"/>
          </a:xfrm>
          <a:prstGeom prst="rect">
            <a:avLst/>
          </a:prstGeom>
        </p:spPr>
      </p:pic>
    </p:spTree>
    <p:extLst>
      <p:ext uri="{BB962C8B-B14F-4D97-AF65-F5344CB8AC3E}">
        <p14:creationId xmlns:p14="http://schemas.microsoft.com/office/powerpoint/2010/main" val="411087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ircle(in)">
                                      <p:cBhvr>
                                        <p:cTn id="39" dur="2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ircle(in)">
                                      <p:cBhvr>
                                        <p:cTn id="44" dur="20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arn(inVertic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down)">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arn(inVertical)">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wipe(down)">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circle(in)">
                                      <p:cBhvr>
                                        <p:cTn id="79" dur="20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circle(in)">
                                      <p:cBhvr>
                                        <p:cTn id="89" dur="2000"/>
                                        <p:tgtEl>
                                          <p:spTgt spid="19"/>
                                        </p:tgtEl>
                                      </p:cBhvr>
                                    </p:animEffect>
                                  </p:childTnLst>
                                </p:cTn>
                              </p:par>
                              <p:par>
                                <p:cTn id="90" presetID="6" presetClass="entr" presetSubtype="16" fill="hold" nodeType="with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circle(in)">
                                      <p:cBhvr>
                                        <p:cTn id="92" dur="2000"/>
                                        <p:tgtEl>
                                          <p:spTgt spid="2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down)">
                                      <p:cBhvr>
                                        <p:cTn id="97" dur="500"/>
                                        <p:tgtEl>
                                          <p:spTgt spid="23"/>
                                        </p:tgtEl>
                                      </p:cBhvr>
                                    </p:animEffect>
                                  </p:childTnLst>
                                </p:cTn>
                              </p:par>
                              <p:par>
                                <p:cTn id="98" presetID="22" presetClass="entr" presetSubtype="4"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wipe(down)">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circle(in)">
                                      <p:cBhvr>
                                        <p:cTn id="105" dur="2000"/>
                                        <p:tgtEl>
                                          <p:spTgt spid="21"/>
                                        </p:tgtEl>
                                      </p:cBhvr>
                                    </p:animEffect>
                                  </p:childTnLst>
                                </p:cTn>
                              </p:par>
                              <p:par>
                                <p:cTn id="106" presetID="6" presetClass="entr" presetSubtype="16" fill="hold"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circle(in)">
                                      <p:cBhvr>
                                        <p:cTn id="108" dur="20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10" grpId="0"/>
      <p:bldP spid="11" grpId="0"/>
      <p:bldP spid="12" grpId="0"/>
      <p:bldP spid="13" grpId="0"/>
      <p:bldP spid="19" grpId="0"/>
      <p:bldP spid="21" grpId="0"/>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68C93E8-8040-4D1B-BC92-56D468CD738D}"/>
              </a:ext>
            </a:extLst>
          </p:cNvPr>
          <p:cNvSpPr txBox="1"/>
          <p:nvPr/>
        </p:nvSpPr>
        <p:spPr>
          <a:xfrm>
            <a:off x="737727" y="260647"/>
            <a:ext cx="6264696" cy="584775"/>
          </a:xfrm>
          <a:prstGeom prst="rect">
            <a:avLst/>
          </a:prstGeom>
          <a:noFill/>
        </p:spPr>
        <p:txBody>
          <a:bodyPr wrap="square" rtlCol="0">
            <a:spAutoFit/>
          </a:bodyPr>
          <a:lstStyle/>
          <a:p>
            <a:r>
              <a:rPr lang="zh-CN" altLang="en-US" sz="3200" dirty="0"/>
              <a:t>举个栗子</a:t>
            </a:r>
          </a:p>
        </p:txBody>
      </p:sp>
      <p:pic>
        <p:nvPicPr>
          <p:cNvPr id="3" name="图片 2">
            <a:extLst>
              <a:ext uri="{FF2B5EF4-FFF2-40B4-BE49-F238E27FC236}">
                <a16:creationId xmlns:a16="http://schemas.microsoft.com/office/drawing/2014/main" id="{5C1F925A-3F24-4E6D-B6F9-B765069B160C}"/>
              </a:ext>
            </a:extLst>
          </p:cNvPr>
          <p:cNvPicPr>
            <a:picLocks noChangeAspect="1"/>
          </p:cNvPicPr>
          <p:nvPr/>
        </p:nvPicPr>
        <p:blipFill rotWithShape="1">
          <a:blip r:embed="rId2"/>
          <a:srcRect l="14411" t="12550" r="12193" b="11533"/>
          <a:stretch/>
        </p:blipFill>
        <p:spPr>
          <a:xfrm>
            <a:off x="4294212" y="165701"/>
            <a:ext cx="2160240" cy="1359442"/>
          </a:xfrm>
          <a:prstGeom prst="rect">
            <a:avLst/>
          </a:prstGeom>
        </p:spPr>
      </p:pic>
      <p:sp>
        <p:nvSpPr>
          <p:cNvPr id="4" name="矩形 3">
            <a:extLst>
              <a:ext uri="{FF2B5EF4-FFF2-40B4-BE49-F238E27FC236}">
                <a16:creationId xmlns:a16="http://schemas.microsoft.com/office/drawing/2014/main" id="{14F89E74-2623-40F5-ADA0-4ACC95B8D8AD}"/>
              </a:ext>
            </a:extLst>
          </p:cNvPr>
          <p:cNvSpPr/>
          <p:nvPr/>
        </p:nvSpPr>
        <p:spPr>
          <a:xfrm>
            <a:off x="4294212" y="1591372"/>
            <a:ext cx="2348720" cy="461665"/>
          </a:xfrm>
          <a:prstGeom prst="rect">
            <a:avLst/>
          </a:prstGeom>
        </p:spPr>
        <p:txBody>
          <a:bodyPr wrap="none">
            <a:spAutoFit/>
          </a:bodyPr>
          <a:lstStyle/>
          <a:p>
            <a:r>
              <a:rPr lang="zh-CN" altLang="en-US" b="1" dirty="0">
                <a:solidFill>
                  <a:srgbClr val="FF0000"/>
                </a:solidFill>
              </a:rPr>
              <a:t>①非方阵→方阵</a:t>
            </a:r>
            <a:endParaRPr lang="en-US" altLang="zh-CN" b="1" dirty="0">
              <a:solidFill>
                <a:srgbClr val="FF0000"/>
              </a:solidFill>
            </a:endParaRPr>
          </a:p>
        </p:txBody>
      </p:sp>
      <p:pic>
        <p:nvPicPr>
          <p:cNvPr id="5" name="图片 4">
            <a:extLst>
              <a:ext uri="{FF2B5EF4-FFF2-40B4-BE49-F238E27FC236}">
                <a16:creationId xmlns:a16="http://schemas.microsoft.com/office/drawing/2014/main" id="{512341B0-D816-4385-B433-00DA9D8BCFB1}"/>
              </a:ext>
            </a:extLst>
          </p:cNvPr>
          <p:cNvPicPr>
            <a:picLocks noChangeAspect="1"/>
          </p:cNvPicPr>
          <p:nvPr/>
        </p:nvPicPr>
        <p:blipFill>
          <a:blip r:embed="rId3"/>
          <a:stretch>
            <a:fillRect/>
          </a:stretch>
        </p:blipFill>
        <p:spPr>
          <a:xfrm>
            <a:off x="1917948" y="2260327"/>
            <a:ext cx="7846827" cy="3628103"/>
          </a:xfrm>
          <a:prstGeom prst="rect">
            <a:avLst/>
          </a:prstGeom>
        </p:spPr>
      </p:pic>
    </p:spTree>
    <p:extLst>
      <p:ext uri="{BB962C8B-B14F-4D97-AF65-F5344CB8AC3E}">
        <p14:creationId xmlns:p14="http://schemas.microsoft.com/office/powerpoint/2010/main" val="212923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B9F31E4-60B8-489F-B330-F2A69EFCE49A}"/>
              </a:ext>
            </a:extLst>
          </p:cNvPr>
          <p:cNvSpPr txBox="1"/>
          <p:nvPr/>
        </p:nvSpPr>
        <p:spPr>
          <a:xfrm>
            <a:off x="3299333" y="260648"/>
            <a:ext cx="8640960" cy="461665"/>
          </a:xfrm>
          <a:prstGeom prst="rect">
            <a:avLst/>
          </a:prstGeom>
          <a:noFill/>
        </p:spPr>
        <p:txBody>
          <a:bodyPr wrap="square" rtlCol="0">
            <a:spAutoFit/>
          </a:bodyPr>
          <a:lstStyle/>
          <a:p>
            <a:r>
              <a:rPr lang="zh-CN" altLang="en-US" b="1" dirty="0">
                <a:solidFill>
                  <a:srgbClr val="FF0000"/>
                </a:solidFill>
              </a:rPr>
              <a:t>②特征值分解</a:t>
            </a:r>
          </a:p>
        </p:txBody>
      </p:sp>
      <p:sp>
        <p:nvSpPr>
          <p:cNvPr id="3" name="文本框 2">
            <a:extLst>
              <a:ext uri="{FF2B5EF4-FFF2-40B4-BE49-F238E27FC236}">
                <a16:creationId xmlns:a16="http://schemas.microsoft.com/office/drawing/2014/main" id="{D0C85A20-7E43-4A57-92A5-C2D8F40115FA}"/>
              </a:ext>
            </a:extLst>
          </p:cNvPr>
          <p:cNvSpPr txBox="1"/>
          <p:nvPr/>
        </p:nvSpPr>
        <p:spPr>
          <a:xfrm>
            <a:off x="123290" y="598131"/>
            <a:ext cx="1434618" cy="584775"/>
          </a:xfrm>
          <a:prstGeom prst="rect">
            <a:avLst/>
          </a:prstGeom>
          <a:noFill/>
        </p:spPr>
        <p:txBody>
          <a:bodyPr wrap="square" rtlCol="0">
            <a:spAutoFit/>
          </a:bodyPr>
          <a:lstStyle/>
          <a:p>
            <a:r>
              <a:rPr lang="zh-CN" altLang="en-US" dirty="0"/>
              <a:t>先分解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CEA17E0-171A-4018-B406-89EB3A577262}"/>
                  </a:ext>
                </a:extLst>
              </p:cNvPr>
              <p:cNvSpPr/>
              <p:nvPr/>
            </p:nvSpPr>
            <p:spPr>
              <a:xfrm>
                <a:off x="1413892" y="598130"/>
                <a:ext cx="8181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𝐴</m:t>
                          </m:r>
                        </m:e>
                        <m:sup>
                          <m:r>
                            <a:rPr lang="zh-CN" altLang="en-US" i="1">
                              <a:latin typeface="Cambria Math" panose="02040503050406030204" pitchFamily="18" charset="0"/>
                            </a:rPr>
                            <m:t>𝑇</m:t>
                          </m:r>
                        </m:sup>
                      </m:sSup>
                      <m:r>
                        <a:rPr lang="zh-CN" altLang="en-US" i="1">
                          <a:latin typeface="Cambria Math" panose="02040503050406030204" pitchFamily="18" charset="0"/>
                        </a:rPr>
                        <m:t>𝐴</m:t>
                      </m:r>
                    </m:oMath>
                  </m:oMathPara>
                </a14:m>
                <a:endParaRPr lang="zh-CN" altLang="en-US" dirty="0"/>
              </a:p>
            </p:txBody>
          </p:sp>
        </mc:Choice>
        <mc:Fallback xmlns="">
          <p:sp>
            <p:nvSpPr>
              <p:cNvPr id="4" name="矩形 3">
                <a:extLst>
                  <a:ext uri="{FF2B5EF4-FFF2-40B4-BE49-F238E27FC236}">
                    <a16:creationId xmlns:a16="http://schemas.microsoft.com/office/drawing/2014/main" xmlns:a14="http://schemas.microsoft.com/office/drawing/2010/main" xmlns="" id="{7CEA17E0-171A-4018-B406-89EB3A577262}"/>
                  </a:ext>
                </a:extLst>
              </p:cNvPr>
              <p:cNvSpPr>
                <a:spLocks noRot="1" noChangeAspect="1" noMove="1" noResize="1" noEditPoints="1" noAdjustHandles="1" noChangeArrowheads="1" noChangeShapeType="1" noTextEdit="1"/>
              </p:cNvSpPr>
              <p:nvPr/>
            </p:nvSpPr>
            <p:spPr>
              <a:xfrm>
                <a:off x="1413892" y="598130"/>
                <a:ext cx="818173" cy="461665"/>
              </a:xfrm>
              <a:prstGeom prst="rect">
                <a:avLst/>
              </a:prstGeom>
              <a:blipFill rotWithShape="0">
                <a:blip r:embed="rId2"/>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2EBEC12-11FC-411D-9007-8A937FEE7354}"/>
              </a:ext>
            </a:extLst>
          </p:cNvPr>
          <p:cNvPicPr>
            <a:picLocks noChangeAspect="1"/>
          </p:cNvPicPr>
          <p:nvPr/>
        </p:nvPicPr>
        <p:blipFill>
          <a:blip r:embed="rId3"/>
          <a:stretch>
            <a:fillRect/>
          </a:stretch>
        </p:blipFill>
        <p:spPr>
          <a:xfrm>
            <a:off x="1845940" y="1196752"/>
            <a:ext cx="6952603" cy="1166243"/>
          </a:xfrm>
          <a:prstGeom prst="rect">
            <a:avLst/>
          </a:prstGeom>
        </p:spPr>
      </p:pic>
      <p:sp>
        <p:nvSpPr>
          <p:cNvPr id="6" name="文本框 5">
            <a:extLst>
              <a:ext uri="{FF2B5EF4-FFF2-40B4-BE49-F238E27FC236}">
                <a16:creationId xmlns:a16="http://schemas.microsoft.com/office/drawing/2014/main" id="{CBA39D24-D26D-41AA-8DAB-F79DB62FBE76}"/>
              </a:ext>
            </a:extLst>
          </p:cNvPr>
          <p:cNvSpPr txBox="1"/>
          <p:nvPr/>
        </p:nvSpPr>
        <p:spPr>
          <a:xfrm>
            <a:off x="405780" y="2542347"/>
            <a:ext cx="2160240" cy="461665"/>
          </a:xfrm>
          <a:prstGeom prst="rect">
            <a:avLst/>
          </a:prstGeom>
          <a:noFill/>
        </p:spPr>
        <p:txBody>
          <a:bodyPr wrap="square" rtlCol="0">
            <a:spAutoFit/>
          </a:bodyPr>
          <a:lstStyle/>
          <a:p>
            <a:r>
              <a:rPr lang="zh-CN" altLang="en-US" dirty="0"/>
              <a:t>再分解</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17C0AC9-F701-47FA-A30C-D6122D6602F5}"/>
                  </a:ext>
                </a:extLst>
              </p:cNvPr>
              <p:cNvSpPr/>
              <p:nvPr/>
            </p:nvSpPr>
            <p:spPr>
              <a:xfrm>
                <a:off x="1909865" y="2552234"/>
                <a:ext cx="8181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𝐴</m:t>
                      </m:r>
                      <m:sSup>
                        <m:sSupPr>
                          <m:ctrlPr>
                            <a:rPr lang="zh-CN" altLang="en-US" i="1">
                              <a:latin typeface="Cambria Math" panose="02040503050406030204" pitchFamily="18" charset="0"/>
                            </a:rPr>
                          </m:ctrlPr>
                        </m:sSupPr>
                        <m:e>
                          <m:r>
                            <a:rPr lang="zh-CN" altLang="en-US" i="1">
                              <a:latin typeface="Cambria Math" panose="02040503050406030204" pitchFamily="18" charset="0"/>
                            </a:rPr>
                            <m:t>𝐴</m:t>
                          </m:r>
                        </m:e>
                        <m:sup>
                          <m:r>
                            <a:rPr lang="zh-CN" altLang="en-US" i="1">
                              <a:latin typeface="Cambria Math" panose="02040503050406030204" pitchFamily="18" charset="0"/>
                            </a:rPr>
                            <m:t>𝑇</m:t>
                          </m:r>
                        </m:sup>
                      </m:sSup>
                    </m:oMath>
                  </m:oMathPara>
                </a14:m>
                <a:endParaRPr lang="zh-CN" altLang="en-US" dirty="0"/>
              </a:p>
            </p:txBody>
          </p:sp>
        </mc:Choice>
        <mc:Fallback xmlns="">
          <p:sp>
            <p:nvSpPr>
              <p:cNvPr id="7" name="矩形 6">
                <a:extLst>
                  <a:ext uri="{FF2B5EF4-FFF2-40B4-BE49-F238E27FC236}">
                    <a16:creationId xmlns="" xmlns:a16="http://schemas.microsoft.com/office/drawing/2014/main" xmlns:a14="http://schemas.microsoft.com/office/drawing/2010/main" id="{917C0AC9-F701-47FA-A30C-D6122D6602F5}"/>
                  </a:ext>
                </a:extLst>
              </p:cNvPr>
              <p:cNvSpPr>
                <a:spLocks noRot="1" noChangeAspect="1" noMove="1" noResize="1" noEditPoints="1" noAdjustHandles="1" noChangeArrowheads="1" noChangeShapeType="1" noTextEdit="1"/>
              </p:cNvSpPr>
              <p:nvPr/>
            </p:nvSpPr>
            <p:spPr>
              <a:xfrm>
                <a:off x="1909865" y="2552234"/>
                <a:ext cx="818173" cy="461665"/>
              </a:xfrm>
              <a:prstGeom prst="rect">
                <a:avLst/>
              </a:prstGeom>
              <a:blipFill rotWithShape="0">
                <a:blip r:embed="rId4"/>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D79DFB5-DF52-45C1-A35B-754B460A813B}"/>
              </a:ext>
            </a:extLst>
          </p:cNvPr>
          <p:cNvPicPr>
            <a:picLocks noChangeAspect="1"/>
          </p:cNvPicPr>
          <p:nvPr/>
        </p:nvPicPr>
        <p:blipFill>
          <a:blip r:embed="rId5"/>
          <a:stretch>
            <a:fillRect/>
          </a:stretch>
        </p:blipFill>
        <p:spPr>
          <a:xfrm>
            <a:off x="1413891" y="3181088"/>
            <a:ext cx="8924512" cy="1451443"/>
          </a:xfrm>
          <a:prstGeom prst="rect">
            <a:avLst/>
          </a:prstGeom>
        </p:spPr>
      </p:pic>
      <p:sp>
        <p:nvSpPr>
          <p:cNvPr id="9" name="文本框 8">
            <a:extLst>
              <a:ext uri="{FF2B5EF4-FFF2-40B4-BE49-F238E27FC236}">
                <a16:creationId xmlns:a16="http://schemas.microsoft.com/office/drawing/2014/main" id="{E4AAEAE5-1AE7-4441-919C-A408564E6B5A}"/>
              </a:ext>
            </a:extLst>
          </p:cNvPr>
          <p:cNvSpPr txBox="1"/>
          <p:nvPr/>
        </p:nvSpPr>
        <p:spPr>
          <a:xfrm>
            <a:off x="2890056" y="2541209"/>
            <a:ext cx="9685076" cy="461665"/>
          </a:xfrm>
          <a:prstGeom prst="rect">
            <a:avLst/>
          </a:prstGeom>
          <a:noFill/>
        </p:spPr>
        <p:txBody>
          <a:bodyPr wrap="square" rtlCol="0">
            <a:spAutoFit/>
          </a:bodyPr>
          <a:lstStyle/>
          <a:p>
            <a:r>
              <a:rPr lang="zh-CN" altLang="en-US" dirty="0"/>
              <a:t>特征值相同（变换程度相同，只是变换方向不同）</a:t>
            </a:r>
          </a:p>
        </p:txBody>
      </p:sp>
      <p:pic>
        <p:nvPicPr>
          <p:cNvPr id="10" name="图片 9">
            <a:extLst>
              <a:ext uri="{FF2B5EF4-FFF2-40B4-BE49-F238E27FC236}">
                <a16:creationId xmlns:a16="http://schemas.microsoft.com/office/drawing/2014/main" id="{6E59CD56-80A6-4D98-BE57-794DDCD7CEE5}"/>
              </a:ext>
            </a:extLst>
          </p:cNvPr>
          <p:cNvPicPr>
            <a:picLocks noChangeAspect="1"/>
          </p:cNvPicPr>
          <p:nvPr/>
        </p:nvPicPr>
        <p:blipFill>
          <a:blip r:embed="rId6"/>
          <a:stretch>
            <a:fillRect/>
          </a:stretch>
        </p:blipFill>
        <p:spPr>
          <a:xfrm>
            <a:off x="405780" y="4821770"/>
            <a:ext cx="11268075" cy="1790700"/>
          </a:xfrm>
          <a:prstGeom prst="rect">
            <a:avLst/>
          </a:prstGeom>
        </p:spPr>
      </p:pic>
      <p:sp>
        <p:nvSpPr>
          <p:cNvPr id="11" name="文本框 10">
            <a:extLst>
              <a:ext uri="{FF2B5EF4-FFF2-40B4-BE49-F238E27FC236}">
                <a16:creationId xmlns:a16="http://schemas.microsoft.com/office/drawing/2014/main" id="{BCD7686D-E867-4D89-B7F5-3B545884D20C}"/>
              </a:ext>
            </a:extLst>
          </p:cNvPr>
          <p:cNvSpPr txBox="1"/>
          <p:nvPr/>
        </p:nvSpPr>
        <p:spPr>
          <a:xfrm>
            <a:off x="8038628" y="4263339"/>
            <a:ext cx="3816424" cy="830997"/>
          </a:xfrm>
          <a:prstGeom prst="rect">
            <a:avLst/>
          </a:prstGeom>
          <a:noFill/>
        </p:spPr>
        <p:txBody>
          <a:bodyPr wrap="square" rtlCol="0">
            <a:spAutoFit/>
          </a:bodyPr>
          <a:lstStyle/>
          <a:p>
            <a:r>
              <a:rPr lang="zh-CN" altLang="en-US" dirty="0">
                <a:solidFill>
                  <a:srgbClr val="FF0000"/>
                </a:solidFill>
              </a:rPr>
              <a:t>奇异值就是特征值开根，从大到小</a:t>
            </a:r>
          </a:p>
        </p:txBody>
      </p:sp>
      <p:cxnSp>
        <p:nvCxnSpPr>
          <p:cNvPr id="12" name="直接箭头连接符 11">
            <a:extLst>
              <a:ext uri="{FF2B5EF4-FFF2-40B4-BE49-F238E27FC236}">
                <a16:creationId xmlns:a16="http://schemas.microsoft.com/office/drawing/2014/main" id="{83C457B7-89D7-436A-A067-ABC4EEAFF6D7}"/>
              </a:ext>
            </a:extLst>
          </p:cNvPr>
          <p:cNvCxnSpPr>
            <a:cxnSpLocks/>
          </p:cNvCxnSpPr>
          <p:nvPr/>
        </p:nvCxnSpPr>
        <p:spPr>
          <a:xfrm flipV="1">
            <a:off x="7822604" y="4725144"/>
            <a:ext cx="216024"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1F9E9FB7-36DF-4A9C-9549-FFC89B81CCE8}"/>
              </a:ext>
            </a:extLst>
          </p:cNvPr>
          <p:cNvSpPr/>
          <p:nvPr/>
        </p:nvSpPr>
        <p:spPr>
          <a:xfrm>
            <a:off x="1845940" y="5094336"/>
            <a:ext cx="504056" cy="710928"/>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Tree>
    <p:extLst>
      <p:ext uri="{BB962C8B-B14F-4D97-AF65-F5344CB8AC3E}">
        <p14:creationId xmlns:p14="http://schemas.microsoft.com/office/powerpoint/2010/main" val="310134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ircle(in)">
                                      <p:cBhvr>
                                        <p:cTn id="43" dur="2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11"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6619" y="1246319"/>
            <a:ext cx="10935854" cy="584775"/>
          </a:xfrm>
          <a:prstGeom prst="rect">
            <a:avLst/>
          </a:prstGeom>
        </p:spPr>
        <p:txBody>
          <a:bodyPr wrap="square">
            <a:spAutoFit/>
          </a:bodyPr>
          <a:lstStyle/>
          <a:p>
            <a:r>
              <a:rPr lang="zh-CN" altLang="en-US" dirty="0">
                <a:solidFill>
                  <a:srgbClr val="FF0000"/>
                </a:solidFill>
              </a:rPr>
              <a:t>如果你曾经弹过吉他，你已经求解了一个特征值问题。。。</a:t>
            </a:r>
          </a:p>
        </p:txBody>
      </p:sp>
      <p:pic>
        <p:nvPicPr>
          <p:cNvPr id="3" name="图片 2"/>
          <p:cNvPicPr>
            <a:picLocks noChangeAspect="1"/>
          </p:cNvPicPr>
          <p:nvPr/>
        </p:nvPicPr>
        <p:blipFill>
          <a:blip r:embed="rId3"/>
          <a:stretch>
            <a:fillRect/>
          </a:stretch>
        </p:blipFill>
        <p:spPr>
          <a:xfrm>
            <a:off x="4978400" y="2303895"/>
            <a:ext cx="6096000" cy="4152900"/>
          </a:xfrm>
          <a:prstGeom prst="rect">
            <a:avLst/>
          </a:prstGeom>
        </p:spPr>
      </p:pic>
      <p:pic>
        <p:nvPicPr>
          <p:cNvPr id="87042"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19" y="2429235"/>
            <a:ext cx="3624291" cy="354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615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F18FF7F-42AC-463A-AC2E-9474FCC45A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4501" y="2621472"/>
            <a:ext cx="418147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3772946-32C9-48CA-8DFA-B0A49E2AE844}"/>
              </a:ext>
            </a:extLst>
          </p:cNvPr>
          <p:cNvSpPr>
            <a:spLocks noChangeArrowheads="1"/>
          </p:cNvSpPr>
          <p:nvPr/>
        </p:nvSpPr>
        <p:spPr bwMode="auto">
          <a:xfrm>
            <a:off x="2578101" y="1535801"/>
            <a:ext cx="682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solidFill>
                  <a:schemeClr val="bg1"/>
                </a:solidFill>
                <a:latin typeface="华文楷体" panose="02010600040101010101" pitchFamily="2" charset="-122"/>
                <a:ea typeface="华文楷体" panose="02010600040101010101" pitchFamily="2" charset="-122"/>
              </a:rPr>
              <a:t>马云向默克尔展示人脸识别支付技术</a:t>
            </a:r>
          </a:p>
        </p:txBody>
      </p:sp>
      <p:sp>
        <p:nvSpPr>
          <p:cNvPr id="7" name="矩形 6">
            <a:extLst>
              <a:ext uri="{FF2B5EF4-FFF2-40B4-BE49-F238E27FC236}">
                <a16:creationId xmlns:a16="http://schemas.microsoft.com/office/drawing/2014/main" id="{0299FD2D-B68F-45F8-9E8B-3DF559DA80DF}"/>
              </a:ext>
            </a:extLst>
          </p:cNvPr>
          <p:cNvSpPr/>
          <p:nvPr/>
        </p:nvSpPr>
        <p:spPr>
          <a:xfrm>
            <a:off x="4972162" y="709104"/>
            <a:ext cx="2242922" cy="707886"/>
          </a:xfrm>
          <a:prstGeom prst="rect">
            <a:avLst/>
          </a:prstGeom>
        </p:spPr>
        <p:txBody>
          <a:bodyPr wrap="none">
            <a:spAutoFit/>
          </a:bodyPr>
          <a:lstStyle/>
          <a:p>
            <a:pPr marL="342900" indent="-342900" algn="ctr">
              <a:spcBef>
                <a:spcPct val="20000"/>
              </a:spcBef>
              <a:buClr>
                <a:srgbClr val="E3E3FF"/>
              </a:buClr>
              <a:defRPr/>
            </a:pPr>
            <a:r>
              <a:rPr lang="zh-CN" altLang="en-US" sz="4000" b="1" kern="0" dirty="0">
                <a:solidFill>
                  <a:srgbClr val="FFC000"/>
                </a:solidFill>
                <a:latin typeface="华文楷体" panose="02010600040101010101" pitchFamily="2" charset="-122"/>
                <a:ea typeface="华文楷体" panose="02010600040101010101" pitchFamily="2" charset="-122"/>
                <a:sym typeface="+mn-ea"/>
              </a:rPr>
              <a:t>人脸识别</a:t>
            </a:r>
          </a:p>
        </p:txBody>
      </p:sp>
      <p:pic>
        <p:nvPicPr>
          <p:cNvPr id="4" name="图片 3"/>
          <p:cNvPicPr>
            <a:picLocks noChangeAspect="1"/>
          </p:cNvPicPr>
          <p:nvPr/>
        </p:nvPicPr>
        <p:blipFill>
          <a:blip r:embed="rId4"/>
          <a:stretch>
            <a:fillRect/>
          </a:stretch>
        </p:blipFill>
        <p:spPr>
          <a:xfrm>
            <a:off x="56253" y="1761999"/>
            <a:ext cx="5581650" cy="3743325"/>
          </a:xfrm>
          <a:prstGeom prst="rect">
            <a:avLst/>
          </a:prstGeom>
        </p:spPr>
      </p:pic>
      <p:pic>
        <p:nvPicPr>
          <p:cNvPr id="8" name="图片 7"/>
          <p:cNvPicPr>
            <a:picLocks noChangeAspect="1"/>
          </p:cNvPicPr>
          <p:nvPr/>
        </p:nvPicPr>
        <p:blipFill>
          <a:blip r:embed="rId5"/>
          <a:stretch>
            <a:fillRect/>
          </a:stretch>
        </p:blipFill>
        <p:spPr>
          <a:xfrm>
            <a:off x="5250977" y="1535801"/>
            <a:ext cx="6715125" cy="465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7">
            <a:extLst>
              <a:ext uri="{FF2B5EF4-FFF2-40B4-BE49-F238E27FC236}">
                <a16:creationId xmlns:a16="http://schemas.microsoft.com/office/drawing/2014/main" id="{903180FE-5CAF-4723-99CF-98B2901BBBDA}"/>
              </a:ext>
            </a:extLst>
          </p:cNvPr>
          <p:cNvGrpSpPr>
            <a:grpSpLocks/>
          </p:cNvGrpSpPr>
          <p:nvPr/>
        </p:nvGrpSpPr>
        <p:grpSpPr bwMode="auto">
          <a:xfrm>
            <a:off x="7475555" y="1491426"/>
            <a:ext cx="2949575" cy="2828925"/>
            <a:chOff x="3509" y="832"/>
            <a:chExt cx="1858" cy="1782"/>
          </a:xfrm>
        </p:grpSpPr>
        <p:sp>
          <p:nvSpPr>
            <p:cNvPr id="4" name="Rectangle 7">
              <a:extLst>
                <a:ext uri="{FF2B5EF4-FFF2-40B4-BE49-F238E27FC236}">
                  <a16:creationId xmlns:a16="http://schemas.microsoft.com/office/drawing/2014/main" id="{EB628F42-43CD-4C6E-AF58-B7A228F558A4}"/>
                </a:ext>
              </a:extLst>
            </p:cNvPr>
            <p:cNvSpPr>
              <a:spLocks noChangeArrowheads="1"/>
            </p:cNvSpPr>
            <p:nvPr/>
          </p:nvSpPr>
          <p:spPr bwMode="auto">
            <a:xfrm>
              <a:off x="3923" y="832"/>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4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二维矩阵</a:t>
              </a:r>
            </a:p>
          </p:txBody>
        </p:sp>
        <p:graphicFrame>
          <p:nvGraphicFramePr>
            <p:cNvPr id="16406" name="Object 12">
              <a:extLst>
                <a:ext uri="{FF2B5EF4-FFF2-40B4-BE49-F238E27FC236}">
                  <a16:creationId xmlns:a16="http://schemas.microsoft.com/office/drawing/2014/main" id="{5E0ADA2D-31FA-49DC-8DD3-6CC3546380D1}"/>
                </a:ext>
              </a:extLst>
            </p:cNvPr>
            <p:cNvGraphicFramePr>
              <a:graphicFrameLocks noChangeAspect="1"/>
            </p:cNvGraphicFramePr>
            <p:nvPr>
              <p:extLst>
                <p:ext uri="{D42A27DB-BD31-4B8C-83A1-F6EECF244321}">
                  <p14:modId xmlns:p14="http://schemas.microsoft.com/office/powerpoint/2010/main" val="858870249"/>
                </p:ext>
              </p:extLst>
            </p:nvPr>
          </p:nvGraphicFramePr>
          <p:xfrm>
            <a:off x="3509" y="1099"/>
            <a:ext cx="1858" cy="1515"/>
          </p:xfrm>
          <a:graphic>
            <a:graphicData uri="http://schemas.openxmlformats.org/presentationml/2006/ole">
              <mc:AlternateContent xmlns:mc="http://schemas.openxmlformats.org/markup-compatibility/2006">
                <mc:Choice xmlns:v="urn:schemas-microsoft-com:vml" Requires="v">
                  <p:oleObj spid="_x0000_s110788" name="Equation" r:id="rId4" imgW="2119320" imgH="1718640" progId="Equation.DSMT4">
                    <p:embed/>
                  </p:oleObj>
                </mc:Choice>
                <mc:Fallback>
                  <p:oleObj name="Equation" r:id="rId4" imgW="2119320" imgH="171864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 y="1099"/>
                          <a:ext cx="1858" cy="151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26">
            <a:extLst>
              <a:ext uri="{FF2B5EF4-FFF2-40B4-BE49-F238E27FC236}">
                <a16:creationId xmlns:a16="http://schemas.microsoft.com/office/drawing/2014/main" id="{E8690F65-E472-4C0F-9335-D6E955B971B6}"/>
              </a:ext>
            </a:extLst>
          </p:cNvPr>
          <p:cNvGrpSpPr>
            <a:grpSpLocks/>
          </p:cNvGrpSpPr>
          <p:nvPr/>
        </p:nvGrpSpPr>
        <p:grpSpPr bwMode="auto">
          <a:xfrm>
            <a:off x="4772041" y="1691816"/>
            <a:ext cx="2744788" cy="1727200"/>
            <a:chOff x="1927" y="845"/>
            <a:chExt cx="1729" cy="1088"/>
          </a:xfrm>
        </p:grpSpPr>
        <p:sp>
          <p:nvSpPr>
            <p:cNvPr id="7" name="Rectangle 10">
              <a:extLst>
                <a:ext uri="{FF2B5EF4-FFF2-40B4-BE49-F238E27FC236}">
                  <a16:creationId xmlns:a16="http://schemas.microsoft.com/office/drawing/2014/main" id="{2F2EC68C-257E-4C6D-A143-55AF37D06E25}"/>
                </a:ext>
              </a:extLst>
            </p:cNvPr>
            <p:cNvSpPr>
              <a:spLocks noChangeArrowheads="1"/>
            </p:cNvSpPr>
            <p:nvPr/>
          </p:nvSpPr>
          <p:spPr bwMode="auto">
            <a:xfrm>
              <a:off x="1927" y="845"/>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400" b="1" dirty="0">
                  <a:solidFill>
                    <a:schemeClr val="bg1"/>
                  </a:solidFill>
                  <a:effectLst>
                    <a:outerShdw blurRad="38100" dist="38100" dir="2700000" algn="tl">
                      <a:srgbClr val="000000"/>
                    </a:outerShdw>
                  </a:effectLst>
                  <a:latin typeface="华文楷体" panose="02010600040101010101" pitchFamily="2" charset="-122"/>
                  <a:ea typeface="华文楷体" panose="02010600040101010101" pitchFamily="2" charset="-122"/>
                  <a:cs typeface="Times New Roman" panose="02020603050405020304" pitchFamily="18" charset="0"/>
                </a:rPr>
                <a:t>数字图像</a:t>
              </a:r>
            </a:p>
          </p:txBody>
        </p:sp>
        <p:sp>
          <p:nvSpPr>
            <p:cNvPr id="8" name="AutoShape 13">
              <a:extLst>
                <a:ext uri="{FF2B5EF4-FFF2-40B4-BE49-F238E27FC236}">
                  <a16:creationId xmlns:a16="http://schemas.microsoft.com/office/drawing/2014/main" id="{44310E26-CD5E-42C2-AB3F-AC1C1518BAB3}"/>
                </a:ext>
              </a:extLst>
            </p:cNvPr>
            <p:cNvSpPr>
              <a:spLocks noChangeArrowheads="1"/>
            </p:cNvSpPr>
            <p:nvPr/>
          </p:nvSpPr>
          <p:spPr bwMode="auto">
            <a:xfrm>
              <a:off x="2703" y="1303"/>
              <a:ext cx="953" cy="498"/>
            </a:xfrm>
            <a:prstGeom prst="rightArrow">
              <a:avLst>
                <a:gd name="adj1" fmla="val 50000"/>
                <a:gd name="adj2" fmla="val 478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2000" b="1" dirty="0">
                  <a:effectLst>
                    <a:outerShdw blurRad="38100" dist="38100" dir="2700000" algn="tl">
                      <a:srgbClr val="000000">
                        <a:alpha val="43137"/>
                      </a:srgbClr>
                    </a:outerShdw>
                  </a:effectLst>
                  <a:ea typeface="楷体_GB2312" pitchFamily="49" charset="-122"/>
                </a:rPr>
                <a:t>数学表示</a:t>
              </a:r>
            </a:p>
          </p:txBody>
        </p:sp>
        <p:pic>
          <p:nvPicPr>
            <p:cNvPr id="16404" name="Picture 9">
              <a:extLst>
                <a:ext uri="{FF2B5EF4-FFF2-40B4-BE49-F238E27FC236}">
                  <a16:creationId xmlns:a16="http://schemas.microsoft.com/office/drawing/2014/main" id="{674E839B-E03A-40A7-A7E1-B7EB6A8165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 y="1162"/>
              <a:ext cx="726"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25">
            <a:extLst>
              <a:ext uri="{FF2B5EF4-FFF2-40B4-BE49-F238E27FC236}">
                <a16:creationId xmlns:a16="http://schemas.microsoft.com/office/drawing/2014/main" id="{9791248B-9CCC-4FDB-975F-FA73C7A93A2E}"/>
              </a:ext>
            </a:extLst>
          </p:cNvPr>
          <p:cNvGrpSpPr>
            <a:grpSpLocks/>
          </p:cNvGrpSpPr>
          <p:nvPr/>
        </p:nvGrpSpPr>
        <p:grpSpPr bwMode="auto">
          <a:xfrm>
            <a:off x="1793891" y="1691817"/>
            <a:ext cx="3052764" cy="1800225"/>
            <a:chOff x="75" y="846"/>
            <a:chExt cx="1923" cy="1134"/>
          </a:xfrm>
        </p:grpSpPr>
        <p:sp>
          <p:nvSpPr>
            <p:cNvPr id="11" name="AutoShape 8">
              <a:extLst>
                <a:ext uri="{FF2B5EF4-FFF2-40B4-BE49-F238E27FC236}">
                  <a16:creationId xmlns:a16="http://schemas.microsoft.com/office/drawing/2014/main" id="{B1E5545C-B540-4A8F-8A69-DBD0CDED711F}"/>
                </a:ext>
              </a:extLst>
            </p:cNvPr>
            <p:cNvSpPr>
              <a:spLocks noChangeArrowheads="1"/>
            </p:cNvSpPr>
            <p:nvPr/>
          </p:nvSpPr>
          <p:spPr bwMode="auto">
            <a:xfrm>
              <a:off x="909" y="1304"/>
              <a:ext cx="1089" cy="498"/>
            </a:xfrm>
            <a:prstGeom prst="rightArrow">
              <a:avLst>
                <a:gd name="adj1" fmla="val 50000"/>
                <a:gd name="adj2" fmla="val 546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2000" b="1" dirty="0">
                  <a:effectLst>
                    <a:outerShdw blurRad="38100" dist="38100" dir="2700000" algn="tl">
                      <a:srgbClr val="000000">
                        <a:alpha val="43137"/>
                      </a:srgbClr>
                    </a:outerShdw>
                  </a:effectLst>
                  <a:ea typeface="楷体_GB2312" pitchFamily="49" charset="-122"/>
                </a:rPr>
                <a:t>数字化</a:t>
              </a:r>
            </a:p>
          </p:txBody>
        </p:sp>
        <p:grpSp>
          <p:nvGrpSpPr>
            <p:cNvPr id="16399" name="Group 24">
              <a:extLst>
                <a:ext uri="{FF2B5EF4-FFF2-40B4-BE49-F238E27FC236}">
                  <a16:creationId xmlns:a16="http://schemas.microsoft.com/office/drawing/2014/main" id="{6B8E3105-8C07-4EF4-A5D7-53C245CEFD67}"/>
                </a:ext>
              </a:extLst>
            </p:cNvPr>
            <p:cNvGrpSpPr>
              <a:grpSpLocks/>
            </p:cNvGrpSpPr>
            <p:nvPr/>
          </p:nvGrpSpPr>
          <p:grpSpPr bwMode="auto">
            <a:xfrm>
              <a:off x="75" y="846"/>
              <a:ext cx="888" cy="1134"/>
              <a:chOff x="75" y="846"/>
              <a:chExt cx="888" cy="1134"/>
            </a:xfrm>
          </p:grpSpPr>
          <p:sp>
            <p:nvSpPr>
              <p:cNvPr id="13" name="Rectangle 3">
                <a:extLst>
                  <a:ext uri="{FF2B5EF4-FFF2-40B4-BE49-F238E27FC236}">
                    <a16:creationId xmlns:a16="http://schemas.microsoft.com/office/drawing/2014/main" id="{66B8D425-E85D-4576-89D4-AACF9AA88B3E}"/>
                  </a:ext>
                </a:extLst>
              </p:cNvPr>
              <p:cNvSpPr>
                <a:spLocks noChangeArrowheads="1"/>
              </p:cNvSpPr>
              <p:nvPr/>
            </p:nvSpPr>
            <p:spPr bwMode="auto">
              <a:xfrm>
                <a:off x="75" y="846"/>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400" b="1" dirty="0">
                    <a:solidFill>
                      <a:schemeClr val="bg1"/>
                    </a:solidFill>
                    <a:effectLst>
                      <a:outerShdw blurRad="38100" dist="38100" dir="2700000" algn="tl">
                        <a:srgbClr val="000000"/>
                      </a:outerShdw>
                    </a:effectLst>
                    <a:latin typeface="华文楷体" panose="02010600040101010101" pitchFamily="2" charset="-122"/>
                    <a:ea typeface="华文楷体" panose="02010600040101010101" pitchFamily="2" charset="-122"/>
                    <a:cs typeface="Times New Roman" panose="02020603050405020304" pitchFamily="18" charset="0"/>
                  </a:rPr>
                  <a:t>光学图像</a:t>
                </a:r>
              </a:p>
            </p:txBody>
          </p:sp>
          <p:pic>
            <p:nvPicPr>
              <p:cNvPr id="16401" name="Picture 6">
                <a:extLst>
                  <a:ext uri="{FF2B5EF4-FFF2-40B4-BE49-F238E27FC236}">
                    <a16:creationId xmlns:a16="http://schemas.microsoft.com/office/drawing/2014/main" id="{9119AF25-7A91-4410-8419-F287465B2C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 y="1163"/>
                <a:ext cx="769"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 name="Rectangle 15">
            <a:extLst>
              <a:ext uri="{FF2B5EF4-FFF2-40B4-BE49-F238E27FC236}">
                <a16:creationId xmlns:a16="http://schemas.microsoft.com/office/drawing/2014/main" id="{1D424620-C8CE-4381-A45F-47F0E8C32E82}"/>
              </a:ext>
            </a:extLst>
          </p:cNvPr>
          <p:cNvSpPr>
            <a:spLocks noChangeArrowheads="1"/>
          </p:cNvSpPr>
          <p:nvPr/>
        </p:nvSpPr>
        <p:spPr bwMode="auto">
          <a:xfrm>
            <a:off x="3982261" y="6213801"/>
            <a:ext cx="2635250" cy="457200"/>
          </a:xfrm>
          <a:prstGeom prst="rect">
            <a:avLst/>
          </a:prstGeom>
          <a:noFill/>
          <a:ln>
            <a:noFill/>
          </a:ln>
          <a:effectLst/>
          <a:extLst/>
        </p:spPr>
        <p:txBody>
          <a:bodyPr wrap="none">
            <a:spAutoFit/>
          </a:bodyPr>
          <a:lstStyle/>
          <a:p>
            <a:pPr eaLnBrk="1" hangingPunct="1">
              <a:defRPr/>
            </a:pPr>
            <a:r>
              <a:rPr lang="zh-CN" altLang="en-US" sz="2400" b="1" dirty="0">
                <a:solidFill>
                  <a:schemeClr val="bg1"/>
                </a:solidFill>
                <a:effectLst>
                  <a:outerShdw blurRad="38100" dist="38100" dir="2700000" algn="tl">
                    <a:srgbClr val="000000"/>
                  </a:outerShdw>
                </a:effectLst>
                <a:latin typeface="华文楷体" panose="02010600040101010101" pitchFamily="2" charset="-122"/>
                <a:ea typeface="华文楷体" panose="02010600040101010101" pitchFamily="2" charset="-122"/>
                <a:cs typeface="Times New Roman" panose="02020603050405020304" pitchFamily="18" charset="0"/>
              </a:rPr>
              <a:t>一维向量（矩阵）</a:t>
            </a:r>
          </a:p>
        </p:txBody>
      </p:sp>
      <p:sp>
        <p:nvSpPr>
          <p:cNvPr id="18" name="AutoShape 16">
            <a:extLst>
              <a:ext uri="{FF2B5EF4-FFF2-40B4-BE49-F238E27FC236}">
                <a16:creationId xmlns:a16="http://schemas.microsoft.com/office/drawing/2014/main" id="{CDBC37B5-AF11-4D94-BD8A-42FBC9D10B29}"/>
              </a:ext>
            </a:extLst>
          </p:cNvPr>
          <p:cNvSpPr>
            <a:spLocks noChangeArrowheads="1"/>
          </p:cNvSpPr>
          <p:nvPr/>
        </p:nvSpPr>
        <p:spPr bwMode="auto">
          <a:xfrm rot="2535008">
            <a:off x="6298899" y="3610222"/>
            <a:ext cx="979931" cy="2322513"/>
          </a:xfrm>
          <a:prstGeom prst="downArrow">
            <a:avLst>
              <a:gd name="adj1" fmla="val 50000"/>
              <a:gd name="adj2" fmla="val 8208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b="1" dirty="0">
                <a:effectLst>
                  <a:outerShdw blurRad="38100" dist="38100" dir="2700000" algn="tl">
                    <a:srgbClr val="000000">
                      <a:alpha val="43137"/>
                    </a:srgbClr>
                  </a:outerShdw>
                </a:effectLst>
                <a:ea typeface="楷体_GB2312" pitchFamily="49" charset="-122"/>
              </a:rPr>
              <a:t>按</a:t>
            </a:r>
          </a:p>
          <a:p>
            <a:pPr algn="ctr" eaLnBrk="1" hangingPunct="1">
              <a:defRPr/>
            </a:pPr>
            <a:r>
              <a:rPr lang="zh-CN" altLang="en-US" b="1" dirty="0">
                <a:effectLst>
                  <a:outerShdw blurRad="38100" dist="38100" dir="2700000" algn="tl">
                    <a:srgbClr val="000000">
                      <a:alpha val="43137"/>
                    </a:srgbClr>
                  </a:outerShdw>
                </a:effectLst>
                <a:ea typeface="楷体_GB2312" pitchFamily="49" charset="-122"/>
              </a:rPr>
              <a:t>列</a:t>
            </a:r>
          </a:p>
          <a:p>
            <a:pPr algn="ctr" eaLnBrk="1" hangingPunct="1">
              <a:defRPr/>
            </a:pPr>
            <a:r>
              <a:rPr lang="zh-CN" altLang="en-US" b="1" dirty="0">
                <a:effectLst>
                  <a:outerShdw blurRad="38100" dist="38100" dir="2700000" algn="tl">
                    <a:srgbClr val="000000">
                      <a:alpha val="43137"/>
                    </a:srgbClr>
                  </a:outerShdw>
                </a:effectLst>
                <a:ea typeface="楷体_GB2312" pitchFamily="49" charset="-122"/>
              </a:rPr>
              <a:t>堆</a:t>
            </a:r>
          </a:p>
          <a:p>
            <a:pPr algn="ctr" eaLnBrk="1" hangingPunct="1">
              <a:defRPr/>
            </a:pPr>
            <a:r>
              <a:rPr lang="zh-CN" altLang="en-US" b="1" dirty="0">
                <a:effectLst>
                  <a:outerShdw blurRad="38100" dist="38100" dir="2700000" algn="tl">
                    <a:srgbClr val="000000">
                      <a:alpha val="43137"/>
                    </a:srgbClr>
                  </a:outerShdw>
                </a:effectLst>
                <a:ea typeface="楷体_GB2312" pitchFamily="49" charset="-122"/>
              </a:rPr>
              <a:t>叠</a:t>
            </a:r>
          </a:p>
        </p:txBody>
      </p:sp>
      <p:grpSp>
        <p:nvGrpSpPr>
          <p:cNvPr id="19" name="Group 23">
            <a:extLst>
              <a:ext uri="{FF2B5EF4-FFF2-40B4-BE49-F238E27FC236}">
                <a16:creationId xmlns:a16="http://schemas.microsoft.com/office/drawing/2014/main" id="{87D6BA53-5906-4C1B-9492-174168CB9F1C}"/>
              </a:ext>
            </a:extLst>
          </p:cNvPr>
          <p:cNvGrpSpPr>
            <a:grpSpLocks/>
          </p:cNvGrpSpPr>
          <p:nvPr/>
        </p:nvGrpSpPr>
        <p:grpSpPr bwMode="auto">
          <a:xfrm>
            <a:off x="8194692" y="4569954"/>
            <a:ext cx="1409700" cy="1549399"/>
            <a:chOff x="4107" y="2659"/>
            <a:chExt cx="888" cy="976"/>
          </a:xfrm>
        </p:grpSpPr>
        <p:grpSp>
          <p:nvGrpSpPr>
            <p:cNvPr id="16394" name="Group 21">
              <a:extLst>
                <a:ext uri="{FF2B5EF4-FFF2-40B4-BE49-F238E27FC236}">
                  <a16:creationId xmlns:a16="http://schemas.microsoft.com/office/drawing/2014/main" id="{A933B2A2-860D-4918-8FB1-D033D817DE5F}"/>
                </a:ext>
              </a:extLst>
            </p:cNvPr>
            <p:cNvGrpSpPr>
              <a:grpSpLocks/>
            </p:cNvGrpSpPr>
            <p:nvPr/>
          </p:nvGrpSpPr>
          <p:grpSpPr bwMode="auto">
            <a:xfrm>
              <a:off x="4107" y="3230"/>
              <a:ext cx="888" cy="405"/>
              <a:chOff x="3895" y="3110"/>
              <a:chExt cx="888" cy="405"/>
            </a:xfrm>
          </p:grpSpPr>
          <p:graphicFrame>
            <p:nvGraphicFramePr>
              <p:cNvPr id="16396" name="Object 18">
                <a:extLst>
                  <a:ext uri="{FF2B5EF4-FFF2-40B4-BE49-F238E27FC236}">
                    <a16:creationId xmlns:a16="http://schemas.microsoft.com/office/drawing/2014/main" id="{CBD95719-1AE1-4193-B465-3B1AE52D717C}"/>
                  </a:ext>
                </a:extLst>
              </p:cNvPr>
              <p:cNvGraphicFramePr>
                <a:graphicFrameLocks noChangeAspect="1"/>
              </p:cNvGraphicFramePr>
              <p:nvPr>
                <p:extLst>
                  <p:ext uri="{D42A27DB-BD31-4B8C-83A1-F6EECF244321}">
                    <p14:modId xmlns:p14="http://schemas.microsoft.com/office/powerpoint/2010/main" val="1829470286"/>
                  </p:ext>
                </p:extLst>
              </p:nvPr>
            </p:nvGraphicFramePr>
            <p:xfrm>
              <a:off x="3895" y="3110"/>
              <a:ext cx="269" cy="405"/>
            </p:xfrm>
            <a:graphic>
              <a:graphicData uri="http://schemas.openxmlformats.org/presentationml/2006/ole">
                <mc:AlternateContent xmlns:mc="http://schemas.openxmlformats.org/markup-compatibility/2006">
                  <mc:Choice xmlns:v="urn:schemas-microsoft-com:vml" Requires="v">
                    <p:oleObj spid="_x0000_s110789" name="Equation" r:id="rId7" imgW="156960" imgH="246960" progId="Equation.DSMT4">
                      <p:embed/>
                    </p:oleObj>
                  </mc:Choice>
                  <mc:Fallback>
                    <p:oleObj name="Equation" r:id="rId7" imgW="156960" imgH="24696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5" y="3110"/>
                            <a:ext cx="269" cy="405"/>
                          </a:xfrm>
                          <a:prstGeom prst="rect">
                            <a:avLst/>
                          </a:prstGeom>
                          <a:noFill/>
                          <a:ln>
                            <a:noFill/>
                          </a:ln>
                          <a:extLst/>
                        </p:spPr>
                      </p:pic>
                    </p:oleObj>
                  </mc:Fallback>
                </mc:AlternateContent>
              </a:graphicData>
            </a:graphic>
          </p:graphicFrame>
          <p:sp>
            <p:nvSpPr>
              <p:cNvPr id="23" name="Rectangle 20">
                <a:extLst>
                  <a:ext uri="{FF2B5EF4-FFF2-40B4-BE49-F238E27FC236}">
                    <a16:creationId xmlns:a16="http://schemas.microsoft.com/office/drawing/2014/main" id="{61DDDE32-EC0C-4113-9914-03C03FDDB103}"/>
                  </a:ext>
                </a:extLst>
              </p:cNvPr>
              <p:cNvSpPr>
                <a:spLocks noChangeArrowheads="1"/>
              </p:cNvSpPr>
              <p:nvPr/>
            </p:nvSpPr>
            <p:spPr bwMode="auto">
              <a:xfrm>
                <a:off x="4088" y="3202"/>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400" b="1" dirty="0">
                    <a:solidFill>
                      <a:srgbClr val="FFFF00"/>
                    </a:solidFill>
                    <a:effectLst>
                      <a:outerShdw blurRad="38100" dist="38100" dir="2700000" algn="tl">
                        <a:srgbClr val="000000"/>
                      </a:outerShdw>
                    </a:effectLst>
                    <a:latin typeface="华文楷体" panose="02010600040101010101" pitchFamily="2" charset="-122"/>
                    <a:ea typeface="华文楷体" panose="02010600040101010101" pitchFamily="2" charset="-122"/>
                    <a:cs typeface="Times New Roman" panose="02020603050405020304" pitchFamily="18" charset="0"/>
                  </a:rPr>
                  <a:t>列向量</a:t>
                </a:r>
              </a:p>
            </p:txBody>
          </p:sp>
        </p:grpSp>
        <p:sp>
          <p:nvSpPr>
            <p:cNvPr id="21" name="Line 22">
              <a:extLst>
                <a:ext uri="{FF2B5EF4-FFF2-40B4-BE49-F238E27FC236}">
                  <a16:creationId xmlns:a16="http://schemas.microsoft.com/office/drawing/2014/main" id="{00C2AAC7-B735-4CB6-937F-89C9005B4C46}"/>
                </a:ext>
              </a:extLst>
            </p:cNvPr>
            <p:cNvSpPr>
              <a:spLocks noChangeShapeType="1"/>
            </p:cNvSpPr>
            <p:nvPr/>
          </p:nvSpPr>
          <p:spPr bwMode="auto">
            <a:xfrm>
              <a:off x="4241" y="2659"/>
              <a:ext cx="0" cy="635"/>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grpSp>
      <p:graphicFrame>
        <p:nvGraphicFramePr>
          <p:cNvPr id="5" name="对象 4">
            <a:extLst>
              <a:ext uri="{FF2B5EF4-FFF2-40B4-BE49-F238E27FC236}">
                <a16:creationId xmlns:a16="http://schemas.microsoft.com/office/drawing/2014/main" id="{1D0B0E56-617B-4F63-BC44-463E9D609B25}"/>
              </a:ext>
            </a:extLst>
          </p:cNvPr>
          <p:cNvGraphicFramePr>
            <a:graphicFrameLocks noChangeAspect="1"/>
          </p:cNvGraphicFramePr>
          <p:nvPr>
            <p:extLst>
              <p:ext uri="{D42A27DB-BD31-4B8C-83A1-F6EECF244321}">
                <p14:modId xmlns:p14="http://schemas.microsoft.com/office/powerpoint/2010/main" val="2062743818"/>
              </p:ext>
            </p:extLst>
          </p:nvPr>
        </p:nvGraphicFramePr>
        <p:xfrm>
          <a:off x="4806675" y="4771478"/>
          <a:ext cx="1139825" cy="1411287"/>
        </p:xfrm>
        <a:graphic>
          <a:graphicData uri="http://schemas.openxmlformats.org/presentationml/2006/ole">
            <mc:AlternateContent xmlns:mc="http://schemas.openxmlformats.org/markup-compatibility/2006">
              <mc:Choice xmlns:v="urn:schemas-microsoft-com:vml" Requires="v">
                <p:oleObj spid="_x0000_s110790" name="Equation" r:id="rId9" imgW="863280" imgH="1015920" progId="Equation.DSMT4">
                  <p:embed/>
                </p:oleObj>
              </mc:Choice>
              <mc:Fallback>
                <p:oleObj name="Equation" r:id="rId9" imgW="863280" imgH="1015920"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6675" y="4771478"/>
                        <a:ext cx="1139825" cy="14112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矩形 23">
            <a:extLst>
              <a:ext uri="{FF2B5EF4-FFF2-40B4-BE49-F238E27FC236}">
                <a16:creationId xmlns:a16="http://schemas.microsoft.com/office/drawing/2014/main" id="{E151B7CB-8916-4422-A6C9-11B4D8C1A9E5}"/>
              </a:ext>
            </a:extLst>
          </p:cNvPr>
          <p:cNvSpPr/>
          <p:nvPr/>
        </p:nvSpPr>
        <p:spPr>
          <a:xfrm>
            <a:off x="3685752" y="709104"/>
            <a:ext cx="4815742" cy="707886"/>
          </a:xfrm>
          <a:prstGeom prst="rect">
            <a:avLst/>
          </a:prstGeom>
        </p:spPr>
        <p:txBody>
          <a:bodyPr wrap="none">
            <a:spAutoFit/>
          </a:bodyPr>
          <a:lstStyle/>
          <a:p>
            <a:pPr marL="342900" indent="-342900" algn="ctr">
              <a:spcBef>
                <a:spcPct val="20000"/>
              </a:spcBef>
              <a:buClr>
                <a:srgbClr val="E3E3FF"/>
              </a:buClr>
              <a:defRPr/>
            </a:pPr>
            <a:r>
              <a:rPr lang="zh-CN" altLang="en-US" sz="4000" b="1" kern="0" dirty="0">
                <a:solidFill>
                  <a:srgbClr val="FFC000"/>
                </a:solidFill>
                <a:latin typeface="华文楷体" panose="02010600040101010101" pitchFamily="2" charset="-122"/>
                <a:ea typeface="华文楷体" panose="02010600040101010101" pitchFamily="2" charset="-122"/>
                <a:sym typeface="+mn-ea"/>
              </a:rPr>
              <a:t>人脸图像的向量表示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脸形">
            <a:extLst>
              <a:ext uri="{FF2B5EF4-FFF2-40B4-BE49-F238E27FC236}">
                <a16:creationId xmlns:a16="http://schemas.microsoft.com/office/drawing/2014/main" id="{DF81EFD7-6EAA-415C-835F-E4C88203C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394" y="1989138"/>
            <a:ext cx="116046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指纹">
            <a:extLst>
              <a:ext uri="{FF2B5EF4-FFF2-40B4-BE49-F238E27FC236}">
                <a16:creationId xmlns:a16="http://schemas.microsoft.com/office/drawing/2014/main" id="{04897B53-7C62-4114-9CDF-34ADA4A4D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544" y="1989138"/>
            <a:ext cx="12049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descr="手形">
            <a:extLst>
              <a:ext uri="{FF2B5EF4-FFF2-40B4-BE49-F238E27FC236}">
                <a16:creationId xmlns:a16="http://schemas.microsoft.com/office/drawing/2014/main" id="{3E42CAA3-7F3E-4302-BB54-35564722A0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9457" y="1989138"/>
            <a:ext cx="114141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descr="瞳孔">
            <a:extLst>
              <a:ext uri="{FF2B5EF4-FFF2-40B4-BE49-F238E27FC236}">
                <a16:creationId xmlns:a16="http://schemas.microsoft.com/office/drawing/2014/main" id="{586D645B-AB4F-43D4-B940-C72C47ADAF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444" y="4122738"/>
            <a:ext cx="11922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手写体签名">
            <a:extLst>
              <a:ext uri="{FF2B5EF4-FFF2-40B4-BE49-F238E27FC236}">
                <a16:creationId xmlns:a16="http://schemas.microsoft.com/office/drawing/2014/main" id="{28EFF203-6530-46FF-BB77-63E372654C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8094" y="4122738"/>
            <a:ext cx="119856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descr="声音">
            <a:extLst>
              <a:ext uri="{FF2B5EF4-FFF2-40B4-BE49-F238E27FC236}">
                <a16:creationId xmlns:a16="http://schemas.microsoft.com/office/drawing/2014/main" id="{4C2174AB-2786-481F-ACD5-FE55EF3820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7657" y="4122738"/>
            <a:ext cx="11604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0" descr="脸部热量图">
            <a:extLst>
              <a:ext uri="{FF2B5EF4-FFF2-40B4-BE49-F238E27FC236}">
                <a16:creationId xmlns:a16="http://schemas.microsoft.com/office/drawing/2014/main" id="{5E2B6B3D-F75B-4589-89CD-2F5E8A1901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2857" y="1989138"/>
            <a:ext cx="120491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11" descr="手部血管分布">
            <a:extLst>
              <a:ext uri="{FF2B5EF4-FFF2-40B4-BE49-F238E27FC236}">
                <a16:creationId xmlns:a16="http://schemas.microsoft.com/office/drawing/2014/main" id="{2760B689-B18B-4283-9C2B-C54B600D32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9657" y="1989138"/>
            <a:ext cx="1185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12" descr="视网膜">
            <a:extLst>
              <a:ext uri="{FF2B5EF4-FFF2-40B4-BE49-F238E27FC236}">
                <a16:creationId xmlns:a16="http://schemas.microsoft.com/office/drawing/2014/main" id="{B5FE2541-9437-4B50-8932-BF23EDBFA3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0744" y="4122738"/>
            <a:ext cx="11795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3">
            <a:extLst>
              <a:ext uri="{FF2B5EF4-FFF2-40B4-BE49-F238E27FC236}">
                <a16:creationId xmlns:a16="http://schemas.microsoft.com/office/drawing/2014/main" id="{B103539A-4A72-4C37-AD3C-88F73C195E85}"/>
              </a:ext>
            </a:extLst>
          </p:cNvPr>
          <p:cNvSpPr txBox="1">
            <a:spLocks noChangeArrowheads="1"/>
          </p:cNvSpPr>
          <p:nvPr/>
        </p:nvSpPr>
        <p:spPr bwMode="auto">
          <a:xfrm>
            <a:off x="2431256" y="3529013"/>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人脸  </a:t>
            </a:r>
          </a:p>
        </p:txBody>
      </p:sp>
      <p:sp>
        <p:nvSpPr>
          <p:cNvPr id="14" name="Text Box 14">
            <a:extLst>
              <a:ext uri="{FF2B5EF4-FFF2-40B4-BE49-F238E27FC236}">
                <a16:creationId xmlns:a16="http://schemas.microsoft.com/office/drawing/2014/main" id="{EAA6704B-7C96-4BEA-B036-6FEA0C548FD8}"/>
              </a:ext>
            </a:extLst>
          </p:cNvPr>
          <p:cNvSpPr txBox="1">
            <a:spLocks noChangeArrowheads="1"/>
          </p:cNvSpPr>
          <p:nvPr/>
        </p:nvSpPr>
        <p:spPr bwMode="auto">
          <a:xfrm>
            <a:off x="3726656" y="3529013"/>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脸部热量图  </a:t>
            </a:r>
          </a:p>
        </p:txBody>
      </p:sp>
      <p:sp>
        <p:nvSpPr>
          <p:cNvPr id="15" name="Text Box 15">
            <a:extLst>
              <a:ext uri="{FF2B5EF4-FFF2-40B4-BE49-F238E27FC236}">
                <a16:creationId xmlns:a16="http://schemas.microsoft.com/office/drawing/2014/main" id="{062358E9-9AB2-4BBA-B0BC-2FB7CC1C0381}"/>
              </a:ext>
            </a:extLst>
          </p:cNvPr>
          <p:cNvSpPr txBox="1">
            <a:spLocks noChangeArrowheads="1"/>
          </p:cNvSpPr>
          <p:nvPr/>
        </p:nvSpPr>
        <p:spPr bwMode="auto">
          <a:xfrm>
            <a:off x="5707856" y="3529013"/>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指纹  </a:t>
            </a:r>
          </a:p>
        </p:txBody>
      </p:sp>
      <p:sp>
        <p:nvSpPr>
          <p:cNvPr id="16" name="Text Box 16">
            <a:extLst>
              <a:ext uri="{FF2B5EF4-FFF2-40B4-BE49-F238E27FC236}">
                <a16:creationId xmlns:a16="http://schemas.microsoft.com/office/drawing/2014/main" id="{65937A54-6C9C-442E-A9B1-303CB6543853}"/>
              </a:ext>
            </a:extLst>
          </p:cNvPr>
          <p:cNvSpPr txBox="1">
            <a:spLocks noChangeArrowheads="1"/>
          </p:cNvSpPr>
          <p:nvPr/>
        </p:nvSpPr>
        <p:spPr bwMode="auto">
          <a:xfrm>
            <a:off x="7308056" y="3513138"/>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手形  </a:t>
            </a:r>
          </a:p>
        </p:txBody>
      </p:sp>
      <p:sp>
        <p:nvSpPr>
          <p:cNvPr id="17" name="Text Box 17">
            <a:extLst>
              <a:ext uri="{FF2B5EF4-FFF2-40B4-BE49-F238E27FC236}">
                <a16:creationId xmlns:a16="http://schemas.microsoft.com/office/drawing/2014/main" id="{D396FB56-5005-41DB-95E1-78BA5CB56344}"/>
              </a:ext>
            </a:extLst>
          </p:cNvPr>
          <p:cNvSpPr txBox="1">
            <a:spLocks noChangeArrowheads="1"/>
          </p:cNvSpPr>
          <p:nvPr/>
        </p:nvSpPr>
        <p:spPr bwMode="auto">
          <a:xfrm>
            <a:off x="8374856" y="3529013"/>
            <a:ext cx="1828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手部血管分布  </a:t>
            </a:r>
          </a:p>
        </p:txBody>
      </p:sp>
      <p:sp>
        <p:nvSpPr>
          <p:cNvPr id="18" name="Text Box 18">
            <a:extLst>
              <a:ext uri="{FF2B5EF4-FFF2-40B4-BE49-F238E27FC236}">
                <a16:creationId xmlns:a16="http://schemas.microsoft.com/office/drawing/2014/main" id="{C742D3D1-B32A-4F9B-80DF-0EE857DC3ED0}"/>
              </a:ext>
            </a:extLst>
          </p:cNvPr>
          <p:cNvSpPr txBox="1">
            <a:spLocks noChangeArrowheads="1"/>
          </p:cNvSpPr>
          <p:nvPr/>
        </p:nvSpPr>
        <p:spPr bwMode="auto">
          <a:xfrm>
            <a:off x="3117056" y="5646738"/>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虹膜  </a:t>
            </a:r>
          </a:p>
        </p:txBody>
      </p:sp>
      <p:sp>
        <p:nvSpPr>
          <p:cNvPr id="19" name="Text Box 19">
            <a:extLst>
              <a:ext uri="{FF2B5EF4-FFF2-40B4-BE49-F238E27FC236}">
                <a16:creationId xmlns:a16="http://schemas.microsoft.com/office/drawing/2014/main" id="{BBBEF083-B4B8-4BD9-A829-A9303CDDB3E4}"/>
              </a:ext>
            </a:extLst>
          </p:cNvPr>
          <p:cNvSpPr txBox="1">
            <a:spLocks noChangeArrowheads="1"/>
          </p:cNvSpPr>
          <p:nvPr/>
        </p:nvSpPr>
        <p:spPr bwMode="auto">
          <a:xfrm>
            <a:off x="4793456" y="5630863"/>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视网膜  </a:t>
            </a:r>
          </a:p>
        </p:txBody>
      </p:sp>
      <p:sp>
        <p:nvSpPr>
          <p:cNvPr id="20" name="Text Box 20">
            <a:extLst>
              <a:ext uri="{FF2B5EF4-FFF2-40B4-BE49-F238E27FC236}">
                <a16:creationId xmlns:a16="http://schemas.microsoft.com/office/drawing/2014/main" id="{BEFC2E5C-0756-4EDA-BCD6-CE0AF00A4877}"/>
              </a:ext>
            </a:extLst>
          </p:cNvPr>
          <p:cNvSpPr txBox="1">
            <a:spLocks noChangeArrowheads="1"/>
          </p:cNvSpPr>
          <p:nvPr/>
        </p:nvSpPr>
        <p:spPr bwMode="auto">
          <a:xfrm>
            <a:off x="6546056" y="5646738"/>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签名  </a:t>
            </a:r>
          </a:p>
        </p:txBody>
      </p:sp>
      <p:sp>
        <p:nvSpPr>
          <p:cNvPr id="21" name="Text Box 21">
            <a:extLst>
              <a:ext uri="{FF2B5EF4-FFF2-40B4-BE49-F238E27FC236}">
                <a16:creationId xmlns:a16="http://schemas.microsoft.com/office/drawing/2014/main" id="{937F234E-AE04-454F-8F94-64D613AAC51A}"/>
              </a:ext>
            </a:extLst>
          </p:cNvPr>
          <p:cNvSpPr txBox="1">
            <a:spLocks noChangeArrowheads="1"/>
          </p:cNvSpPr>
          <p:nvPr/>
        </p:nvSpPr>
        <p:spPr bwMode="auto">
          <a:xfrm>
            <a:off x="8146256" y="5646738"/>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语音  </a:t>
            </a:r>
          </a:p>
        </p:txBody>
      </p:sp>
      <p:sp>
        <p:nvSpPr>
          <p:cNvPr id="22" name="矩形 21">
            <a:extLst>
              <a:ext uri="{FF2B5EF4-FFF2-40B4-BE49-F238E27FC236}">
                <a16:creationId xmlns:a16="http://schemas.microsoft.com/office/drawing/2014/main" id="{C058351C-DBA9-4126-BFBC-8633C35FDF9A}"/>
              </a:ext>
            </a:extLst>
          </p:cNvPr>
          <p:cNvSpPr/>
          <p:nvPr/>
        </p:nvSpPr>
        <p:spPr>
          <a:xfrm>
            <a:off x="4457600" y="709104"/>
            <a:ext cx="3272050" cy="707886"/>
          </a:xfrm>
          <a:prstGeom prst="rect">
            <a:avLst/>
          </a:prstGeom>
        </p:spPr>
        <p:txBody>
          <a:bodyPr wrap="none">
            <a:spAutoFit/>
          </a:bodyPr>
          <a:lstStyle/>
          <a:p>
            <a:pPr marL="342900" indent="-342900" algn="ctr">
              <a:spcBef>
                <a:spcPct val="20000"/>
              </a:spcBef>
              <a:buClr>
                <a:srgbClr val="E3E3FF"/>
              </a:buClr>
              <a:defRPr/>
            </a:pPr>
            <a:r>
              <a:rPr lang="zh-CN" altLang="en-US" sz="4000" b="1" kern="0" dirty="0">
                <a:solidFill>
                  <a:srgbClr val="FFC000"/>
                </a:solidFill>
                <a:latin typeface="华文楷体" panose="02010600040101010101" pitchFamily="2" charset="-122"/>
                <a:ea typeface="华文楷体" panose="02010600040101010101" pitchFamily="2" charset="-122"/>
                <a:sym typeface="+mn-ea"/>
              </a:rPr>
              <a:t>生物特征识别</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52" y="609600"/>
            <a:ext cx="9144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1695877" y="5259388"/>
            <a:ext cx="8466138" cy="284162"/>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4" name="矩形 3"/>
          <p:cNvSpPr/>
          <p:nvPr/>
        </p:nvSpPr>
        <p:spPr bwMode="auto">
          <a:xfrm>
            <a:off x="1749852" y="2674938"/>
            <a:ext cx="8412163" cy="282575"/>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5257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3">
            <a:extLst>
              <a:ext uri="{FF2B5EF4-FFF2-40B4-BE49-F238E27FC236}">
                <a16:creationId xmlns:a16="http://schemas.microsoft.com/office/drawing/2014/main" id="{22F29CD5-DEA1-4FA9-8DB7-5EA8B38A4A3D}"/>
              </a:ext>
            </a:extLst>
          </p:cNvPr>
          <p:cNvSpPr txBox="1">
            <a:spLocks noChangeArrowheads="1"/>
          </p:cNvSpPr>
          <p:nvPr/>
        </p:nvSpPr>
        <p:spPr bwMode="auto">
          <a:xfrm>
            <a:off x="353727" y="1593019"/>
            <a:ext cx="11479794" cy="201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tabLst>
                <a:tab pos="441325" algn="l"/>
              </a:tabLst>
              <a:defRPr/>
            </a:pPr>
            <a:r>
              <a:rPr kumimoji="0" lang="zh-CN" altLang="en-US" b="1" kern="0" dirty="0">
                <a:solidFill>
                  <a:schemeClr val="bg1"/>
                </a:solidFill>
                <a:latin typeface="华文楷体" panose="02010600040101010101" pitchFamily="2" charset="-122"/>
                <a:ea typeface="华文楷体" panose="02010600040101010101" pitchFamily="2" charset="-122"/>
              </a:rPr>
              <a:t>人脸识别系统在金融、证券、社保、公安、军队及其他需要安全认证的行业和部门有着广泛的应用</a:t>
            </a:r>
          </a:p>
          <a:p>
            <a:pPr>
              <a:tabLst>
                <a:tab pos="441325" algn="l"/>
              </a:tabLst>
              <a:defRPr/>
            </a:pPr>
            <a:r>
              <a:rPr kumimoji="0" lang="zh-CN" altLang="en-US" b="1" kern="0" dirty="0">
                <a:solidFill>
                  <a:schemeClr val="bg1"/>
                </a:solidFill>
                <a:latin typeface="华文楷体" panose="02010600040101010101" pitchFamily="2" charset="-122"/>
                <a:ea typeface="华文楷体" panose="02010600040101010101" pitchFamily="2" charset="-122"/>
              </a:rPr>
              <a:t>典型应用</a:t>
            </a:r>
            <a:r>
              <a:rPr kumimoji="0" lang="en-US" altLang="zh-CN" b="1" kern="0" dirty="0">
                <a:solidFill>
                  <a:schemeClr val="bg1"/>
                </a:solidFill>
                <a:latin typeface="华文楷体" panose="02010600040101010101" pitchFamily="2" charset="-122"/>
                <a:ea typeface="华文楷体" panose="02010600040101010101" pitchFamily="2" charset="-122"/>
              </a:rPr>
              <a:t>:</a:t>
            </a:r>
            <a:endParaRPr kumimoji="0" lang="zh-CN" altLang="en-US" b="1" kern="0" dirty="0">
              <a:solidFill>
                <a:schemeClr val="bg1"/>
              </a:solidFill>
              <a:latin typeface="华文楷体" panose="02010600040101010101" pitchFamily="2" charset="-122"/>
              <a:ea typeface="华文楷体" panose="02010600040101010101" pitchFamily="2" charset="-122"/>
            </a:endParaRPr>
          </a:p>
        </p:txBody>
      </p:sp>
      <p:sp>
        <p:nvSpPr>
          <p:cNvPr id="398" name="Rectangle 5">
            <a:extLst>
              <a:ext uri="{FF2B5EF4-FFF2-40B4-BE49-F238E27FC236}">
                <a16:creationId xmlns:a16="http://schemas.microsoft.com/office/drawing/2014/main" id="{E93153C0-575E-4693-A38E-1023043D2269}"/>
              </a:ext>
            </a:extLst>
          </p:cNvPr>
          <p:cNvSpPr>
            <a:spLocks noChangeArrowheads="1"/>
          </p:cNvSpPr>
          <p:nvPr/>
        </p:nvSpPr>
        <p:spPr bwMode="auto">
          <a:xfrm>
            <a:off x="6273226" y="3500401"/>
            <a:ext cx="3427412" cy="2062103"/>
          </a:xfrm>
          <a:prstGeom prst="rect">
            <a:avLst/>
          </a:prstGeom>
        </p:spPr>
        <p:txBody>
          <a:bodyPr>
            <a:spAutoFit/>
          </a:bodyPr>
          <a:lstStyle/>
          <a:p>
            <a:pPr marL="979488" lvl="1" indent="-457200">
              <a:buFont typeface="Arial" panose="020B0604020202020204" pitchFamily="34" charset="0"/>
              <a:buChar char="•"/>
              <a:tabLst>
                <a:tab pos="441325" algn="l"/>
              </a:tabLst>
            </a:pPr>
            <a:r>
              <a:rPr kumimoji="0" lang="zh-CN" altLang="en-US" b="1" kern="0" dirty="0">
                <a:solidFill>
                  <a:schemeClr val="bg1"/>
                </a:solidFill>
                <a:latin typeface="华文楷体" panose="02010600040101010101" pitchFamily="2" charset="-122"/>
                <a:ea typeface="华文楷体" panose="02010600040101010101" pitchFamily="2" charset="-122"/>
              </a:rPr>
              <a:t>电子商务</a:t>
            </a:r>
          </a:p>
          <a:p>
            <a:pPr marL="979488" lvl="1" indent="-457200">
              <a:buFont typeface="Arial" panose="020B0604020202020204" pitchFamily="34" charset="0"/>
              <a:buChar char="•"/>
              <a:tabLst>
                <a:tab pos="441325" algn="l"/>
              </a:tabLst>
            </a:pPr>
            <a:r>
              <a:rPr kumimoji="0" lang="zh-CN" altLang="en-US" b="1" kern="0" dirty="0">
                <a:solidFill>
                  <a:schemeClr val="bg1"/>
                </a:solidFill>
                <a:latin typeface="华文楷体" panose="02010600040101010101" pitchFamily="2" charset="-122"/>
                <a:ea typeface="华文楷体" panose="02010600040101010101" pitchFamily="2" charset="-122"/>
              </a:rPr>
              <a:t>信用卡</a:t>
            </a:r>
          </a:p>
          <a:p>
            <a:pPr marL="979488" lvl="1" indent="-457200">
              <a:buFont typeface="Arial" panose="020B0604020202020204" pitchFamily="34" charset="0"/>
              <a:buChar char="•"/>
              <a:tabLst>
                <a:tab pos="441325" algn="l"/>
              </a:tabLst>
            </a:pPr>
            <a:r>
              <a:rPr kumimoji="0" lang="zh-CN" altLang="en-US" b="1" kern="0" dirty="0">
                <a:solidFill>
                  <a:schemeClr val="bg1"/>
                </a:solidFill>
                <a:latin typeface="华文楷体" panose="02010600040101010101" pitchFamily="2" charset="-122"/>
                <a:ea typeface="华文楷体" panose="02010600040101010101" pitchFamily="2" charset="-122"/>
              </a:rPr>
              <a:t>准考证</a:t>
            </a:r>
          </a:p>
          <a:p>
            <a:pPr marL="979488" lvl="1" indent="-457200">
              <a:buFont typeface="Arial" panose="020B0604020202020204" pitchFamily="34" charset="0"/>
              <a:buChar char="•"/>
              <a:tabLst>
                <a:tab pos="441325" algn="l"/>
              </a:tabLst>
            </a:pPr>
            <a:r>
              <a:rPr kumimoji="0" lang="zh-CN" altLang="en-US" b="1" kern="0" dirty="0">
                <a:solidFill>
                  <a:schemeClr val="bg1"/>
                </a:solidFill>
                <a:latin typeface="华文楷体" panose="02010600040101010101" pitchFamily="2" charset="-122"/>
                <a:ea typeface="华文楷体" panose="02010600040101010101" pitchFamily="2" charset="-122"/>
              </a:rPr>
              <a:t>身份证</a:t>
            </a:r>
          </a:p>
        </p:txBody>
      </p:sp>
      <p:sp>
        <p:nvSpPr>
          <p:cNvPr id="6" name="矩形 5">
            <a:extLst>
              <a:ext uri="{FF2B5EF4-FFF2-40B4-BE49-F238E27FC236}">
                <a16:creationId xmlns:a16="http://schemas.microsoft.com/office/drawing/2014/main" id="{AE493EE8-FCA6-4C5E-9554-584A9E4D5B7A}"/>
              </a:ext>
            </a:extLst>
          </p:cNvPr>
          <p:cNvSpPr/>
          <p:nvPr/>
        </p:nvSpPr>
        <p:spPr>
          <a:xfrm>
            <a:off x="4200318" y="709104"/>
            <a:ext cx="3786614" cy="707886"/>
          </a:xfrm>
          <a:prstGeom prst="rect">
            <a:avLst/>
          </a:prstGeom>
        </p:spPr>
        <p:txBody>
          <a:bodyPr wrap="none">
            <a:spAutoFit/>
          </a:bodyPr>
          <a:lstStyle/>
          <a:p>
            <a:pPr marL="342900" indent="-342900" algn="ctr">
              <a:spcBef>
                <a:spcPct val="20000"/>
              </a:spcBef>
              <a:buClr>
                <a:srgbClr val="E3E3FF"/>
              </a:buClr>
              <a:defRPr/>
            </a:pPr>
            <a:r>
              <a:rPr lang="zh-CN" altLang="en-US" sz="4000" b="1" kern="0" dirty="0">
                <a:solidFill>
                  <a:srgbClr val="FFC000"/>
                </a:solidFill>
                <a:latin typeface="华文楷体" panose="02010600040101010101" pitchFamily="2" charset="-122"/>
                <a:ea typeface="华文楷体" panose="02010600040101010101" pitchFamily="2" charset="-122"/>
                <a:sym typeface="+mn-ea"/>
              </a:rPr>
              <a:t>人脸识别的应用</a:t>
            </a:r>
          </a:p>
        </p:txBody>
      </p:sp>
      <p:sp>
        <p:nvSpPr>
          <p:cNvPr id="2" name="矩形 1">
            <a:extLst>
              <a:ext uri="{FF2B5EF4-FFF2-40B4-BE49-F238E27FC236}">
                <a16:creationId xmlns:a16="http://schemas.microsoft.com/office/drawing/2014/main" id="{F0313260-F78C-4498-9A52-633A0DCA735B}"/>
              </a:ext>
            </a:extLst>
          </p:cNvPr>
          <p:cNvSpPr/>
          <p:nvPr/>
        </p:nvSpPr>
        <p:spPr>
          <a:xfrm>
            <a:off x="2611302" y="3418920"/>
            <a:ext cx="4572000" cy="2554545"/>
          </a:xfrm>
          <a:prstGeom prst="rect">
            <a:avLst/>
          </a:prstGeom>
        </p:spPr>
        <p:txBody>
          <a:bodyPr>
            <a:spAutoFit/>
          </a:bodyPr>
          <a:lstStyle/>
          <a:p>
            <a:pPr marL="979488" lvl="1" indent="-457200">
              <a:buFont typeface="Arial" panose="020B0604020202020204" pitchFamily="34" charset="0"/>
              <a:buChar char="•"/>
              <a:tabLst>
                <a:tab pos="441325" algn="l"/>
              </a:tabLst>
              <a:defRPr/>
            </a:pPr>
            <a:r>
              <a:rPr kumimoji="0" lang="zh-CN" altLang="en-US" b="1" kern="0" dirty="0">
                <a:solidFill>
                  <a:schemeClr val="bg1"/>
                </a:solidFill>
                <a:latin typeface="华文楷体" panose="02010600040101010101" pitchFamily="2" charset="-122"/>
                <a:ea typeface="华文楷体" panose="02010600040101010101" pitchFamily="2" charset="-122"/>
              </a:rPr>
              <a:t>罪犯调查</a:t>
            </a:r>
          </a:p>
          <a:p>
            <a:pPr marL="979488" lvl="1" indent="-457200">
              <a:buFont typeface="Arial" panose="020B0604020202020204" pitchFamily="34" charset="0"/>
              <a:buChar char="•"/>
              <a:tabLst>
                <a:tab pos="441325" algn="l"/>
              </a:tabLst>
              <a:defRPr/>
            </a:pPr>
            <a:r>
              <a:rPr kumimoji="0" lang="zh-CN" altLang="en-US" b="1" kern="0" dirty="0">
                <a:solidFill>
                  <a:schemeClr val="bg1"/>
                </a:solidFill>
                <a:latin typeface="华文楷体" panose="02010600040101010101" pitchFamily="2" charset="-122"/>
                <a:ea typeface="华文楷体" panose="02010600040101010101" pitchFamily="2" charset="-122"/>
              </a:rPr>
              <a:t>访问控制</a:t>
            </a:r>
          </a:p>
          <a:p>
            <a:pPr marL="979488" lvl="1" indent="-457200">
              <a:buFont typeface="Arial" panose="020B0604020202020204" pitchFamily="34" charset="0"/>
              <a:buChar char="•"/>
              <a:tabLst>
                <a:tab pos="441325" algn="l"/>
              </a:tabLst>
              <a:defRPr/>
            </a:pPr>
            <a:r>
              <a:rPr kumimoji="0" lang="zh-CN" altLang="en-US" b="1" kern="0" dirty="0">
                <a:solidFill>
                  <a:schemeClr val="bg1"/>
                </a:solidFill>
                <a:latin typeface="华文楷体" panose="02010600040101010101" pitchFamily="2" charset="-122"/>
                <a:ea typeface="华文楷体" panose="02010600040101010101" pitchFamily="2" charset="-122"/>
              </a:rPr>
              <a:t>人员考勤</a:t>
            </a:r>
          </a:p>
          <a:p>
            <a:pPr marL="979488" lvl="1" indent="-457200">
              <a:buFont typeface="Arial" panose="020B0604020202020204" pitchFamily="34" charset="0"/>
              <a:buChar char="•"/>
              <a:tabLst>
                <a:tab pos="441325" algn="l"/>
              </a:tabLst>
              <a:defRPr/>
            </a:pPr>
            <a:r>
              <a:rPr kumimoji="0" lang="zh-CN" altLang="en-US" b="1" kern="0" dirty="0">
                <a:solidFill>
                  <a:schemeClr val="bg1"/>
                </a:solidFill>
                <a:latin typeface="华文楷体" panose="02010600040101010101" pitchFamily="2" charset="-122"/>
                <a:ea typeface="华文楷体" panose="02010600040101010101" pitchFamily="2" charset="-122"/>
              </a:rPr>
              <a:t>重用门票</a:t>
            </a:r>
          </a:p>
          <a:p>
            <a:pPr marL="979488" lvl="1" indent="-457200">
              <a:buFont typeface="Arial" panose="020B0604020202020204" pitchFamily="34" charset="0"/>
              <a:buChar char="•"/>
              <a:tabLst>
                <a:tab pos="441325" algn="l"/>
              </a:tabLst>
              <a:defRPr/>
            </a:pPr>
            <a:r>
              <a:rPr kumimoji="0" lang="zh-CN" altLang="en-US" b="1" kern="0" dirty="0">
                <a:solidFill>
                  <a:schemeClr val="bg1"/>
                </a:solidFill>
                <a:latin typeface="华文楷体" panose="02010600040101010101" pitchFamily="2" charset="-122"/>
                <a:ea typeface="华文楷体" panose="02010600040101010101" pitchFamily="2" charset="-122"/>
              </a:rPr>
              <a:t>驾驶执照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500"/>
                                        <p:tgtEl>
                                          <p:spTgt spid="39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13" name="Text Box 13">
            <a:extLst>
              <a:ext uri="{FF2B5EF4-FFF2-40B4-BE49-F238E27FC236}">
                <a16:creationId xmlns:a16="http://schemas.microsoft.com/office/drawing/2014/main" id="{20E1C935-9A18-459F-8967-14AA2ACC3025}"/>
              </a:ext>
            </a:extLst>
          </p:cNvPr>
          <p:cNvSpPr txBox="1">
            <a:spLocks noChangeArrowheads="1"/>
          </p:cNvSpPr>
          <p:nvPr/>
        </p:nvSpPr>
        <p:spPr bwMode="auto">
          <a:xfrm>
            <a:off x="1816051" y="1626459"/>
            <a:ext cx="1089204"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eaLnBrk="1" hangingPunct="1">
              <a:defRPr/>
            </a:pPr>
            <a:r>
              <a:rPr lang="zh-CN" altLang="en-US" sz="2800" b="1" dirty="0">
                <a:solidFill>
                  <a:srgbClr val="FFFF00"/>
                </a:solidFill>
                <a:effectLst>
                  <a:outerShdw blurRad="38100" dist="38100" dir="2700000" algn="tl">
                    <a:srgbClr val="000000"/>
                  </a:outerShdw>
                </a:effectLst>
                <a:latin typeface="华文楷体" panose="02010600040101010101" pitchFamily="2" charset="-122"/>
                <a:ea typeface="华文楷体" panose="02010600040101010101" pitchFamily="2" charset="-122"/>
              </a:rPr>
              <a:t>性质</a:t>
            </a:r>
            <a:r>
              <a:rPr lang="en-US" altLang="zh-CN" sz="2800" b="1" dirty="0">
                <a:solidFill>
                  <a:srgbClr val="FFFF00"/>
                </a:solidFill>
                <a:effectLst>
                  <a:outerShdw blurRad="38100" dist="38100" dir="2700000" algn="tl">
                    <a:srgbClr val="000000"/>
                  </a:outerShdw>
                </a:effectLst>
                <a:latin typeface="华文楷体" panose="02010600040101010101" pitchFamily="2" charset="-122"/>
                <a:ea typeface="华文楷体" panose="02010600040101010101" pitchFamily="2" charset="-122"/>
              </a:rPr>
              <a:t>1</a:t>
            </a:r>
          </a:p>
        </p:txBody>
      </p:sp>
      <p:sp>
        <p:nvSpPr>
          <p:cNvPr id="537618" name="Text Box 18">
            <a:extLst>
              <a:ext uri="{FF2B5EF4-FFF2-40B4-BE49-F238E27FC236}">
                <a16:creationId xmlns:a16="http://schemas.microsoft.com/office/drawing/2014/main" id="{39C57EF6-E8BA-4651-B49D-1868F96A8FA5}"/>
              </a:ext>
            </a:extLst>
          </p:cNvPr>
          <p:cNvSpPr txBox="1">
            <a:spLocks noChangeArrowheads="1"/>
          </p:cNvSpPr>
          <p:nvPr/>
        </p:nvSpPr>
        <p:spPr bwMode="auto">
          <a:xfrm>
            <a:off x="1839904" y="3593010"/>
            <a:ext cx="1217612"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eaLnBrk="1" hangingPunct="1">
              <a:defRPr/>
            </a:pPr>
            <a:r>
              <a:rPr lang="zh-CN" altLang="en-US" sz="2800" b="1" dirty="0">
                <a:solidFill>
                  <a:srgbClr val="FFFF00"/>
                </a:solidFill>
                <a:latin typeface="华文楷体" panose="02010600040101010101" pitchFamily="2" charset="-122"/>
                <a:ea typeface="华文楷体" panose="02010600040101010101" pitchFamily="2" charset="-122"/>
              </a:rPr>
              <a:t>证明</a:t>
            </a:r>
          </a:p>
        </p:txBody>
      </p:sp>
      <p:graphicFrame>
        <p:nvGraphicFramePr>
          <p:cNvPr id="537619" name="Object 19">
            <a:extLst>
              <a:ext uri="{FF2B5EF4-FFF2-40B4-BE49-F238E27FC236}">
                <a16:creationId xmlns:a16="http://schemas.microsoft.com/office/drawing/2014/main" id="{6942CF95-253E-4864-9ED0-E7996E7E1672}"/>
              </a:ext>
            </a:extLst>
          </p:cNvPr>
          <p:cNvGraphicFramePr>
            <a:graphicFrameLocks noChangeAspect="1"/>
          </p:cNvGraphicFramePr>
          <p:nvPr>
            <p:extLst>
              <p:ext uri="{D42A27DB-BD31-4B8C-83A1-F6EECF244321}">
                <p14:modId xmlns:p14="http://schemas.microsoft.com/office/powerpoint/2010/main" val="4260649852"/>
              </p:ext>
            </p:extLst>
          </p:nvPr>
        </p:nvGraphicFramePr>
        <p:xfrm>
          <a:off x="2905256" y="3608243"/>
          <a:ext cx="2650863" cy="637208"/>
        </p:xfrm>
        <a:graphic>
          <a:graphicData uri="http://schemas.openxmlformats.org/presentationml/2006/ole">
            <mc:AlternateContent xmlns:mc="http://schemas.openxmlformats.org/markup-compatibility/2006">
              <mc:Choice xmlns:v="urn:schemas-microsoft-com:vml" Requires="v">
                <p:oleObj spid="_x0000_s107388" name="Equation" r:id="rId4" imgW="1460160" imgH="393480" progId="Equation.DSMT4">
                  <p:embed/>
                </p:oleObj>
              </mc:Choice>
              <mc:Fallback>
                <p:oleObj name="Equation" r:id="rId4" imgW="1460160" imgH="393480" progId="Equation.DSMT4">
                  <p:embed/>
                  <p:pic>
                    <p:nvPicPr>
                      <p:cNvPr id="0" name="Object 19"/>
                      <p:cNvPicPr>
                        <a:picLocks noChangeAspect="1" noChangeArrowheads="1"/>
                      </p:cNvPicPr>
                      <p:nvPr/>
                    </p:nvPicPr>
                    <p:blipFill>
                      <a:blip r:embed="rId5"/>
                      <a:srcRect/>
                      <a:stretch>
                        <a:fillRect/>
                      </a:stretch>
                    </p:blipFill>
                    <p:spPr bwMode="auto">
                      <a:xfrm>
                        <a:off x="2905256" y="3608243"/>
                        <a:ext cx="2650863" cy="637208"/>
                      </a:xfrm>
                      <a:prstGeom prst="rect">
                        <a:avLst/>
                      </a:prstGeom>
                      <a:noFill/>
                      <a:ln>
                        <a:noFill/>
                      </a:ln>
                      <a:extLst/>
                    </p:spPr>
                  </p:pic>
                </p:oleObj>
              </mc:Fallback>
            </mc:AlternateContent>
          </a:graphicData>
        </a:graphic>
      </p:graphicFrame>
      <p:graphicFrame>
        <p:nvGraphicFramePr>
          <p:cNvPr id="537620" name="Object 20">
            <a:extLst>
              <a:ext uri="{FF2B5EF4-FFF2-40B4-BE49-F238E27FC236}">
                <a16:creationId xmlns:a16="http://schemas.microsoft.com/office/drawing/2014/main" id="{39D8AD5E-2234-4CB6-94EA-66ABE61045E7}"/>
              </a:ext>
            </a:extLst>
          </p:cNvPr>
          <p:cNvGraphicFramePr>
            <a:graphicFrameLocks noChangeAspect="1"/>
          </p:cNvGraphicFramePr>
          <p:nvPr>
            <p:extLst>
              <p:ext uri="{D42A27DB-BD31-4B8C-83A1-F6EECF244321}">
                <p14:modId xmlns:p14="http://schemas.microsoft.com/office/powerpoint/2010/main" val="957338442"/>
              </p:ext>
            </p:extLst>
          </p:nvPr>
        </p:nvGraphicFramePr>
        <p:xfrm>
          <a:off x="2936091" y="4332682"/>
          <a:ext cx="1742019" cy="542081"/>
        </p:xfrm>
        <a:graphic>
          <a:graphicData uri="http://schemas.openxmlformats.org/presentationml/2006/ole">
            <mc:AlternateContent xmlns:mc="http://schemas.openxmlformats.org/markup-compatibility/2006">
              <mc:Choice xmlns:v="urn:schemas-microsoft-com:vml" Requires="v">
                <p:oleObj spid="_x0000_s107389" name="Equation" r:id="rId6" imgW="1473120" imgH="393480" progId="Equation.DSMT4">
                  <p:embed/>
                </p:oleObj>
              </mc:Choice>
              <mc:Fallback>
                <p:oleObj name="Equation" r:id="rId6" imgW="1473120" imgH="393480" progId="Equation.DSMT4">
                  <p:embed/>
                  <p:pic>
                    <p:nvPicPr>
                      <p:cNvPr id="0" name="Object 20"/>
                      <p:cNvPicPr>
                        <a:picLocks noChangeAspect="1" noChangeArrowheads="1"/>
                      </p:cNvPicPr>
                      <p:nvPr/>
                    </p:nvPicPr>
                    <p:blipFill>
                      <a:blip r:embed="rId7"/>
                      <a:srcRect/>
                      <a:stretch>
                        <a:fillRect/>
                      </a:stretch>
                    </p:blipFill>
                    <p:spPr bwMode="auto">
                      <a:xfrm>
                        <a:off x="2936091" y="4332682"/>
                        <a:ext cx="1742019" cy="542081"/>
                      </a:xfrm>
                      <a:prstGeom prst="rect">
                        <a:avLst/>
                      </a:prstGeom>
                      <a:noFill/>
                      <a:ln>
                        <a:noFill/>
                      </a:ln>
                      <a:extLst/>
                    </p:spPr>
                  </p:pic>
                </p:oleObj>
              </mc:Fallback>
            </mc:AlternateContent>
          </a:graphicData>
        </a:graphic>
      </p:graphicFrame>
      <p:graphicFrame>
        <p:nvGraphicFramePr>
          <p:cNvPr id="537621" name="Object 21">
            <a:extLst>
              <a:ext uri="{FF2B5EF4-FFF2-40B4-BE49-F238E27FC236}">
                <a16:creationId xmlns:a16="http://schemas.microsoft.com/office/drawing/2014/main" id="{4D97DC82-D46F-4959-9BBA-A18D5FD07AF8}"/>
              </a:ext>
            </a:extLst>
          </p:cNvPr>
          <p:cNvGraphicFramePr>
            <a:graphicFrameLocks noChangeAspect="1"/>
          </p:cNvGraphicFramePr>
          <p:nvPr>
            <p:extLst>
              <p:ext uri="{D42A27DB-BD31-4B8C-83A1-F6EECF244321}">
                <p14:modId xmlns:p14="http://schemas.microsoft.com/office/powerpoint/2010/main" val="69999201"/>
              </p:ext>
            </p:extLst>
          </p:nvPr>
        </p:nvGraphicFramePr>
        <p:xfrm>
          <a:off x="5049650" y="4378785"/>
          <a:ext cx="1224824" cy="438210"/>
        </p:xfrm>
        <a:graphic>
          <a:graphicData uri="http://schemas.openxmlformats.org/presentationml/2006/ole">
            <mc:AlternateContent xmlns:mc="http://schemas.openxmlformats.org/markup-compatibility/2006">
              <mc:Choice xmlns:v="urn:schemas-microsoft-com:vml" Requires="v">
                <p:oleObj spid="_x0000_s107390" name="Equation" r:id="rId8" imgW="1244520" imgH="393480" progId="Equation.DSMT4">
                  <p:embed/>
                </p:oleObj>
              </mc:Choice>
              <mc:Fallback>
                <p:oleObj name="Equation" r:id="rId8" imgW="1244520" imgH="393480" progId="Equation.DSMT4">
                  <p:embed/>
                  <p:pic>
                    <p:nvPicPr>
                      <p:cNvPr id="0" name="Object 21"/>
                      <p:cNvPicPr>
                        <a:picLocks noChangeAspect="1" noChangeArrowheads="1"/>
                      </p:cNvPicPr>
                      <p:nvPr/>
                    </p:nvPicPr>
                    <p:blipFill>
                      <a:blip r:embed="rId9"/>
                      <a:srcRect/>
                      <a:stretch>
                        <a:fillRect/>
                      </a:stretch>
                    </p:blipFill>
                    <p:spPr bwMode="auto">
                      <a:xfrm>
                        <a:off x="5049650" y="4378785"/>
                        <a:ext cx="1224824" cy="438210"/>
                      </a:xfrm>
                      <a:prstGeom prst="rect">
                        <a:avLst/>
                      </a:prstGeom>
                      <a:noFill/>
                      <a:ln>
                        <a:noFill/>
                      </a:ln>
                      <a:extLst/>
                    </p:spPr>
                  </p:pic>
                </p:oleObj>
              </mc:Fallback>
            </mc:AlternateContent>
          </a:graphicData>
        </a:graphic>
      </p:graphicFrame>
      <p:graphicFrame>
        <p:nvGraphicFramePr>
          <p:cNvPr id="537622" name="Object 22">
            <a:extLst>
              <a:ext uri="{FF2B5EF4-FFF2-40B4-BE49-F238E27FC236}">
                <a16:creationId xmlns:a16="http://schemas.microsoft.com/office/drawing/2014/main" id="{FCB5AF65-70C4-4F1A-89CD-FABAB845BB39}"/>
              </a:ext>
            </a:extLst>
          </p:cNvPr>
          <p:cNvGraphicFramePr>
            <a:graphicFrameLocks noChangeAspect="1"/>
          </p:cNvGraphicFramePr>
          <p:nvPr>
            <p:extLst>
              <p:ext uri="{D42A27DB-BD31-4B8C-83A1-F6EECF244321}">
                <p14:modId xmlns:p14="http://schemas.microsoft.com/office/powerpoint/2010/main" val="3563060343"/>
              </p:ext>
            </p:extLst>
          </p:nvPr>
        </p:nvGraphicFramePr>
        <p:xfrm>
          <a:off x="6574899" y="4380267"/>
          <a:ext cx="1405519" cy="449030"/>
        </p:xfrm>
        <a:graphic>
          <a:graphicData uri="http://schemas.openxmlformats.org/presentationml/2006/ole">
            <mc:AlternateContent xmlns:mc="http://schemas.openxmlformats.org/markup-compatibility/2006">
              <mc:Choice xmlns:v="urn:schemas-microsoft-com:vml" Requires="v">
                <p:oleObj spid="_x0000_s107391" name="Equation" r:id="rId10" imgW="1244520" imgH="393480" progId="Equation.DSMT4">
                  <p:embed/>
                </p:oleObj>
              </mc:Choice>
              <mc:Fallback>
                <p:oleObj name="Equation" r:id="rId10" imgW="1244520" imgH="393480" progId="Equation.DSMT4">
                  <p:embed/>
                  <p:pic>
                    <p:nvPicPr>
                      <p:cNvPr id="0" name="Object 22"/>
                      <p:cNvPicPr>
                        <a:picLocks noChangeAspect="1" noChangeArrowheads="1"/>
                      </p:cNvPicPr>
                      <p:nvPr/>
                    </p:nvPicPr>
                    <p:blipFill>
                      <a:blip r:embed="rId11"/>
                      <a:srcRect/>
                      <a:stretch>
                        <a:fillRect/>
                      </a:stretch>
                    </p:blipFill>
                    <p:spPr bwMode="auto">
                      <a:xfrm>
                        <a:off x="6574899" y="4380267"/>
                        <a:ext cx="1405519" cy="449030"/>
                      </a:xfrm>
                      <a:prstGeom prst="rect">
                        <a:avLst/>
                      </a:prstGeom>
                      <a:noFill/>
                      <a:ln>
                        <a:noFill/>
                      </a:ln>
                      <a:extLst/>
                    </p:spPr>
                  </p:pic>
                </p:oleObj>
              </mc:Fallback>
            </mc:AlternateContent>
          </a:graphicData>
        </a:graphic>
      </p:graphicFrame>
      <p:graphicFrame>
        <p:nvGraphicFramePr>
          <p:cNvPr id="537623" name="Object 23">
            <a:extLst>
              <a:ext uri="{FF2B5EF4-FFF2-40B4-BE49-F238E27FC236}">
                <a16:creationId xmlns:a16="http://schemas.microsoft.com/office/drawing/2014/main" id="{4C1D129F-D19D-46A0-B681-66EA86F95F53}"/>
              </a:ext>
            </a:extLst>
          </p:cNvPr>
          <p:cNvGraphicFramePr>
            <a:graphicFrameLocks noChangeAspect="1"/>
          </p:cNvGraphicFramePr>
          <p:nvPr>
            <p:extLst>
              <p:ext uri="{D42A27DB-BD31-4B8C-83A1-F6EECF244321}">
                <p14:modId xmlns:p14="http://schemas.microsoft.com/office/powerpoint/2010/main" val="141668427"/>
              </p:ext>
            </p:extLst>
          </p:nvPr>
        </p:nvGraphicFramePr>
        <p:xfrm>
          <a:off x="8305594" y="4354121"/>
          <a:ext cx="1848056" cy="509622"/>
        </p:xfrm>
        <a:graphic>
          <a:graphicData uri="http://schemas.openxmlformats.org/presentationml/2006/ole">
            <mc:AlternateContent xmlns:mc="http://schemas.openxmlformats.org/markup-compatibility/2006">
              <mc:Choice xmlns:v="urn:schemas-microsoft-com:vml" Requires="v">
                <p:oleObj spid="_x0000_s107392" name="Equation" r:id="rId12" imgW="1307880" imgH="393480" progId="Equation.DSMT4">
                  <p:embed/>
                </p:oleObj>
              </mc:Choice>
              <mc:Fallback>
                <p:oleObj name="Equation" r:id="rId12" imgW="1307880" imgH="393480" progId="Equation.DSMT4">
                  <p:embed/>
                  <p:pic>
                    <p:nvPicPr>
                      <p:cNvPr id="0" name="Object 23"/>
                      <p:cNvPicPr>
                        <a:picLocks noChangeAspect="1" noChangeArrowheads="1"/>
                      </p:cNvPicPr>
                      <p:nvPr/>
                    </p:nvPicPr>
                    <p:blipFill>
                      <a:blip r:embed="rId13"/>
                      <a:srcRect/>
                      <a:stretch>
                        <a:fillRect/>
                      </a:stretch>
                    </p:blipFill>
                    <p:spPr bwMode="auto">
                      <a:xfrm>
                        <a:off x="8305594" y="4354121"/>
                        <a:ext cx="1848056" cy="509622"/>
                      </a:xfrm>
                      <a:prstGeom prst="rect">
                        <a:avLst/>
                      </a:prstGeom>
                      <a:noFill/>
                      <a:ln>
                        <a:noFill/>
                      </a:ln>
                      <a:extLst/>
                    </p:spPr>
                  </p:pic>
                </p:oleObj>
              </mc:Fallback>
            </mc:AlternateContent>
          </a:graphicData>
        </a:graphic>
      </p:graphicFrame>
      <p:sp>
        <p:nvSpPr>
          <p:cNvPr id="537629" name="Text Box 29">
            <a:extLst>
              <a:ext uri="{FF2B5EF4-FFF2-40B4-BE49-F238E27FC236}">
                <a16:creationId xmlns:a16="http://schemas.microsoft.com/office/drawing/2014/main" id="{56830855-8ACA-4EF2-8C34-C7477962AC79}"/>
              </a:ext>
            </a:extLst>
          </p:cNvPr>
          <p:cNvSpPr txBox="1">
            <a:spLocks noChangeArrowheads="1"/>
          </p:cNvSpPr>
          <p:nvPr/>
        </p:nvSpPr>
        <p:spPr bwMode="auto">
          <a:xfrm>
            <a:off x="2816105" y="4972542"/>
            <a:ext cx="6916738"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eaLnBrk="1" hangingPunct="1">
              <a:defRPr/>
            </a:pPr>
            <a:r>
              <a:rPr lang="zh-CN" altLang="en-US" b="1" dirty="0">
                <a:solidFill>
                  <a:schemeClr val="bg1"/>
                </a:solidFill>
                <a:ea typeface="华文楷体" panose="02010600040101010101" pitchFamily="2" charset="-122"/>
                <a:cs typeface="Times New Roman" panose="02020603050405020304" pitchFamily="18" charset="0"/>
              </a:rPr>
              <a:t>所以</a:t>
            </a:r>
            <a:r>
              <a:rPr lang="en-US" altLang="zh-CN" b="1" i="1" dirty="0">
                <a:solidFill>
                  <a:srgbClr val="FFFF00"/>
                </a:solidFill>
                <a:effectLst>
                  <a:outerShdw blurRad="38100" dist="38100" dir="2700000" algn="tl">
                    <a:srgbClr val="000000"/>
                  </a:outerShdw>
                </a:effectLst>
                <a:ea typeface="华文楷体" panose="02010600040101010101" pitchFamily="2" charset="-122"/>
                <a:cs typeface="Times New Roman" panose="02020603050405020304" pitchFamily="18" charset="0"/>
              </a:rPr>
              <a:t>kX</a:t>
            </a:r>
            <a:r>
              <a:rPr lang="en-US" altLang="zh-CN" b="1" baseline="-25000" dirty="0">
                <a:solidFill>
                  <a:srgbClr val="FFFF00"/>
                </a:solidFill>
                <a:effectLst>
                  <a:outerShdw blurRad="38100" dist="38100" dir="2700000" algn="tl">
                    <a:srgbClr val="000000"/>
                  </a:outerShdw>
                </a:effectLst>
                <a:ea typeface="华文楷体" panose="02010600040101010101" pitchFamily="2" charset="-122"/>
                <a:cs typeface="Times New Roman" panose="02020603050405020304" pitchFamily="18" charset="0"/>
              </a:rPr>
              <a:t>0</a:t>
            </a:r>
            <a:r>
              <a:rPr lang="zh-CN" altLang="en-US" b="1" dirty="0">
                <a:solidFill>
                  <a:schemeClr val="bg1"/>
                </a:solidFill>
                <a:ea typeface="华文楷体" panose="02010600040101010101" pitchFamily="2" charset="-122"/>
                <a:cs typeface="Times New Roman" panose="02020603050405020304" pitchFamily="18" charset="0"/>
              </a:rPr>
              <a:t>也是</a:t>
            </a:r>
            <a:r>
              <a:rPr lang="en-US" altLang="zh-CN" b="1" i="1" dirty="0">
                <a:solidFill>
                  <a:srgbClr val="FFFF00"/>
                </a:solidFill>
                <a:ea typeface="华文楷体" panose="02010600040101010101" pitchFamily="2" charset="-122"/>
                <a:cs typeface="Times New Roman" panose="02020603050405020304" pitchFamily="18" charset="0"/>
              </a:rPr>
              <a:t>A</a:t>
            </a:r>
            <a:r>
              <a:rPr lang="zh-CN" altLang="en-US" b="1" dirty="0">
                <a:solidFill>
                  <a:schemeClr val="bg1"/>
                </a:solidFill>
                <a:ea typeface="华文楷体" panose="02010600040101010101" pitchFamily="2" charset="-122"/>
                <a:cs typeface="Times New Roman" panose="02020603050405020304" pitchFamily="18" charset="0"/>
              </a:rPr>
              <a:t>的属于</a:t>
            </a:r>
            <a:r>
              <a:rPr lang="zh-CN" altLang="en-US" b="1" i="1" dirty="0">
                <a:solidFill>
                  <a:srgbClr val="FFFF00"/>
                </a:solidFill>
                <a:effectLst>
                  <a:outerShdw blurRad="38100" dist="38100" dir="2700000" algn="tl">
                    <a:srgbClr val="000000"/>
                  </a:outerShdw>
                </a:effectLst>
                <a:ea typeface="华文楷体" panose="02010600040101010101" pitchFamily="2" charset="-122"/>
                <a:cs typeface="Times New Roman" panose="02020603050405020304" pitchFamily="18" charset="0"/>
                <a:sym typeface="Symbol" pitchFamily="18" charset="2"/>
              </a:rPr>
              <a:t></a:t>
            </a:r>
            <a:r>
              <a:rPr lang="zh-CN" altLang="en-US" b="1" dirty="0">
                <a:solidFill>
                  <a:schemeClr val="bg1"/>
                </a:solidFill>
                <a:ea typeface="华文楷体" panose="02010600040101010101" pitchFamily="2" charset="-122"/>
                <a:cs typeface="Times New Roman" panose="02020603050405020304" pitchFamily="18" charset="0"/>
              </a:rPr>
              <a:t>的特征向量</a:t>
            </a:r>
            <a:r>
              <a:rPr lang="zh-CN" altLang="en-US" b="1" dirty="0">
                <a:solidFill>
                  <a:schemeClr val="bg1"/>
                </a:solidFill>
                <a:latin typeface="华文楷体" panose="02010600040101010101" pitchFamily="2" charset="-122"/>
                <a:ea typeface="华文楷体" panose="02010600040101010101" pitchFamily="2" charset="-122"/>
              </a:rPr>
              <a:t>。</a:t>
            </a:r>
          </a:p>
        </p:txBody>
      </p:sp>
      <p:sp>
        <p:nvSpPr>
          <p:cNvPr id="17" name="矩形 16">
            <a:extLst>
              <a:ext uri="{FF2B5EF4-FFF2-40B4-BE49-F238E27FC236}">
                <a16:creationId xmlns:a16="http://schemas.microsoft.com/office/drawing/2014/main" id="{E4A7FF73-7580-41AD-80DE-7F5DE790C989}"/>
              </a:ext>
            </a:extLst>
          </p:cNvPr>
          <p:cNvSpPr/>
          <p:nvPr/>
        </p:nvSpPr>
        <p:spPr>
          <a:xfrm>
            <a:off x="3042150" y="709104"/>
            <a:ext cx="6102953" cy="707886"/>
          </a:xfrm>
          <a:prstGeom prst="rect">
            <a:avLst/>
          </a:prstGeom>
        </p:spPr>
        <p:txBody>
          <a:bodyPr wrap="none">
            <a:spAutoFit/>
          </a:bodyPr>
          <a:lstStyle/>
          <a:p>
            <a:pPr marL="342900" indent="-342900" algn="ctr">
              <a:spcBef>
                <a:spcPct val="20000"/>
              </a:spcBef>
              <a:buClr>
                <a:srgbClr val="E3E3FF"/>
              </a:buClr>
              <a:defRPr/>
            </a:pPr>
            <a:r>
              <a:rPr lang="zh-CN" altLang="en-US" sz="4000" b="1" kern="0" dirty="0">
                <a:solidFill>
                  <a:srgbClr val="FFC000"/>
                </a:solidFill>
                <a:latin typeface="华文楷体" panose="02010600040101010101" pitchFamily="2" charset="-122"/>
                <a:ea typeface="华文楷体" panose="02010600040101010101" pitchFamily="2" charset="-122"/>
                <a:sym typeface="+mn-ea"/>
              </a:rPr>
              <a:t>特征值与特征向量的性质 </a:t>
            </a:r>
          </a:p>
        </p:txBody>
      </p:sp>
      <p:sp>
        <p:nvSpPr>
          <p:cNvPr id="7" name="Rectangle 141">
            <a:extLst>
              <a:ext uri="{FF2B5EF4-FFF2-40B4-BE49-F238E27FC236}">
                <a16:creationId xmlns:a16="http://schemas.microsoft.com/office/drawing/2014/main" id="{6B4B3066-2B0D-46ED-8446-1FEA4457716D}"/>
              </a:ext>
            </a:extLst>
          </p:cNvPr>
          <p:cNvSpPr>
            <a:spLocks noChangeArrowheads="1"/>
          </p:cNvSpPr>
          <p:nvPr/>
        </p:nvSpPr>
        <p:spPr bwMode="auto">
          <a:xfrm>
            <a:off x="1524001" y="-637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143">
            <a:extLst>
              <a:ext uri="{FF2B5EF4-FFF2-40B4-BE49-F238E27FC236}">
                <a16:creationId xmlns:a16="http://schemas.microsoft.com/office/drawing/2014/main" id="{6F269CBF-6E05-4D44-814D-8FF958EEFD5D}"/>
              </a:ext>
            </a:extLst>
          </p:cNvPr>
          <p:cNvSpPr>
            <a:spLocks noChangeArrowheads="1"/>
          </p:cNvSpPr>
          <p:nvPr/>
        </p:nvSpPr>
        <p:spPr bwMode="auto">
          <a:xfrm>
            <a:off x="1524001" y="-637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4" name="组合 13">
            <a:extLst>
              <a:ext uri="{FF2B5EF4-FFF2-40B4-BE49-F238E27FC236}">
                <a16:creationId xmlns:a16="http://schemas.microsoft.com/office/drawing/2014/main" id="{12AD779D-E087-4254-91F5-2A9A6B0C8DEF}"/>
              </a:ext>
            </a:extLst>
          </p:cNvPr>
          <p:cNvGrpSpPr/>
          <p:nvPr/>
        </p:nvGrpSpPr>
        <p:grpSpPr>
          <a:xfrm>
            <a:off x="3057516" y="1713164"/>
            <a:ext cx="7096134" cy="1384995"/>
            <a:chOff x="1533516" y="1649148"/>
            <a:chExt cx="7096134" cy="1384995"/>
          </a:xfrm>
        </p:grpSpPr>
        <p:sp>
          <p:nvSpPr>
            <p:cNvPr id="6" name="矩形 5">
              <a:extLst>
                <a:ext uri="{FF2B5EF4-FFF2-40B4-BE49-F238E27FC236}">
                  <a16:creationId xmlns:a16="http://schemas.microsoft.com/office/drawing/2014/main" id="{6E45CA19-4B03-4E71-8B0D-0D54050E0DC7}"/>
                </a:ext>
              </a:extLst>
            </p:cNvPr>
            <p:cNvSpPr/>
            <p:nvPr/>
          </p:nvSpPr>
          <p:spPr>
            <a:xfrm>
              <a:off x="1533516" y="1649148"/>
              <a:ext cx="7096134" cy="1384995"/>
            </a:xfrm>
            <a:prstGeom prst="rect">
              <a:avLst/>
            </a:prstGeom>
          </p:spPr>
          <p:txBody>
            <a:bodyPr wrap="square">
              <a:spAutoFit/>
            </a:bodyPr>
            <a:lstStyle/>
            <a:p>
              <a:r>
                <a:rPr lang="zh-CN" altLang="en-US" sz="2800" dirty="0">
                  <a:solidFill>
                    <a:schemeClr val="bg1"/>
                  </a:solidFill>
                  <a:ea typeface="华文楷体" panose="02010600040101010101" pitchFamily="2" charset="-122"/>
                  <a:cs typeface="Times New Roman" panose="02020603050405020304" pitchFamily="18" charset="0"/>
                </a:rPr>
                <a:t>设    是</a:t>
              </a:r>
              <a:r>
                <a:rPr lang="zh-CN" altLang="en-US" sz="2800" dirty="0" smtClean="0">
                  <a:solidFill>
                    <a:schemeClr val="bg1"/>
                  </a:solidFill>
                  <a:ea typeface="华文楷体" panose="02010600040101010101" pitchFamily="2" charset="-122"/>
                  <a:cs typeface="Times New Roman" panose="02020603050405020304" pitchFamily="18" charset="0"/>
                </a:rPr>
                <a:t>矩阵</a:t>
              </a:r>
              <a:r>
                <a:rPr lang="zh-CN" altLang="en-US" sz="2800" b="1" i="1" dirty="0">
                  <a:solidFill>
                    <a:schemeClr val="bg1"/>
                  </a:solidFill>
                  <a:ea typeface="华文楷体" panose="02010600040101010101" pitchFamily="2" charset="-122"/>
                  <a:cs typeface="Times New Roman" panose="02020603050405020304" pitchFamily="18" charset="0"/>
                </a:rPr>
                <a:t>A</a:t>
              </a:r>
              <a:r>
                <a:rPr lang="zh-CN" altLang="en-US" sz="2800" dirty="0" smtClean="0">
                  <a:solidFill>
                    <a:schemeClr val="bg1"/>
                  </a:solidFill>
                  <a:ea typeface="华文楷体" panose="02010600040101010101" pitchFamily="2" charset="-122"/>
                  <a:cs typeface="Times New Roman" panose="02020603050405020304" pitchFamily="18" charset="0"/>
                </a:rPr>
                <a:t>的</a:t>
              </a:r>
              <a:r>
                <a:rPr lang="zh-CN" altLang="en-US" sz="2800" dirty="0">
                  <a:solidFill>
                    <a:schemeClr val="bg1"/>
                  </a:solidFill>
                  <a:ea typeface="华文楷体" panose="02010600040101010101" pitchFamily="2" charset="-122"/>
                  <a:cs typeface="Times New Roman" panose="02020603050405020304" pitchFamily="18" charset="0"/>
                </a:rPr>
                <a:t>属于特征值    的特征向量，则对任意常数         ，      也是</a:t>
              </a:r>
              <a:r>
                <a:rPr lang="zh-CN" altLang="en-US" sz="2800" b="1" i="1" dirty="0">
                  <a:solidFill>
                    <a:schemeClr val="bg1"/>
                  </a:solidFill>
                  <a:ea typeface="华文楷体" panose="02010600040101010101" pitchFamily="2" charset="-122"/>
                  <a:cs typeface="Times New Roman" panose="02020603050405020304" pitchFamily="18" charset="0"/>
                </a:rPr>
                <a:t>A</a:t>
              </a:r>
              <a:r>
                <a:rPr lang="zh-CN" altLang="en-US" sz="2800" dirty="0">
                  <a:solidFill>
                    <a:schemeClr val="bg1"/>
                  </a:solidFill>
                  <a:ea typeface="华文楷体" panose="02010600040101010101" pitchFamily="2" charset="-122"/>
                  <a:cs typeface="Times New Roman" panose="02020603050405020304" pitchFamily="18" charset="0"/>
                </a:rPr>
                <a:t>的属于     的</a:t>
              </a:r>
              <a:r>
                <a:rPr lang="zh-CN" altLang="en-US" sz="2800" dirty="0" smtClean="0">
                  <a:solidFill>
                    <a:schemeClr val="bg1"/>
                  </a:solidFill>
                  <a:ea typeface="华文楷体" panose="02010600040101010101" pitchFamily="2" charset="-122"/>
                  <a:cs typeface="Times New Roman" panose="02020603050405020304" pitchFamily="18" charset="0"/>
                </a:rPr>
                <a:t>特征向量。</a:t>
              </a:r>
              <a:endParaRPr lang="zh-CN" altLang="en-US" sz="2800" dirty="0">
                <a:solidFill>
                  <a:schemeClr val="bg1"/>
                </a:solidFill>
                <a:ea typeface="华文楷体" panose="02010600040101010101" pitchFamily="2" charset="-122"/>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A6685F6E-D74C-4D35-A443-F27955D1E63B}"/>
                </a:ext>
              </a:extLst>
            </p:cNvPr>
            <p:cNvGraphicFramePr>
              <a:graphicFrameLocks noChangeAspect="1"/>
            </p:cNvGraphicFramePr>
            <p:nvPr>
              <p:extLst>
                <p:ext uri="{D42A27DB-BD31-4B8C-83A1-F6EECF244321}">
                  <p14:modId xmlns:p14="http://schemas.microsoft.com/office/powerpoint/2010/main" val="2462655450"/>
                </p:ext>
              </p:extLst>
            </p:nvPr>
          </p:nvGraphicFramePr>
          <p:xfrm>
            <a:off x="5753657" y="1691283"/>
            <a:ext cx="336719" cy="431569"/>
          </p:xfrm>
          <a:graphic>
            <a:graphicData uri="http://schemas.openxmlformats.org/presentationml/2006/ole">
              <mc:AlternateContent xmlns:mc="http://schemas.openxmlformats.org/markup-compatibility/2006">
                <mc:Choice xmlns:v="urn:schemas-microsoft-com:vml" Requires="v">
                  <p:oleObj spid="_x0000_s107393" name="Equation" r:id="rId14" imgW="228600" imgH="291960" progId="Equation.DSMT4">
                    <p:embed/>
                  </p:oleObj>
                </mc:Choice>
                <mc:Fallback>
                  <p:oleObj name="Equation" r:id="rId14" imgW="228600" imgH="291960" progId="Equation.DSMT4">
                    <p:embed/>
                    <p:pic>
                      <p:nvPicPr>
                        <p:cNvPr id="0" name="Object 136"/>
                        <p:cNvPicPr>
                          <a:picLocks noChangeAspect="1" noChangeArrowheads="1"/>
                        </p:cNvPicPr>
                        <p:nvPr/>
                      </p:nvPicPr>
                      <p:blipFill>
                        <a:blip r:embed="rId15"/>
                        <a:srcRect/>
                        <a:stretch>
                          <a:fillRect/>
                        </a:stretch>
                      </p:blipFill>
                      <p:spPr bwMode="auto">
                        <a:xfrm>
                          <a:off x="5753657" y="1691283"/>
                          <a:ext cx="336719" cy="431569"/>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DC0E1F48-18A3-46DF-9598-3740FBA4F89E}"/>
                </a:ext>
              </a:extLst>
            </p:cNvPr>
            <p:cNvGraphicFramePr>
              <a:graphicFrameLocks noChangeAspect="1"/>
            </p:cNvGraphicFramePr>
            <p:nvPr>
              <p:extLst>
                <p:ext uri="{D42A27DB-BD31-4B8C-83A1-F6EECF244321}">
                  <p14:modId xmlns:p14="http://schemas.microsoft.com/office/powerpoint/2010/main" val="2431137589"/>
                </p:ext>
              </p:extLst>
            </p:nvPr>
          </p:nvGraphicFramePr>
          <p:xfrm>
            <a:off x="4782339" y="2143992"/>
            <a:ext cx="598487" cy="471935"/>
          </p:xfrm>
          <a:graphic>
            <a:graphicData uri="http://schemas.openxmlformats.org/presentationml/2006/ole">
              <mc:AlternateContent xmlns:mc="http://schemas.openxmlformats.org/markup-compatibility/2006">
                <mc:Choice xmlns:v="urn:schemas-microsoft-com:vml" Requires="v">
                  <p:oleObj spid="_x0000_s107394" name="Equation" r:id="rId16" imgW="495000" imgH="393480" progId="Equation.DSMT4">
                    <p:embed/>
                  </p:oleObj>
                </mc:Choice>
                <mc:Fallback>
                  <p:oleObj name="Equation" r:id="rId16" imgW="495000" imgH="393480" progId="Equation.DSMT4">
                    <p:embed/>
                    <p:pic>
                      <p:nvPicPr>
                        <p:cNvPr id="0" name="Object 140"/>
                        <p:cNvPicPr>
                          <a:picLocks noChangeAspect="1" noChangeArrowheads="1"/>
                        </p:cNvPicPr>
                        <p:nvPr/>
                      </p:nvPicPr>
                      <p:blipFill>
                        <a:blip r:embed="rId17"/>
                        <a:srcRect/>
                        <a:stretch>
                          <a:fillRect/>
                        </a:stretch>
                      </p:blipFill>
                      <p:spPr bwMode="auto">
                        <a:xfrm>
                          <a:off x="4782339" y="2143992"/>
                          <a:ext cx="598487" cy="471935"/>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D53017AC-1DD0-494D-A4DC-39E3490D56D4}"/>
                </a:ext>
              </a:extLst>
            </p:cNvPr>
            <p:cNvGraphicFramePr>
              <a:graphicFrameLocks noChangeAspect="1"/>
            </p:cNvGraphicFramePr>
            <p:nvPr>
              <p:extLst>
                <p:ext uri="{D42A27DB-BD31-4B8C-83A1-F6EECF244321}">
                  <p14:modId xmlns:p14="http://schemas.microsoft.com/office/powerpoint/2010/main" val="3548145854"/>
                </p:ext>
              </p:extLst>
            </p:nvPr>
          </p:nvGraphicFramePr>
          <p:xfrm>
            <a:off x="3753715" y="2180781"/>
            <a:ext cx="768694" cy="335855"/>
          </p:xfrm>
          <a:graphic>
            <a:graphicData uri="http://schemas.openxmlformats.org/presentationml/2006/ole">
              <mc:AlternateContent xmlns:mc="http://schemas.openxmlformats.org/markup-compatibility/2006">
                <mc:Choice xmlns:v="urn:schemas-microsoft-com:vml" Requires="v">
                  <p:oleObj spid="_x0000_s107395" name="Equation" r:id="rId18" imgW="672840" imgH="291960" progId="Equation.DSMT4">
                    <p:embed/>
                  </p:oleObj>
                </mc:Choice>
                <mc:Fallback>
                  <p:oleObj name="Equation" r:id="rId18" imgW="672840" imgH="291960" progId="Equation.DSMT4">
                    <p:embed/>
                    <p:pic>
                      <p:nvPicPr>
                        <p:cNvPr id="0" name="Object 142"/>
                        <p:cNvPicPr>
                          <a:picLocks noChangeAspect="1" noChangeArrowheads="1"/>
                        </p:cNvPicPr>
                        <p:nvPr/>
                      </p:nvPicPr>
                      <p:blipFill>
                        <a:blip r:embed="rId19"/>
                        <a:srcRect/>
                        <a:stretch>
                          <a:fillRect/>
                        </a:stretch>
                      </p:blipFill>
                      <p:spPr bwMode="auto">
                        <a:xfrm>
                          <a:off x="3753715" y="2180781"/>
                          <a:ext cx="768694" cy="335855"/>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64BB6F5A-44F5-4698-A75D-54063B982270}"/>
                </a:ext>
              </a:extLst>
            </p:cNvPr>
            <p:cNvGraphicFramePr>
              <a:graphicFrameLocks noChangeAspect="1"/>
            </p:cNvGraphicFramePr>
            <p:nvPr>
              <p:extLst>
                <p:ext uri="{D42A27DB-BD31-4B8C-83A1-F6EECF244321}">
                  <p14:modId xmlns:p14="http://schemas.microsoft.com/office/powerpoint/2010/main" val="3959778340"/>
                </p:ext>
              </p:extLst>
            </p:nvPr>
          </p:nvGraphicFramePr>
          <p:xfrm>
            <a:off x="2011577" y="1743303"/>
            <a:ext cx="381000" cy="393700"/>
          </p:xfrm>
          <a:graphic>
            <a:graphicData uri="http://schemas.openxmlformats.org/presentationml/2006/ole">
              <mc:AlternateContent xmlns:mc="http://schemas.openxmlformats.org/markup-compatibility/2006">
                <mc:Choice xmlns:v="urn:schemas-microsoft-com:vml" Requires="v">
                  <p:oleObj spid="_x0000_s107396" name="Equation" r:id="rId20" imgW="380880" imgH="393480" progId="Equation.DSMT4">
                    <p:embed/>
                  </p:oleObj>
                </mc:Choice>
                <mc:Fallback>
                  <p:oleObj name="Equation" r:id="rId20" imgW="380880" imgH="393480" progId="Equation.DSMT4">
                    <p:embed/>
                    <p:pic>
                      <p:nvPicPr>
                        <p:cNvPr id="0" name=""/>
                        <p:cNvPicPr/>
                        <p:nvPr/>
                      </p:nvPicPr>
                      <p:blipFill>
                        <a:blip r:embed="rId21"/>
                        <a:stretch>
                          <a:fillRect/>
                        </a:stretch>
                      </p:blipFill>
                      <p:spPr>
                        <a:xfrm>
                          <a:off x="2011577" y="1743303"/>
                          <a:ext cx="381000" cy="3937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F223DD11-B915-4146-B975-1BA9B2B967F8}"/>
                </a:ext>
              </a:extLst>
            </p:cNvPr>
            <p:cNvGraphicFramePr>
              <a:graphicFrameLocks noChangeAspect="1"/>
            </p:cNvGraphicFramePr>
            <p:nvPr>
              <p:extLst>
                <p:ext uri="{D42A27DB-BD31-4B8C-83A1-F6EECF244321}">
                  <p14:modId xmlns:p14="http://schemas.microsoft.com/office/powerpoint/2010/main" val="20750967"/>
                </p:ext>
              </p:extLst>
            </p:nvPr>
          </p:nvGraphicFramePr>
          <p:xfrm>
            <a:off x="7537262" y="2112999"/>
            <a:ext cx="336719" cy="431569"/>
          </p:xfrm>
          <a:graphic>
            <a:graphicData uri="http://schemas.openxmlformats.org/presentationml/2006/ole">
              <mc:AlternateContent xmlns:mc="http://schemas.openxmlformats.org/markup-compatibility/2006">
                <mc:Choice xmlns:v="urn:schemas-microsoft-com:vml" Requires="v">
                  <p:oleObj spid="_x0000_s107397" name="Equation" r:id="rId22" imgW="228600" imgH="291960" progId="Equation.DSMT4">
                    <p:embed/>
                  </p:oleObj>
                </mc:Choice>
                <mc:Fallback>
                  <p:oleObj name="Equation" r:id="rId22" imgW="228600" imgH="291960" progId="Equation.DSMT4">
                    <p:embed/>
                    <p:pic>
                      <p:nvPicPr>
                        <p:cNvPr id="3" name="对象 2">
                          <a:extLst>
                            <a:ext uri="{FF2B5EF4-FFF2-40B4-BE49-F238E27FC236}">
                              <a16:creationId xmlns:a16="http://schemas.microsoft.com/office/drawing/2014/main" id="{A6685F6E-D74C-4D35-A443-F27955D1E63B}"/>
                            </a:ext>
                          </a:extLst>
                        </p:cNvPr>
                        <p:cNvPicPr>
                          <a:picLocks noChangeAspect="1" noChangeArrowheads="1"/>
                        </p:cNvPicPr>
                        <p:nvPr/>
                      </p:nvPicPr>
                      <p:blipFill>
                        <a:blip r:embed="rId15"/>
                        <a:srcRect/>
                        <a:stretch>
                          <a:fillRect/>
                        </a:stretch>
                      </p:blipFill>
                      <p:spPr bwMode="auto">
                        <a:xfrm>
                          <a:off x="7537262" y="2112999"/>
                          <a:ext cx="336719" cy="431569"/>
                        </a:xfrm>
                        <a:prstGeom prst="rect">
                          <a:avLst/>
                        </a:prstGeom>
                        <a:noFill/>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7613"/>
                                        </p:tgtEl>
                                        <p:attrNameLst>
                                          <p:attrName>style.visibility</p:attrName>
                                        </p:attrNameLst>
                                      </p:cBhvr>
                                      <p:to>
                                        <p:strVal val="visible"/>
                                      </p:to>
                                    </p:set>
                                    <p:animEffect transition="in" filter="wipe(left)">
                                      <p:cBhvr>
                                        <p:cTn id="7" dur="500"/>
                                        <p:tgtEl>
                                          <p:spTgt spid="537613"/>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8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37618"/>
                                        </p:tgtEl>
                                        <p:attrNameLst>
                                          <p:attrName>style.visibility</p:attrName>
                                        </p:attrNameLst>
                                      </p:cBhvr>
                                      <p:to>
                                        <p:strVal val="visible"/>
                                      </p:to>
                                    </p:set>
                                    <p:animEffect transition="in" filter="wipe(left)">
                                      <p:cBhvr>
                                        <p:cTn id="16" dur="500"/>
                                        <p:tgtEl>
                                          <p:spTgt spid="5376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37619"/>
                                        </p:tgtEl>
                                        <p:attrNameLst>
                                          <p:attrName>style.visibility</p:attrName>
                                        </p:attrNameLst>
                                      </p:cBhvr>
                                      <p:to>
                                        <p:strVal val="visible"/>
                                      </p:to>
                                    </p:set>
                                    <p:animEffect transition="in" filter="wipe(left)">
                                      <p:cBhvr>
                                        <p:cTn id="20" dur="500"/>
                                        <p:tgtEl>
                                          <p:spTgt spid="5376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37620"/>
                                        </p:tgtEl>
                                        <p:attrNameLst>
                                          <p:attrName>style.visibility</p:attrName>
                                        </p:attrNameLst>
                                      </p:cBhvr>
                                      <p:to>
                                        <p:strVal val="visible"/>
                                      </p:to>
                                    </p:set>
                                    <p:animEffect transition="in" filter="wipe(left)">
                                      <p:cBhvr>
                                        <p:cTn id="25" dur="500"/>
                                        <p:tgtEl>
                                          <p:spTgt spid="53762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537621"/>
                                        </p:tgtEl>
                                        <p:attrNameLst>
                                          <p:attrName>style.visibility</p:attrName>
                                        </p:attrNameLst>
                                      </p:cBhvr>
                                      <p:to>
                                        <p:strVal val="visible"/>
                                      </p:to>
                                    </p:set>
                                    <p:animEffect transition="in" filter="wipe(left)">
                                      <p:cBhvr>
                                        <p:cTn id="29" dur="500"/>
                                        <p:tgtEl>
                                          <p:spTgt spid="537621"/>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537622"/>
                                        </p:tgtEl>
                                        <p:attrNameLst>
                                          <p:attrName>style.visibility</p:attrName>
                                        </p:attrNameLst>
                                      </p:cBhvr>
                                      <p:to>
                                        <p:strVal val="visible"/>
                                      </p:to>
                                    </p:set>
                                    <p:animEffect transition="in" filter="wipe(left)">
                                      <p:cBhvr>
                                        <p:cTn id="33" dur="500"/>
                                        <p:tgtEl>
                                          <p:spTgt spid="537622"/>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537623"/>
                                        </p:tgtEl>
                                        <p:attrNameLst>
                                          <p:attrName>style.visibility</p:attrName>
                                        </p:attrNameLst>
                                      </p:cBhvr>
                                      <p:to>
                                        <p:strVal val="visible"/>
                                      </p:to>
                                    </p:set>
                                    <p:animEffect transition="in" filter="wipe(left)">
                                      <p:cBhvr>
                                        <p:cTn id="37" dur="500"/>
                                        <p:tgtEl>
                                          <p:spTgt spid="5376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37629"/>
                                        </p:tgtEl>
                                        <p:attrNameLst>
                                          <p:attrName>style.visibility</p:attrName>
                                        </p:attrNameLst>
                                      </p:cBhvr>
                                      <p:to>
                                        <p:strVal val="visible"/>
                                      </p:to>
                                    </p:set>
                                    <p:animEffect transition="in" filter="wipe(left)">
                                      <p:cBhvr>
                                        <p:cTn id="42" dur="500"/>
                                        <p:tgtEl>
                                          <p:spTgt spid="537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13" grpId="0" autoUpdateAnimBg="0"/>
      <p:bldP spid="537618" grpId="0" autoUpdateAnimBg="0"/>
      <p:bldP spid="53762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23" name="Text Box 7">
            <a:extLst>
              <a:ext uri="{FF2B5EF4-FFF2-40B4-BE49-F238E27FC236}">
                <a16:creationId xmlns:a16="http://schemas.microsoft.com/office/drawing/2014/main" id="{B09B8D9A-067C-48EB-ABCB-679FB7EF611A}"/>
              </a:ext>
            </a:extLst>
          </p:cNvPr>
          <p:cNvSpPr txBox="1">
            <a:spLocks noChangeArrowheads="1"/>
          </p:cNvSpPr>
          <p:nvPr/>
        </p:nvSpPr>
        <p:spPr bwMode="auto">
          <a:xfrm>
            <a:off x="1741044" y="1209580"/>
            <a:ext cx="1993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FFFF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性质</a:t>
            </a:r>
            <a:r>
              <a:rPr lang="en-US" altLang="zh-CN" sz="2800" b="1" dirty="0">
                <a:solidFill>
                  <a:srgbClr val="FFFF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2</a:t>
            </a:r>
          </a:p>
        </p:txBody>
      </p:sp>
      <p:grpSp>
        <p:nvGrpSpPr>
          <p:cNvPr id="21510" name="Group 17">
            <a:extLst>
              <a:ext uri="{FF2B5EF4-FFF2-40B4-BE49-F238E27FC236}">
                <a16:creationId xmlns:a16="http://schemas.microsoft.com/office/drawing/2014/main" id="{C28B5A92-648E-4412-BF4A-2474297B97A8}"/>
              </a:ext>
            </a:extLst>
          </p:cNvPr>
          <p:cNvGrpSpPr>
            <a:grpSpLocks/>
          </p:cNvGrpSpPr>
          <p:nvPr/>
        </p:nvGrpSpPr>
        <p:grpSpPr bwMode="auto">
          <a:xfrm>
            <a:off x="2925976" y="1195904"/>
            <a:ext cx="7597775" cy="587376"/>
            <a:chOff x="800" y="613"/>
            <a:chExt cx="4786" cy="370"/>
          </a:xfrm>
        </p:grpSpPr>
        <p:sp>
          <p:nvSpPr>
            <p:cNvPr id="726025" name="Text Box 9">
              <a:extLst>
                <a:ext uri="{FF2B5EF4-FFF2-40B4-BE49-F238E27FC236}">
                  <a16:creationId xmlns:a16="http://schemas.microsoft.com/office/drawing/2014/main" id="{16D03D09-93BE-417E-805A-1D7D4DE89D9D}"/>
                </a:ext>
              </a:extLst>
            </p:cNvPr>
            <p:cNvSpPr txBox="1">
              <a:spLocks noChangeArrowheads="1"/>
            </p:cNvSpPr>
            <p:nvPr/>
          </p:nvSpPr>
          <p:spPr bwMode="auto">
            <a:xfrm>
              <a:off x="800" y="613"/>
              <a:ext cx="47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若</a:t>
              </a:r>
              <a:r>
                <a:rPr lang="en-US" altLang="zh-CN" sz="2800" b="1" i="1"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X</a:t>
              </a:r>
              <a:r>
                <a:rPr lang="en-US" altLang="zh-CN" sz="2800" b="1" baseline="-25000"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1</a:t>
              </a:r>
              <a:r>
                <a:rPr lang="en-US" altLang="zh-CN" sz="2800" b="1"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a:t>
              </a:r>
              <a:r>
                <a:rPr lang="en-US" altLang="zh-CN" sz="2800" b="1" i="1"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X</a:t>
              </a:r>
              <a:r>
                <a:rPr lang="en-US" altLang="zh-CN" sz="2800" b="1" baseline="-25000"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2</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是</a:t>
              </a:r>
              <a:r>
                <a:rPr lang="en-US" altLang="zh-CN" sz="2800" b="1" i="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的属于同一个特征值  </a:t>
              </a: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的</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特征向量</a:t>
              </a:r>
              <a:r>
                <a:rPr lang="en-US" altLang="zh-CN"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p>
          </p:txBody>
        </p:sp>
        <p:graphicFrame>
          <p:nvGraphicFramePr>
            <p:cNvPr id="21523" name="Object 12">
              <a:extLst>
                <a:ext uri="{FF2B5EF4-FFF2-40B4-BE49-F238E27FC236}">
                  <a16:creationId xmlns:a16="http://schemas.microsoft.com/office/drawing/2014/main" id="{4BEDDE69-A79A-4231-A8D4-FF670ABA5F0B}"/>
                </a:ext>
              </a:extLst>
            </p:cNvPr>
            <p:cNvGraphicFramePr>
              <a:graphicFrameLocks noChangeAspect="1"/>
            </p:cNvGraphicFramePr>
            <p:nvPr>
              <p:extLst>
                <p:ext uri="{D42A27DB-BD31-4B8C-83A1-F6EECF244321}">
                  <p14:modId xmlns:p14="http://schemas.microsoft.com/office/powerpoint/2010/main" val="3633369402"/>
                </p:ext>
              </p:extLst>
            </p:nvPr>
          </p:nvGraphicFramePr>
          <p:xfrm>
            <a:off x="3973" y="636"/>
            <a:ext cx="257" cy="347"/>
          </p:xfrm>
          <a:graphic>
            <a:graphicData uri="http://schemas.openxmlformats.org/presentationml/2006/ole">
              <mc:AlternateContent xmlns:mc="http://schemas.openxmlformats.org/markup-compatibility/2006">
                <mc:Choice xmlns:v="urn:schemas-microsoft-com:vml" Requires="v">
                  <p:oleObj spid="_x0000_s88652" name="Equation" r:id="rId4" imgW="291960" imgH="393480" progId="Equation.DSMT4">
                    <p:embed/>
                  </p:oleObj>
                </mc:Choice>
                <mc:Fallback>
                  <p:oleObj name="Equation" r:id="rId4" imgW="291960" imgH="393480" progId="Equation.DSMT4">
                    <p:embed/>
                    <p:pic>
                      <p:nvPicPr>
                        <p:cNvPr id="0" name="Object 12"/>
                        <p:cNvPicPr>
                          <a:picLocks noChangeAspect="1" noChangeArrowheads="1"/>
                        </p:cNvPicPr>
                        <p:nvPr/>
                      </p:nvPicPr>
                      <p:blipFill>
                        <a:blip r:embed="rId5"/>
                        <a:srcRect/>
                        <a:stretch>
                          <a:fillRect/>
                        </a:stretch>
                      </p:blipFill>
                      <p:spPr bwMode="auto">
                        <a:xfrm>
                          <a:off x="3973" y="636"/>
                          <a:ext cx="257"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11" name="Group 18">
            <a:extLst>
              <a:ext uri="{FF2B5EF4-FFF2-40B4-BE49-F238E27FC236}">
                <a16:creationId xmlns:a16="http://schemas.microsoft.com/office/drawing/2014/main" id="{8DEB6091-B0E5-43E0-A529-19982915DA1F}"/>
              </a:ext>
            </a:extLst>
          </p:cNvPr>
          <p:cNvGrpSpPr>
            <a:grpSpLocks/>
          </p:cNvGrpSpPr>
          <p:nvPr/>
        </p:nvGrpSpPr>
        <p:grpSpPr bwMode="auto">
          <a:xfrm>
            <a:off x="2925975" y="1772170"/>
            <a:ext cx="8902700" cy="546101"/>
            <a:chOff x="152" y="984"/>
            <a:chExt cx="5608" cy="344"/>
          </a:xfrm>
        </p:grpSpPr>
        <p:sp>
          <p:nvSpPr>
            <p:cNvPr id="726030" name="Text Box 14">
              <a:extLst>
                <a:ext uri="{FF2B5EF4-FFF2-40B4-BE49-F238E27FC236}">
                  <a16:creationId xmlns:a16="http://schemas.microsoft.com/office/drawing/2014/main" id="{DF39E776-133D-4467-AEF7-EC2766730ADE}"/>
                </a:ext>
              </a:extLst>
            </p:cNvPr>
            <p:cNvSpPr txBox="1">
              <a:spLocks noChangeArrowheads="1"/>
            </p:cNvSpPr>
            <p:nvPr/>
          </p:nvSpPr>
          <p:spPr bwMode="auto">
            <a:xfrm>
              <a:off x="152" y="984"/>
              <a:ext cx="56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且 </a:t>
              </a:r>
              <a:r>
                <a:rPr lang="en-US" altLang="zh-CN" sz="2800" b="1" i="1" dirty="0" smtClean="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X</a:t>
              </a:r>
              <a:r>
                <a:rPr lang="en-US" altLang="zh-CN" sz="2800" b="1" baseline="-25000" dirty="0" smtClean="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1</a:t>
              </a:r>
              <a:r>
                <a:rPr lang="en-US" altLang="zh-CN" sz="2800" b="1" dirty="0" smtClean="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a:t>
              </a:r>
              <a:r>
                <a:rPr lang="en-US" altLang="zh-CN" sz="2800" b="1" i="1" dirty="0" smtClean="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X</a:t>
              </a:r>
              <a:r>
                <a:rPr lang="en-US" altLang="zh-CN" sz="2800" b="1" baseline="-25000" dirty="0" smtClean="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2</a:t>
              </a:r>
              <a:r>
                <a:rPr lang="en-US" altLang="zh-CN" sz="2800" b="1"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≠0</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，则</a:t>
              </a:r>
              <a:r>
                <a:rPr lang="en-US" altLang="zh-CN" sz="2800" b="1" i="1"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X</a:t>
              </a:r>
              <a:r>
                <a:rPr lang="en-US" altLang="zh-CN" sz="2800" b="1" baseline="-25000"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1</a:t>
              </a:r>
              <a:r>
                <a:rPr lang="en-US" altLang="zh-CN" sz="2800" b="1"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a:t>
              </a:r>
              <a:r>
                <a:rPr lang="en-US" altLang="zh-CN" sz="2800" b="1" i="1"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X</a:t>
              </a:r>
              <a:r>
                <a:rPr lang="en-US" altLang="zh-CN" sz="2800" b="1" baseline="-25000"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2</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也是</a:t>
              </a:r>
              <a:r>
                <a:rPr lang="en-US" altLang="zh-CN" sz="2800" b="1" i="1"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A</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的属于  特征向量。</a:t>
              </a:r>
            </a:p>
          </p:txBody>
        </p:sp>
        <p:graphicFrame>
          <p:nvGraphicFramePr>
            <p:cNvPr id="21520" name="Object 10">
              <a:extLst>
                <a:ext uri="{FF2B5EF4-FFF2-40B4-BE49-F238E27FC236}">
                  <a16:creationId xmlns:a16="http://schemas.microsoft.com/office/drawing/2014/main" id="{19719384-CE31-4D43-8755-D934D726B08D}"/>
                </a:ext>
              </a:extLst>
            </p:cNvPr>
            <p:cNvGraphicFramePr>
              <a:graphicFrameLocks noChangeAspect="1"/>
            </p:cNvGraphicFramePr>
            <p:nvPr>
              <p:extLst>
                <p:ext uri="{D42A27DB-BD31-4B8C-83A1-F6EECF244321}">
                  <p14:modId xmlns:p14="http://schemas.microsoft.com/office/powerpoint/2010/main" val="2743898159"/>
                </p:ext>
              </p:extLst>
            </p:nvPr>
          </p:nvGraphicFramePr>
          <p:xfrm>
            <a:off x="3510" y="1012"/>
            <a:ext cx="235" cy="316"/>
          </p:xfrm>
          <a:graphic>
            <a:graphicData uri="http://schemas.openxmlformats.org/presentationml/2006/ole">
              <mc:AlternateContent xmlns:mc="http://schemas.openxmlformats.org/markup-compatibility/2006">
                <mc:Choice xmlns:v="urn:schemas-microsoft-com:vml" Requires="v">
                  <p:oleObj spid="_x0000_s88653" name="Equation" r:id="rId6" imgW="291960" imgH="393480" progId="Equation.DSMT4">
                    <p:embed/>
                  </p:oleObj>
                </mc:Choice>
                <mc:Fallback>
                  <p:oleObj name="Equation" r:id="rId6" imgW="291960" imgH="393480" progId="Equation.DSMT4">
                    <p:embed/>
                    <p:pic>
                      <p:nvPicPr>
                        <p:cNvPr id="0" name="Object 10"/>
                        <p:cNvPicPr>
                          <a:picLocks noChangeAspect="1" noChangeArrowheads="1"/>
                        </p:cNvPicPr>
                        <p:nvPr/>
                      </p:nvPicPr>
                      <p:blipFill>
                        <a:blip r:embed="rId7"/>
                        <a:srcRect/>
                        <a:stretch>
                          <a:fillRect/>
                        </a:stretch>
                      </p:blipFill>
                      <p:spPr bwMode="auto">
                        <a:xfrm>
                          <a:off x="3510" y="1012"/>
                          <a:ext cx="235" cy="316"/>
                        </a:xfrm>
                        <a:prstGeom prst="rect">
                          <a:avLst/>
                        </a:prstGeom>
                        <a:noFill/>
                        <a:ln>
                          <a:noFill/>
                        </a:ln>
                        <a:effectLst/>
                        <a:extLst/>
                      </p:spPr>
                    </p:pic>
                  </p:oleObj>
                </mc:Fallback>
              </mc:AlternateContent>
            </a:graphicData>
          </a:graphic>
        </p:graphicFrame>
      </p:grpSp>
      <p:sp>
        <p:nvSpPr>
          <p:cNvPr id="726035" name="Text Box 19">
            <a:extLst>
              <a:ext uri="{FF2B5EF4-FFF2-40B4-BE49-F238E27FC236}">
                <a16:creationId xmlns:a16="http://schemas.microsoft.com/office/drawing/2014/main" id="{DB412882-B5C5-4D69-A3CA-A5E44CDA4A6A}"/>
              </a:ext>
            </a:extLst>
          </p:cNvPr>
          <p:cNvSpPr txBox="1">
            <a:spLocks noChangeArrowheads="1"/>
          </p:cNvSpPr>
          <p:nvPr/>
        </p:nvSpPr>
        <p:spPr bwMode="auto">
          <a:xfrm>
            <a:off x="1844233" y="3044029"/>
            <a:ext cx="6459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由此可以推广到多个特征向量的情况：</a:t>
            </a:r>
          </a:p>
        </p:txBody>
      </p:sp>
      <p:grpSp>
        <p:nvGrpSpPr>
          <p:cNvPr id="21513" name="Group 21">
            <a:extLst>
              <a:ext uri="{FF2B5EF4-FFF2-40B4-BE49-F238E27FC236}">
                <a16:creationId xmlns:a16="http://schemas.microsoft.com/office/drawing/2014/main" id="{37B2D007-7779-4B65-ADB6-39F371458EE7}"/>
              </a:ext>
            </a:extLst>
          </p:cNvPr>
          <p:cNvGrpSpPr>
            <a:grpSpLocks/>
          </p:cNvGrpSpPr>
          <p:nvPr/>
        </p:nvGrpSpPr>
        <p:grpSpPr bwMode="auto">
          <a:xfrm>
            <a:off x="2221125" y="4166396"/>
            <a:ext cx="8853488" cy="539751"/>
            <a:chOff x="183" y="2139"/>
            <a:chExt cx="5577" cy="340"/>
          </a:xfrm>
        </p:grpSpPr>
        <p:sp>
          <p:nvSpPr>
            <p:cNvPr id="726036" name="Text Box 20">
              <a:extLst>
                <a:ext uri="{FF2B5EF4-FFF2-40B4-BE49-F238E27FC236}">
                  <a16:creationId xmlns:a16="http://schemas.microsoft.com/office/drawing/2014/main" id="{5A5EBA2C-02F8-4F69-9D36-B545180B951C}"/>
                </a:ext>
              </a:extLst>
            </p:cNvPr>
            <p:cNvSpPr txBox="1">
              <a:spLocks noChangeArrowheads="1"/>
            </p:cNvSpPr>
            <p:nvPr/>
          </p:nvSpPr>
          <p:spPr bwMode="auto">
            <a:xfrm>
              <a:off x="183" y="2139"/>
              <a:ext cx="55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如果对于</a:t>
              </a:r>
              <a:r>
                <a:rPr lang="en-US" altLang="zh-CN" sz="2800" b="1" i="1" dirty="0">
                  <a:solidFill>
                    <a:schemeClr val="bg1"/>
                  </a:solidFill>
                  <a:effectLst>
                    <a:outerShdw blurRad="38100" dist="38100" dir="2700000" algn="tl">
                      <a:srgbClr val="000000">
                        <a:alpha val="43137"/>
                      </a:srgbClr>
                    </a:outerShdw>
                  </a:effectLst>
                  <a:ea typeface="华文楷体" panose="02010600040101010101" pitchFamily="2" charset="-122"/>
                  <a:cs typeface="Times New Roman" panose="02020603050405020304" pitchFamily="18" charset="0"/>
                </a:rPr>
                <a:t>A</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属于统一特征值  </a:t>
              </a: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的</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特征向量</a:t>
              </a:r>
              <a:r>
                <a:rPr lang="en-US" altLang="zh-CN" sz="2800" b="1" i="1" dirty="0">
                  <a:solidFill>
                    <a:srgbClr val="FFFF00"/>
                  </a:solidFill>
                  <a:effectLst>
                    <a:outerShdw blurRad="38100" dist="38100" dir="2700000" algn="tl">
                      <a:srgbClr val="000000">
                        <a:alpha val="43137"/>
                      </a:srgbClr>
                    </a:outerShdw>
                  </a:effectLst>
                  <a:ea typeface="楷体_GB2312" pitchFamily="49" charset="-122"/>
                </a:rPr>
                <a:t>X</a:t>
              </a:r>
              <a:r>
                <a:rPr lang="en-US" altLang="zh-CN" sz="2800" b="1" baseline="-25000" dirty="0">
                  <a:solidFill>
                    <a:srgbClr val="FFFF00"/>
                  </a:solidFill>
                  <a:effectLst>
                    <a:outerShdw blurRad="38100" dist="38100" dir="2700000" algn="tl">
                      <a:srgbClr val="000000">
                        <a:alpha val="43137"/>
                      </a:srgbClr>
                    </a:outerShdw>
                  </a:effectLst>
                  <a:ea typeface="楷体_GB2312" pitchFamily="49" charset="-122"/>
                </a:rPr>
                <a:t>1</a:t>
              </a:r>
              <a:r>
                <a:rPr lang="en-US" altLang="zh-CN" sz="2800" b="1" dirty="0">
                  <a:solidFill>
                    <a:srgbClr val="FFFF00"/>
                  </a:solidFill>
                  <a:effectLst>
                    <a:outerShdw blurRad="38100" dist="38100" dir="2700000" algn="tl">
                      <a:srgbClr val="000000">
                        <a:alpha val="43137"/>
                      </a:srgbClr>
                    </a:outerShdw>
                  </a:effectLst>
                  <a:ea typeface="楷体_GB2312" pitchFamily="49" charset="-122"/>
                </a:rPr>
                <a:t>, </a:t>
              </a:r>
              <a:r>
                <a:rPr lang="en-US" altLang="zh-CN" sz="2800" b="1" i="1" dirty="0">
                  <a:solidFill>
                    <a:srgbClr val="FFFF00"/>
                  </a:solidFill>
                  <a:effectLst>
                    <a:outerShdw blurRad="38100" dist="38100" dir="2700000" algn="tl">
                      <a:srgbClr val="000000">
                        <a:alpha val="43137"/>
                      </a:srgbClr>
                    </a:outerShdw>
                  </a:effectLst>
                  <a:ea typeface="楷体_GB2312" pitchFamily="49" charset="-122"/>
                </a:rPr>
                <a:t>X</a:t>
              </a:r>
              <a:r>
                <a:rPr lang="en-US" altLang="zh-CN" sz="2800" b="1" baseline="-25000" dirty="0">
                  <a:solidFill>
                    <a:srgbClr val="FFFF00"/>
                  </a:solidFill>
                  <a:effectLst>
                    <a:outerShdw blurRad="38100" dist="38100" dir="2700000" algn="tl">
                      <a:srgbClr val="000000">
                        <a:alpha val="43137"/>
                      </a:srgbClr>
                    </a:outerShdw>
                  </a:effectLst>
                  <a:ea typeface="楷体_GB2312" pitchFamily="49" charset="-122"/>
                </a:rPr>
                <a:t>2</a:t>
              </a:r>
              <a:r>
                <a:rPr lang="en-US" altLang="zh-CN" sz="2800" b="1" dirty="0">
                  <a:solidFill>
                    <a:srgbClr val="FFFF00"/>
                  </a:solidFill>
                  <a:effectLst>
                    <a:outerShdw blurRad="38100" dist="38100" dir="2700000" algn="tl">
                      <a:srgbClr val="000000">
                        <a:alpha val="43137"/>
                      </a:srgbClr>
                    </a:outerShdw>
                  </a:effectLst>
                  <a:ea typeface="楷体_GB2312" pitchFamily="49" charset="-122"/>
                </a:rPr>
                <a:t>, …,</a:t>
              </a:r>
              <a:r>
                <a:rPr lang="en-US" altLang="zh-CN" sz="2800" b="1" i="1" dirty="0" err="1">
                  <a:solidFill>
                    <a:srgbClr val="FFFF00"/>
                  </a:solidFill>
                  <a:effectLst>
                    <a:outerShdw blurRad="38100" dist="38100" dir="2700000" algn="tl">
                      <a:srgbClr val="000000">
                        <a:alpha val="43137"/>
                      </a:srgbClr>
                    </a:outerShdw>
                  </a:effectLst>
                  <a:ea typeface="楷体_GB2312" pitchFamily="49" charset="-122"/>
                </a:rPr>
                <a:t>X</a:t>
              </a:r>
              <a:r>
                <a:rPr lang="en-US" altLang="zh-CN" sz="2800" b="1" i="1" baseline="-25000" dirty="0" err="1">
                  <a:solidFill>
                    <a:srgbClr val="FFFF00"/>
                  </a:solidFill>
                  <a:effectLst>
                    <a:outerShdw blurRad="38100" dist="38100" dir="2700000" algn="tl">
                      <a:srgbClr val="000000">
                        <a:alpha val="43137"/>
                      </a:srgbClr>
                    </a:outerShdw>
                  </a:effectLst>
                  <a:ea typeface="楷体_GB2312" pitchFamily="49" charset="-122"/>
                </a:rPr>
                <a:t>t</a:t>
              </a:r>
              <a:r>
                <a:rPr lang="en-US" altLang="zh-CN" sz="2800" b="1" i="1" baseline="-25000" dirty="0">
                  <a:solidFill>
                    <a:srgbClr val="FFFF00"/>
                  </a:solidFill>
                  <a:effectLst>
                    <a:outerShdw blurRad="38100" dist="38100" dir="2700000" algn="tl">
                      <a:srgbClr val="000000">
                        <a:alpha val="43137"/>
                      </a:srgbClr>
                    </a:outerShdw>
                  </a:effectLst>
                  <a:ea typeface="楷体_GB2312" pitchFamily="49" charset="-122"/>
                </a:rPr>
                <a:t> </a:t>
              </a:r>
              <a:endParaRPr lang="en-US" altLang="zh-CN" sz="2800" b="1" dirty="0">
                <a:solidFill>
                  <a:srgbClr val="FFFF00"/>
                </a:solidFill>
                <a:effectLst>
                  <a:outerShdw blurRad="38100" dist="38100" dir="2700000" algn="tl">
                    <a:srgbClr val="000000">
                      <a:alpha val="43137"/>
                    </a:srgbClr>
                  </a:outerShdw>
                </a:effectLst>
                <a:ea typeface="楷体_GB2312" pitchFamily="49" charset="-122"/>
              </a:endParaRPr>
            </a:p>
          </p:txBody>
        </p:sp>
        <p:graphicFrame>
          <p:nvGraphicFramePr>
            <p:cNvPr id="21518" name="Object 11">
              <a:extLst>
                <a:ext uri="{FF2B5EF4-FFF2-40B4-BE49-F238E27FC236}">
                  <a16:creationId xmlns:a16="http://schemas.microsoft.com/office/drawing/2014/main" id="{5C6A6EA2-FD05-4AF2-A2A7-526EF8F57AAB}"/>
                </a:ext>
              </a:extLst>
            </p:cNvPr>
            <p:cNvGraphicFramePr>
              <a:graphicFrameLocks noChangeAspect="1"/>
            </p:cNvGraphicFramePr>
            <p:nvPr>
              <p:extLst>
                <p:ext uri="{D42A27DB-BD31-4B8C-83A1-F6EECF244321}">
                  <p14:modId xmlns:p14="http://schemas.microsoft.com/office/powerpoint/2010/main" val="464257843"/>
                </p:ext>
              </p:extLst>
            </p:nvPr>
          </p:nvGraphicFramePr>
          <p:xfrm>
            <a:off x="2829" y="2141"/>
            <a:ext cx="258" cy="338"/>
          </p:xfrm>
          <a:graphic>
            <a:graphicData uri="http://schemas.openxmlformats.org/presentationml/2006/ole">
              <mc:AlternateContent xmlns:mc="http://schemas.openxmlformats.org/markup-compatibility/2006">
                <mc:Choice xmlns:v="urn:schemas-microsoft-com:vml" Requires="v">
                  <p:oleObj spid="_x0000_s88654" name="Equation" r:id="rId8" imgW="291960" imgH="393480" progId="Equation.DSMT4">
                    <p:embed/>
                  </p:oleObj>
                </mc:Choice>
                <mc:Fallback>
                  <p:oleObj name="Equation" r:id="rId8" imgW="291960" imgH="393480" progId="Equation.DSMT4">
                    <p:embed/>
                    <p:pic>
                      <p:nvPicPr>
                        <p:cNvPr id="0" name="Object 11"/>
                        <p:cNvPicPr>
                          <a:picLocks noChangeAspect="1" noChangeArrowheads="1"/>
                        </p:cNvPicPr>
                        <p:nvPr/>
                      </p:nvPicPr>
                      <p:blipFill>
                        <a:blip r:embed="rId9"/>
                        <a:srcRect/>
                        <a:stretch>
                          <a:fillRect/>
                        </a:stretch>
                      </p:blipFill>
                      <p:spPr bwMode="auto">
                        <a:xfrm>
                          <a:off x="2829" y="2141"/>
                          <a:ext cx="258"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14" name="Group 23">
            <a:extLst>
              <a:ext uri="{FF2B5EF4-FFF2-40B4-BE49-F238E27FC236}">
                <a16:creationId xmlns:a16="http://schemas.microsoft.com/office/drawing/2014/main" id="{80B6649A-8F27-424C-AC91-66F3A2FD34F6}"/>
              </a:ext>
            </a:extLst>
          </p:cNvPr>
          <p:cNvGrpSpPr>
            <a:grpSpLocks/>
          </p:cNvGrpSpPr>
          <p:nvPr/>
        </p:nvGrpSpPr>
        <p:grpSpPr bwMode="auto">
          <a:xfrm>
            <a:off x="1741045" y="4519097"/>
            <a:ext cx="8867775" cy="1187451"/>
            <a:chOff x="0" y="2515"/>
            <a:chExt cx="5586" cy="748"/>
          </a:xfrm>
        </p:grpSpPr>
        <p:graphicFrame>
          <p:nvGraphicFramePr>
            <p:cNvPr id="21516" name="Object 15">
              <a:extLst>
                <a:ext uri="{FF2B5EF4-FFF2-40B4-BE49-F238E27FC236}">
                  <a16:creationId xmlns:a16="http://schemas.microsoft.com/office/drawing/2014/main" id="{5BB65B6E-4439-4144-8A59-BE61F50FB6C4}"/>
                </a:ext>
              </a:extLst>
            </p:cNvPr>
            <p:cNvGraphicFramePr>
              <a:graphicFrameLocks noChangeAspect="1"/>
            </p:cNvGraphicFramePr>
            <p:nvPr>
              <p:extLst>
                <p:ext uri="{D42A27DB-BD31-4B8C-83A1-F6EECF244321}">
                  <p14:modId xmlns:p14="http://schemas.microsoft.com/office/powerpoint/2010/main" val="4226846951"/>
                </p:ext>
              </p:extLst>
            </p:nvPr>
          </p:nvGraphicFramePr>
          <p:xfrm>
            <a:off x="1661" y="2515"/>
            <a:ext cx="877" cy="748"/>
          </p:xfrm>
          <a:graphic>
            <a:graphicData uri="http://schemas.openxmlformats.org/presentationml/2006/ole">
              <mc:AlternateContent xmlns:mc="http://schemas.openxmlformats.org/markup-compatibility/2006">
                <mc:Choice xmlns:v="urn:schemas-microsoft-com:vml" Requires="v">
                  <p:oleObj spid="_x0000_s88655" name="Equation" r:id="rId10" imgW="965160" imgH="825480" progId="Equation.DSMT4">
                    <p:embed/>
                  </p:oleObj>
                </mc:Choice>
                <mc:Fallback>
                  <p:oleObj name="Equation" r:id="rId10" imgW="965160" imgH="825480" progId="Equation.DSMT4">
                    <p:embed/>
                    <p:pic>
                      <p:nvPicPr>
                        <p:cNvPr id="0" name="Object 15"/>
                        <p:cNvPicPr>
                          <a:picLocks noChangeAspect="1" noChangeArrowheads="1"/>
                        </p:cNvPicPr>
                        <p:nvPr/>
                      </p:nvPicPr>
                      <p:blipFill>
                        <a:blip r:embed="rId11"/>
                        <a:srcRect/>
                        <a:stretch>
                          <a:fillRect/>
                        </a:stretch>
                      </p:blipFill>
                      <p:spPr bwMode="auto">
                        <a:xfrm>
                          <a:off x="1661" y="2515"/>
                          <a:ext cx="877" cy="748"/>
                        </a:xfrm>
                        <a:prstGeom prst="rect">
                          <a:avLst/>
                        </a:prstGeom>
                        <a:noFill/>
                        <a:ln>
                          <a:noFill/>
                        </a:ln>
                        <a:effectLst>
                          <a:prstShdw prst="shdw17">
                            <a:srgbClr val="FF0000"/>
                          </a:prstShdw>
                        </a:effectLst>
                        <a:extLst/>
                      </p:spPr>
                    </p:pic>
                  </p:oleObj>
                </mc:Fallback>
              </mc:AlternateContent>
            </a:graphicData>
          </a:graphic>
        </p:graphicFrame>
        <p:sp>
          <p:nvSpPr>
            <p:cNvPr id="726038" name="Text Box 22">
              <a:extLst>
                <a:ext uri="{FF2B5EF4-FFF2-40B4-BE49-F238E27FC236}">
                  <a16:creationId xmlns:a16="http://schemas.microsoft.com/office/drawing/2014/main" id="{34434C17-8980-4648-BB04-F90837BEE95A}"/>
                </a:ext>
              </a:extLst>
            </p:cNvPr>
            <p:cNvSpPr txBox="1">
              <a:spLocks noChangeArrowheads="1"/>
            </p:cNvSpPr>
            <p:nvPr/>
          </p:nvSpPr>
          <p:spPr bwMode="auto">
            <a:xfrm>
              <a:off x="0" y="2661"/>
              <a:ext cx="558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的非零线性组合        </a:t>
              </a: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也是</a:t>
              </a:r>
              <a:r>
                <a:rPr lang="en-US" altLang="zh-CN" sz="2800" b="1" i="1" dirty="0">
                  <a:solidFill>
                    <a:schemeClr val="bg1"/>
                  </a:solidFill>
                  <a:ea typeface="华文楷体" panose="02010600040101010101" pitchFamily="2" charset="-122"/>
                  <a:cs typeface="Times New Roman" panose="02020603050405020304" pitchFamily="18" charset="0"/>
                </a:rPr>
                <a:t>A</a:t>
              </a:r>
              <a:r>
                <a:rPr lang="zh-CN" altLang="en-US" sz="2800" b="1" dirty="0" smtClean="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属于</a:t>
              </a:r>
              <a:r>
                <a:rPr lang="zh-CN" altLang="en-US" b="1" i="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sym typeface="Symbol" pitchFamily="18" charset="2"/>
                </a:rPr>
                <a:t></a:t>
              </a:r>
              <a:r>
                <a:rPr lang="en-US" altLang="zh-CN" b="1" baseline="-250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sym typeface="Symbol" pitchFamily="18" charset="2"/>
                </a:rPr>
                <a:t>0</a:t>
              </a:r>
              <a:r>
                <a:rPr lang="en-US" altLang="zh-CN"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lang="zh-CN" altLang="en-US" sz="2800" b="1"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的特征向量。</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6023"/>
                                        </p:tgtEl>
                                        <p:attrNameLst>
                                          <p:attrName>style.visibility</p:attrName>
                                        </p:attrNameLst>
                                      </p:cBhvr>
                                      <p:to>
                                        <p:strVal val="visible"/>
                                      </p:to>
                                    </p:set>
                                    <p:animEffect transition="in" filter="wipe(left)">
                                      <p:cBhvr>
                                        <p:cTn id="7" dur="500"/>
                                        <p:tgtEl>
                                          <p:spTgt spid="7260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510"/>
                                        </p:tgtEl>
                                        <p:attrNameLst>
                                          <p:attrName>style.visibility</p:attrName>
                                        </p:attrNameLst>
                                      </p:cBhvr>
                                      <p:to>
                                        <p:strVal val="visible"/>
                                      </p:to>
                                    </p:set>
                                    <p:animEffect transition="in" filter="wipe(left)">
                                      <p:cBhvr>
                                        <p:cTn id="11" dur="900"/>
                                        <p:tgtEl>
                                          <p:spTgt spid="215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511"/>
                                        </p:tgtEl>
                                        <p:attrNameLst>
                                          <p:attrName>style.visibility</p:attrName>
                                        </p:attrNameLst>
                                      </p:cBhvr>
                                      <p:to>
                                        <p:strVal val="visible"/>
                                      </p:to>
                                    </p:set>
                                    <p:animEffect transition="in" filter="wipe(left)">
                                      <p:cBhvr>
                                        <p:cTn id="16" dur="900"/>
                                        <p:tgtEl>
                                          <p:spTgt spid="21511"/>
                                        </p:tgtEl>
                                      </p:cBhvr>
                                    </p:animEffect>
                                  </p:childTnLst>
                                </p:cTn>
                              </p:par>
                            </p:childTnLst>
                          </p:cTn>
                        </p:par>
                        <p:par>
                          <p:cTn id="17" fill="hold">
                            <p:stCondLst>
                              <p:cond delay="900"/>
                            </p:stCondLst>
                            <p:childTnLst>
                              <p:par>
                                <p:cTn id="18" presetID="22" presetClass="entr" presetSubtype="8" fill="hold" grpId="0" nodeType="afterEffect">
                                  <p:stCondLst>
                                    <p:cond delay="0"/>
                                  </p:stCondLst>
                                  <p:childTnLst>
                                    <p:set>
                                      <p:cBhvr>
                                        <p:cTn id="19" dur="1" fill="hold">
                                          <p:stCondLst>
                                            <p:cond delay="0"/>
                                          </p:stCondLst>
                                        </p:cTn>
                                        <p:tgtEl>
                                          <p:spTgt spid="726035"/>
                                        </p:tgtEl>
                                        <p:attrNameLst>
                                          <p:attrName>style.visibility</p:attrName>
                                        </p:attrNameLst>
                                      </p:cBhvr>
                                      <p:to>
                                        <p:strVal val="visible"/>
                                      </p:to>
                                    </p:set>
                                    <p:animEffect transition="in" filter="wipe(left)">
                                      <p:cBhvr>
                                        <p:cTn id="20" dur="900"/>
                                        <p:tgtEl>
                                          <p:spTgt spid="726035"/>
                                        </p:tgtEl>
                                      </p:cBhvr>
                                    </p:animEffect>
                                  </p:childTnLst>
                                </p:cTn>
                              </p:par>
                            </p:childTnLst>
                          </p:cTn>
                        </p:par>
                        <p:par>
                          <p:cTn id="21" fill="hold">
                            <p:stCondLst>
                              <p:cond delay="1800"/>
                            </p:stCondLst>
                            <p:childTnLst>
                              <p:par>
                                <p:cTn id="22" presetID="22" presetClass="entr" presetSubtype="8" fill="hold" nodeType="afterEffect">
                                  <p:stCondLst>
                                    <p:cond delay="0"/>
                                  </p:stCondLst>
                                  <p:childTnLst>
                                    <p:set>
                                      <p:cBhvr>
                                        <p:cTn id="23" dur="1" fill="hold">
                                          <p:stCondLst>
                                            <p:cond delay="0"/>
                                          </p:stCondLst>
                                        </p:cTn>
                                        <p:tgtEl>
                                          <p:spTgt spid="21513"/>
                                        </p:tgtEl>
                                        <p:attrNameLst>
                                          <p:attrName>style.visibility</p:attrName>
                                        </p:attrNameLst>
                                      </p:cBhvr>
                                      <p:to>
                                        <p:strVal val="visible"/>
                                      </p:to>
                                    </p:set>
                                    <p:animEffect transition="in" filter="wipe(left)">
                                      <p:cBhvr>
                                        <p:cTn id="24" dur="900"/>
                                        <p:tgtEl>
                                          <p:spTgt spid="21513"/>
                                        </p:tgtEl>
                                      </p:cBhvr>
                                    </p:animEffect>
                                  </p:childTnLst>
                                </p:cTn>
                              </p:par>
                            </p:childTnLst>
                          </p:cTn>
                        </p:par>
                        <p:par>
                          <p:cTn id="25" fill="hold">
                            <p:stCondLst>
                              <p:cond delay="2700"/>
                            </p:stCondLst>
                            <p:childTnLst>
                              <p:par>
                                <p:cTn id="26" presetID="22" presetClass="entr" presetSubtype="8" fill="hold" nodeType="afterEffect">
                                  <p:stCondLst>
                                    <p:cond delay="0"/>
                                  </p:stCondLst>
                                  <p:childTnLst>
                                    <p:set>
                                      <p:cBhvr>
                                        <p:cTn id="27" dur="1" fill="hold">
                                          <p:stCondLst>
                                            <p:cond delay="0"/>
                                          </p:stCondLst>
                                        </p:cTn>
                                        <p:tgtEl>
                                          <p:spTgt spid="21514"/>
                                        </p:tgtEl>
                                        <p:attrNameLst>
                                          <p:attrName>style.visibility</p:attrName>
                                        </p:attrNameLst>
                                      </p:cBhvr>
                                      <p:to>
                                        <p:strVal val="visible"/>
                                      </p:to>
                                    </p:set>
                                    <p:animEffect transition="in" filter="wipe(left)">
                                      <p:cBhvr>
                                        <p:cTn id="28" dur="9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23" grpId="0"/>
      <p:bldP spid="7260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73" name="Text Box 25">
            <a:extLst>
              <a:ext uri="{FF2B5EF4-FFF2-40B4-BE49-F238E27FC236}">
                <a16:creationId xmlns:a16="http://schemas.microsoft.com/office/drawing/2014/main" id="{CE2418DE-2C06-4ADF-93B6-BA0279FCE1A4}"/>
              </a:ext>
            </a:extLst>
          </p:cNvPr>
          <p:cNvSpPr txBox="1">
            <a:spLocks noChangeArrowheads="1"/>
          </p:cNvSpPr>
          <p:nvPr/>
        </p:nvSpPr>
        <p:spPr bwMode="auto">
          <a:xfrm>
            <a:off x="1752600" y="1103330"/>
            <a:ext cx="1993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FFFF00"/>
                </a:solidFill>
                <a:latin typeface="华文楷体" panose="02010600040101010101" pitchFamily="2" charset="-122"/>
                <a:ea typeface="华文楷体" panose="02010600040101010101" pitchFamily="2" charset="-122"/>
              </a:rPr>
              <a:t>性质</a:t>
            </a:r>
            <a:r>
              <a:rPr lang="en-US" altLang="zh-CN" sz="2800" b="1" dirty="0">
                <a:solidFill>
                  <a:srgbClr val="FFFF00"/>
                </a:solidFill>
                <a:latin typeface="华文楷体" panose="02010600040101010101" pitchFamily="2" charset="-122"/>
                <a:ea typeface="华文楷体" panose="02010600040101010101" pitchFamily="2" charset="-122"/>
              </a:rPr>
              <a:t>3</a:t>
            </a:r>
          </a:p>
        </p:txBody>
      </p:sp>
      <p:grpSp>
        <p:nvGrpSpPr>
          <p:cNvPr id="2" name="组合 1">
            <a:extLst>
              <a:ext uri="{FF2B5EF4-FFF2-40B4-BE49-F238E27FC236}">
                <a16:creationId xmlns:a16="http://schemas.microsoft.com/office/drawing/2014/main" id="{EE652CDE-D2AD-4CCD-9418-65FA1E7037F4}"/>
              </a:ext>
            </a:extLst>
          </p:cNvPr>
          <p:cNvGrpSpPr/>
          <p:nvPr/>
        </p:nvGrpSpPr>
        <p:grpSpPr>
          <a:xfrm>
            <a:off x="2941933" y="1084682"/>
            <a:ext cx="7366000" cy="1384301"/>
            <a:chOff x="1417933" y="1084681"/>
            <a:chExt cx="7366000" cy="1384301"/>
          </a:xfrm>
        </p:grpSpPr>
        <p:grpSp>
          <p:nvGrpSpPr>
            <p:cNvPr id="565281" name="Group 33">
              <a:extLst>
                <a:ext uri="{FF2B5EF4-FFF2-40B4-BE49-F238E27FC236}">
                  <a16:creationId xmlns:a16="http://schemas.microsoft.com/office/drawing/2014/main" id="{BBF2DEF1-9897-4986-A0F8-582641B43AC5}"/>
                </a:ext>
              </a:extLst>
            </p:cNvPr>
            <p:cNvGrpSpPr>
              <a:grpSpLocks/>
            </p:cNvGrpSpPr>
            <p:nvPr/>
          </p:nvGrpSpPr>
          <p:grpSpPr bwMode="auto">
            <a:xfrm>
              <a:off x="1417933" y="1084681"/>
              <a:ext cx="7366000" cy="1384301"/>
              <a:chOff x="1088" y="600"/>
              <a:chExt cx="4640" cy="872"/>
            </a:xfrm>
          </p:grpSpPr>
          <p:sp>
            <p:nvSpPr>
              <p:cNvPr id="565274" name="Text Box 26">
                <a:extLst>
                  <a:ext uri="{FF2B5EF4-FFF2-40B4-BE49-F238E27FC236}">
                    <a16:creationId xmlns:a16="http://schemas.microsoft.com/office/drawing/2014/main" id="{CFE1DA6C-8B39-45F8-AD64-018B031AA48F}"/>
                  </a:ext>
                </a:extLst>
              </p:cNvPr>
              <p:cNvSpPr txBox="1">
                <a:spLocks noChangeArrowheads="1"/>
              </p:cNvSpPr>
              <p:nvPr/>
            </p:nvSpPr>
            <p:spPr bwMode="auto">
              <a:xfrm>
                <a:off x="1088" y="600"/>
                <a:ext cx="4640" cy="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bg1"/>
                    </a:solidFill>
                    <a:latin typeface="华文楷体" panose="02010600040101010101" pitchFamily="2" charset="-122"/>
                    <a:ea typeface="华文楷体" panose="02010600040101010101" pitchFamily="2" charset="-122"/>
                  </a:rPr>
                  <a:t>设   </a:t>
                </a:r>
                <a:r>
                  <a:rPr lang="zh-CN" altLang="en-US" sz="2800" b="1" dirty="0" smtClean="0">
                    <a:solidFill>
                      <a:schemeClr val="bg1"/>
                    </a:solidFill>
                    <a:latin typeface="华文楷体" panose="02010600040101010101" pitchFamily="2" charset="-122"/>
                    <a:ea typeface="华文楷体" panose="02010600040101010101" pitchFamily="2" charset="-122"/>
                  </a:rPr>
                  <a:t> 是</a:t>
                </a:r>
                <a:r>
                  <a:rPr lang="en-US" altLang="zh-CN" sz="2800" b="1" i="1" dirty="0">
                    <a:solidFill>
                      <a:schemeClr val="bg1"/>
                    </a:solidFill>
                    <a:ea typeface="华文楷体" panose="02010600040101010101" pitchFamily="2" charset="-122"/>
                    <a:cs typeface="Times New Roman" panose="02020603050405020304" pitchFamily="18" charset="0"/>
                  </a:rPr>
                  <a:t>A</a:t>
                </a:r>
                <a:r>
                  <a:rPr lang="zh-CN" altLang="en-US" sz="2800" b="1" dirty="0">
                    <a:solidFill>
                      <a:schemeClr val="bg1"/>
                    </a:solidFill>
                    <a:latin typeface="华文楷体" panose="02010600040101010101" pitchFamily="2" charset="-122"/>
                    <a:ea typeface="华文楷体" panose="02010600040101010101" pitchFamily="2" charset="-122"/>
                  </a:rPr>
                  <a:t>的特征值，  是矩阵</a:t>
                </a:r>
                <a:r>
                  <a:rPr lang="en-US" altLang="zh-CN" sz="2800" b="1" i="1" dirty="0">
                    <a:solidFill>
                      <a:schemeClr val="bg1"/>
                    </a:solidFill>
                    <a:ea typeface="华文楷体" panose="02010600040101010101" pitchFamily="2" charset="-122"/>
                    <a:cs typeface="Times New Roman" panose="02020603050405020304" pitchFamily="18" charset="0"/>
                  </a:rPr>
                  <a:t>A</a:t>
                </a:r>
                <a:r>
                  <a:rPr lang="zh-CN" altLang="en-US" sz="2800" b="1" dirty="0">
                    <a:solidFill>
                      <a:schemeClr val="bg1"/>
                    </a:solidFill>
                    <a:latin typeface="华文楷体" panose="02010600040101010101" pitchFamily="2" charset="-122"/>
                    <a:ea typeface="华文楷体" panose="02010600040101010101" pitchFamily="2" charset="-122"/>
                  </a:rPr>
                  <a:t>的属于   的特征向量，</a:t>
                </a:r>
                <a:r>
                  <a:rPr lang="en-US" altLang="zh-CN" sz="2800" b="1" i="1" dirty="0">
                    <a:solidFill>
                      <a:schemeClr val="bg1"/>
                    </a:solidFill>
                    <a:ea typeface="华文楷体" panose="02010600040101010101" pitchFamily="2" charset="-122"/>
                    <a:cs typeface="Times New Roman" panose="02020603050405020304" pitchFamily="18" charset="0"/>
                  </a:rPr>
                  <a:t>m</a:t>
                </a:r>
                <a:r>
                  <a:rPr lang="zh-CN" altLang="en-US" sz="2800" b="1" dirty="0">
                    <a:solidFill>
                      <a:schemeClr val="bg1"/>
                    </a:solidFill>
                    <a:latin typeface="华文楷体" panose="02010600040101010101" pitchFamily="2" charset="-122"/>
                    <a:ea typeface="华文楷体" panose="02010600040101010101" pitchFamily="2" charset="-122"/>
                  </a:rPr>
                  <a:t>为正整数</a:t>
                </a:r>
                <a:r>
                  <a:rPr lang="en-US" altLang="zh-CN" sz="2800" b="1" dirty="0">
                    <a:solidFill>
                      <a:schemeClr val="bg1"/>
                    </a:solidFill>
                    <a:latin typeface="华文楷体" panose="02010600040101010101" pitchFamily="2" charset="-122"/>
                    <a:ea typeface="华文楷体" panose="02010600040101010101" pitchFamily="2" charset="-122"/>
                  </a:rPr>
                  <a:t>,</a:t>
                </a:r>
                <a:r>
                  <a:rPr lang="zh-CN" altLang="en-US" sz="2800" b="1" dirty="0">
                    <a:solidFill>
                      <a:schemeClr val="bg1"/>
                    </a:solidFill>
                    <a:latin typeface="华文楷体" panose="02010600040101010101" pitchFamily="2" charset="-122"/>
                    <a:ea typeface="华文楷体" panose="02010600040101010101" pitchFamily="2" charset="-122"/>
                  </a:rPr>
                  <a:t>则   </a:t>
                </a:r>
                <a:r>
                  <a:rPr lang="zh-CN" altLang="en-US" sz="2800" b="1" dirty="0" smtClean="0">
                    <a:solidFill>
                      <a:schemeClr val="bg1"/>
                    </a:solidFill>
                    <a:latin typeface="华文楷体" panose="02010600040101010101" pitchFamily="2" charset="-122"/>
                    <a:ea typeface="华文楷体" panose="02010600040101010101" pitchFamily="2" charset="-122"/>
                  </a:rPr>
                  <a:t>   是</a:t>
                </a:r>
                <a:r>
                  <a:rPr lang="en-US" altLang="zh-CN" sz="2800" b="1" i="1" dirty="0">
                    <a:solidFill>
                      <a:schemeClr val="bg1"/>
                    </a:solidFill>
                    <a:ea typeface="华文楷体" panose="02010600040101010101" pitchFamily="2" charset="-122"/>
                    <a:cs typeface="Times New Roman" panose="02020603050405020304" pitchFamily="18" charset="0"/>
                  </a:rPr>
                  <a:t>A</a:t>
                </a:r>
                <a:r>
                  <a:rPr lang="en-US" altLang="zh-CN" sz="2800" b="1" i="1" baseline="30000" dirty="0">
                    <a:solidFill>
                      <a:schemeClr val="bg1"/>
                    </a:solidFill>
                    <a:ea typeface="华文楷体" panose="02010600040101010101" pitchFamily="2" charset="-122"/>
                    <a:cs typeface="Times New Roman" panose="02020603050405020304" pitchFamily="18" charset="0"/>
                  </a:rPr>
                  <a:t>m</a:t>
                </a:r>
                <a:r>
                  <a:rPr lang="zh-CN" altLang="en-US" sz="2800" b="1" dirty="0">
                    <a:solidFill>
                      <a:schemeClr val="bg1"/>
                    </a:solidFill>
                    <a:latin typeface="华文楷体" panose="02010600040101010101" pitchFamily="2" charset="-122"/>
                    <a:ea typeface="华文楷体" panose="02010600040101010101" pitchFamily="2" charset="-122"/>
                  </a:rPr>
                  <a:t>的特征值</a:t>
                </a:r>
                <a:r>
                  <a:rPr lang="en-US" altLang="zh-CN" sz="2800" b="1" dirty="0">
                    <a:solidFill>
                      <a:schemeClr val="bg1"/>
                    </a:solidFill>
                    <a:latin typeface="华文楷体" panose="02010600040101010101" pitchFamily="2" charset="-122"/>
                    <a:ea typeface="华文楷体" panose="02010600040101010101" pitchFamily="2" charset="-122"/>
                  </a:rPr>
                  <a:t>,</a:t>
                </a:r>
                <a:r>
                  <a:rPr lang="zh-CN" altLang="en-US" sz="2800" b="1" dirty="0">
                    <a:solidFill>
                      <a:schemeClr val="bg1"/>
                    </a:solidFill>
                    <a:latin typeface="华文楷体" panose="02010600040101010101" pitchFamily="2" charset="-122"/>
                    <a:ea typeface="华文楷体" panose="02010600040101010101" pitchFamily="2" charset="-122"/>
                  </a:rPr>
                  <a:t>特征向量</a:t>
                </a:r>
                <a:r>
                  <a:rPr lang="zh-CN" altLang="en-US" sz="2800" b="1" dirty="0" smtClean="0">
                    <a:solidFill>
                      <a:schemeClr val="bg1"/>
                    </a:solidFill>
                    <a:latin typeface="华文楷体" panose="02010600040101010101" pitchFamily="2" charset="-122"/>
                    <a:ea typeface="华文楷体" panose="02010600040101010101" pitchFamily="2" charset="-122"/>
                  </a:rPr>
                  <a:t>为     </a:t>
                </a:r>
                <a:r>
                  <a:rPr lang="en-US" altLang="zh-CN" sz="2800" b="1" dirty="0">
                    <a:solidFill>
                      <a:schemeClr val="bg1"/>
                    </a:solidFill>
                    <a:latin typeface="华文楷体" panose="02010600040101010101" pitchFamily="2" charset="-122"/>
                    <a:ea typeface="华文楷体" panose="02010600040101010101" pitchFamily="2" charset="-122"/>
                  </a:rPr>
                  <a:t>.</a:t>
                </a:r>
              </a:p>
            </p:txBody>
          </p:sp>
          <p:graphicFrame>
            <p:nvGraphicFramePr>
              <p:cNvPr id="22553" name="Object 27">
                <a:extLst>
                  <a:ext uri="{FF2B5EF4-FFF2-40B4-BE49-F238E27FC236}">
                    <a16:creationId xmlns:a16="http://schemas.microsoft.com/office/drawing/2014/main" id="{92F8B3C5-FA2C-4F06-83D9-58973486119A}"/>
                  </a:ext>
                </a:extLst>
              </p:cNvPr>
              <p:cNvGraphicFramePr>
                <a:graphicFrameLocks noChangeAspect="1"/>
              </p:cNvGraphicFramePr>
              <p:nvPr>
                <p:extLst>
                  <p:ext uri="{D42A27DB-BD31-4B8C-83A1-F6EECF244321}">
                    <p14:modId xmlns:p14="http://schemas.microsoft.com/office/powerpoint/2010/main" val="2917356664"/>
                  </p:ext>
                </p:extLst>
              </p:nvPr>
            </p:nvGraphicFramePr>
            <p:xfrm>
              <a:off x="1391" y="612"/>
              <a:ext cx="258" cy="347"/>
            </p:xfrm>
            <a:graphic>
              <a:graphicData uri="http://schemas.openxmlformats.org/presentationml/2006/ole">
                <mc:AlternateContent xmlns:mc="http://schemas.openxmlformats.org/markup-compatibility/2006">
                  <mc:Choice xmlns:v="urn:schemas-microsoft-com:vml" Requires="v">
                    <p:oleObj spid="_x0000_s105384" name="Equation" r:id="rId4" imgW="291960" imgH="393480" progId="Equation.DSMT4">
                      <p:embed/>
                    </p:oleObj>
                  </mc:Choice>
                  <mc:Fallback>
                    <p:oleObj name="Equation" r:id="rId4" imgW="291960" imgH="393480" progId="Equation.DSMT4">
                      <p:embed/>
                      <p:pic>
                        <p:nvPicPr>
                          <p:cNvPr id="0" name="Object 27"/>
                          <p:cNvPicPr>
                            <a:picLocks noChangeAspect="1" noChangeArrowheads="1"/>
                          </p:cNvPicPr>
                          <p:nvPr/>
                        </p:nvPicPr>
                        <p:blipFill>
                          <a:blip r:embed="rId5"/>
                          <a:srcRect/>
                          <a:stretch>
                            <a:fillRect/>
                          </a:stretch>
                        </p:blipFill>
                        <p:spPr bwMode="auto">
                          <a:xfrm>
                            <a:off x="1391" y="612"/>
                            <a:ext cx="258"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4" name="Object 28">
                <a:extLst>
                  <a:ext uri="{FF2B5EF4-FFF2-40B4-BE49-F238E27FC236}">
                    <a16:creationId xmlns:a16="http://schemas.microsoft.com/office/drawing/2014/main" id="{A3D49884-F2D7-4F58-AA1C-D2678F458B2C}"/>
                  </a:ext>
                </a:extLst>
              </p:cNvPr>
              <p:cNvGraphicFramePr>
                <a:graphicFrameLocks noChangeAspect="1"/>
              </p:cNvGraphicFramePr>
              <p:nvPr>
                <p:extLst>
                  <p:ext uri="{D42A27DB-BD31-4B8C-83A1-F6EECF244321}">
                    <p14:modId xmlns:p14="http://schemas.microsoft.com/office/powerpoint/2010/main" val="1844510471"/>
                  </p:ext>
                </p:extLst>
              </p:nvPr>
            </p:nvGraphicFramePr>
            <p:xfrm>
              <a:off x="2988" y="617"/>
              <a:ext cx="290" cy="337"/>
            </p:xfrm>
            <a:graphic>
              <a:graphicData uri="http://schemas.openxmlformats.org/presentationml/2006/ole">
                <mc:AlternateContent xmlns:mc="http://schemas.openxmlformats.org/markup-compatibility/2006">
                  <mc:Choice xmlns:v="urn:schemas-microsoft-com:vml" Requires="v">
                    <p:oleObj spid="_x0000_s105385" name="Equation" r:id="rId6" imgW="330120" imgH="393480" progId="Equation.DSMT4">
                      <p:embed/>
                    </p:oleObj>
                  </mc:Choice>
                  <mc:Fallback>
                    <p:oleObj name="Equation" r:id="rId6" imgW="330120" imgH="393480" progId="Equation.DSMT4">
                      <p:embed/>
                      <p:pic>
                        <p:nvPicPr>
                          <p:cNvPr id="0" name="Object 28"/>
                          <p:cNvPicPr>
                            <a:picLocks noChangeAspect="1" noChangeArrowheads="1"/>
                          </p:cNvPicPr>
                          <p:nvPr/>
                        </p:nvPicPr>
                        <p:blipFill>
                          <a:blip r:embed="rId7"/>
                          <a:srcRect/>
                          <a:stretch>
                            <a:fillRect/>
                          </a:stretch>
                        </p:blipFill>
                        <p:spPr bwMode="auto">
                          <a:xfrm>
                            <a:off x="2988" y="617"/>
                            <a:ext cx="290"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5" name="Object 29">
                <a:extLst>
                  <a:ext uri="{FF2B5EF4-FFF2-40B4-BE49-F238E27FC236}">
                    <a16:creationId xmlns:a16="http://schemas.microsoft.com/office/drawing/2014/main" id="{01941660-4E8B-476B-8896-8B67B95FD3F3}"/>
                  </a:ext>
                </a:extLst>
              </p:cNvPr>
              <p:cNvGraphicFramePr>
                <a:graphicFrameLocks noChangeAspect="1"/>
              </p:cNvGraphicFramePr>
              <p:nvPr>
                <p:extLst>
                  <p:ext uri="{D42A27DB-BD31-4B8C-83A1-F6EECF244321}">
                    <p14:modId xmlns:p14="http://schemas.microsoft.com/office/powerpoint/2010/main" val="2250708683"/>
                  </p:ext>
                </p:extLst>
              </p:nvPr>
            </p:nvGraphicFramePr>
            <p:xfrm>
              <a:off x="4660" y="620"/>
              <a:ext cx="257" cy="347"/>
            </p:xfrm>
            <a:graphic>
              <a:graphicData uri="http://schemas.openxmlformats.org/presentationml/2006/ole">
                <mc:AlternateContent xmlns:mc="http://schemas.openxmlformats.org/markup-compatibility/2006">
                  <mc:Choice xmlns:v="urn:schemas-microsoft-com:vml" Requires="v">
                    <p:oleObj spid="_x0000_s105386" name="Equation" r:id="rId8" imgW="291960" imgH="393480" progId="Equation.DSMT4">
                      <p:embed/>
                    </p:oleObj>
                  </mc:Choice>
                  <mc:Fallback>
                    <p:oleObj name="Equation" r:id="rId8" imgW="291960" imgH="393480" progId="Equation.DSMT4">
                      <p:embed/>
                      <p:pic>
                        <p:nvPicPr>
                          <p:cNvPr id="0" name="Object 29"/>
                          <p:cNvPicPr>
                            <a:picLocks noChangeAspect="1" noChangeArrowheads="1"/>
                          </p:cNvPicPr>
                          <p:nvPr/>
                        </p:nvPicPr>
                        <p:blipFill>
                          <a:blip r:embed="rId9"/>
                          <a:srcRect/>
                          <a:stretch>
                            <a:fillRect/>
                          </a:stretch>
                        </p:blipFill>
                        <p:spPr bwMode="auto">
                          <a:xfrm>
                            <a:off x="4660" y="620"/>
                            <a:ext cx="257"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550" name="Object 32">
              <a:extLst>
                <a:ext uri="{FF2B5EF4-FFF2-40B4-BE49-F238E27FC236}">
                  <a16:creationId xmlns:a16="http://schemas.microsoft.com/office/drawing/2014/main" id="{F135C685-35D0-4493-9586-CEB37B846A36}"/>
                </a:ext>
              </a:extLst>
            </p:cNvPr>
            <p:cNvGraphicFramePr>
              <a:graphicFrameLocks noChangeAspect="1"/>
            </p:cNvGraphicFramePr>
            <p:nvPr>
              <p:extLst>
                <p:ext uri="{D42A27DB-BD31-4B8C-83A1-F6EECF244321}">
                  <p14:modId xmlns:p14="http://schemas.microsoft.com/office/powerpoint/2010/main" val="4265193466"/>
                </p:ext>
              </p:extLst>
            </p:nvPr>
          </p:nvGraphicFramePr>
          <p:xfrm>
            <a:off x="4721103" y="1504702"/>
            <a:ext cx="533400" cy="603250"/>
          </p:xfrm>
          <a:graphic>
            <a:graphicData uri="http://schemas.openxmlformats.org/presentationml/2006/ole">
              <mc:AlternateContent xmlns:mc="http://schemas.openxmlformats.org/markup-compatibility/2006">
                <mc:Choice xmlns:v="urn:schemas-microsoft-com:vml" Requires="v">
                  <p:oleObj spid="_x0000_s105387" name="Equation" r:id="rId10" imgW="380880" imgH="431640" progId="Equation.DSMT4">
                    <p:embed/>
                  </p:oleObj>
                </mc:Choice>
                <mc:Fallback>
                  <p:oleObj name="Equation" r:id="rId10" imgW="380880" imgH="431640" progId="Equation.DSMT4">
                    <p:embed/>
                    <p:pic>
                      <p:nvPicPr>
                        <p:cNvPr id="0" name="Object 32"/>
                        <p:cNvPicPr>
                          <a:picLocks noChangeAspect="1" noChangeArrowheads="1"/>
                        </p:cNvPicPr>
                        <p:nvPr/>
                      </p:nvPicPr>
                      <p:blipFill>
                        <a:blip r:embed="rId11"/>
                        <a:srcRect/>
                        <a:stretch>
                          <a:fillRect/>
                        </a:stretch>
                      </p:blipFill>
                      <p:spPr bwMode="auto">
                        <a:xfrm>
                          <a:off x="4721103" y="1504702"/>
                          <a:ext cx="5334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1" name="Object 34">
              <a:extLst>
                <a:ext uri="{FF2B5EF4-FFF2-40B4-BE49-F238E27FC236}">
                  <a16:creationId xmlns:a16="http://schemas.microsoft.com/office/drawing/2014/main" id="{27AB864F-48F1-4B38-97CA-ED0C337BB086}"/>
                </a:ext>
              </a:extLst>
            </p:cNvPr>
            <p:cNvGraphicFramePr>
              <a:graphicFrameLocks noChangeAspect="1"/>
            </p:cNvGraphicFramePr>
            <p:nvPr>
              <p:extLst>
                <p:ext uri="{D42A27DB-BD31-4B8C-83A1-F6EECF244321}">
                  <p14:modId xmlns:p14="http://schemas.microsoft.com/office/powerpoint/2010/main" val="2202644620"/>
                </p:ext>
              </p:extLst>
            </p:nvPr>
          </p:nvGraphicFramePr>
          <p:xfrm>
            <a:off x="2236151" y="1873301"/>
            <a:ext cx="463550" cy="550862"/>
          </p:xfrm>
          <a:graphic>
            <a:graphicData uri="http://schemas.openxmlformats.org/presentationml/2006/ole">
              <mc:AlternateContent xmlns:mc="http://schemas.openxmlformats.org/markup-compatibility/2006">
                <mc:Choice xmlns:v="urn:schemas-microsoft-com:vml" Requires="v">
                  <p:oleObj spid="_x0000_s105388" name="Equation" r:id="rId12" imgW="330120" imgH="393480" progId="Equation.DSMT4">
                    <p:embed/>
                  </p:oleObj>
                </mc:Choice>
                <mc:Fallback>
                  <p:oleObj name="Equation" r:id="rId12" imgW="330120" imgH="393480" progId="Equation.DSMT4">
                    <p:embed/>
                    <p:pic>
                      <p:nvPicPr>
                        <p:cNvPr id="0" name="Object 34"/>
                        <p:cNvPicPr>
                          <a:picLocks noChangeAspect="1" noChangeArrowheads="1"/>
                        </p:cNvPicPr>
                        <p:nvPr/>
                      </p:nvPicPr>
                      <p:blipFill>
                        <a:blip r:embed="rId13"/>
                        <a:srcRect/>
                        <a:stretch>
                          <a:fillRect/>
                        </a:stretch>
                      </p:blipFill>
                      <p:spPr bwMode="auto">
                        <a:xfrm>
                          <a:off x="2236151" y="1873301"/>
                          <a:ext cx="463550"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5284" name="Text Box 36">
            <a:extLst>
              <a:ext uri="{FF2B5EF4-FFF2-40B4-BE49-F238E27FC236}">
                <a16:creationId xmlns:a16="http://schemas.microsoft.com/office/drawing/2014/main" id="{9D609248-0EDE-4857-9821-25229BFBA418}"/>
              </a:ext>
            </a:extLst>
          </p:cNvPr>
          <p:cNvSpPr txBox="1">
            <a:spLocks noChangeArrowheads="1"/>
          </p:cNvSpPr>
          <p:nvPr/>
        </p:nvSpPr>
        <p:spPr bwMode="auto">
          <a:xfrm>
            <a:off x="1789907" y="2973763"/>
            <a:ext cx="1562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FFFF00"/>
                </a:solidFill>
                <a:latin typeface="华文楷体" panose="02010600040101010101" pitchFamily="2" charset="-122"/>
                <a:ea typeface="华文楷体" panose="02010600040101010101" pitchFamily="2" charset="-122"/>
              </a:rPr>
              <a:t>证明</a:t>
            </a:r>
            <a:endParaRPr lang="zh-CN" altLang="en-US" sz="2800" dirty="0">
              <a:solidFill>
                <a:srgbClr val="FFFF00"/>
              </a:solidFill>
              <a:latin typeface="华文楷体" panose="02010600040101010101" pitchFamily="2" charset="-122"/>
              <a:ea typeface="华文楷体" panose="02010600040101010101" pitchFamily="2" charset="-122"/>
            </a:endParaRPr>
          </a:p>
        </p:txBody>
      </p:sp>
      <p:grpSp>
        <p:nvGrpSpPr>
          <p:cNvPr id="565293" name="Group 45">
            <a:extLst>
              <a:ext uri="{FF2B5EF4-FFF2-40B4-BE49-F238E27FC236}">
                <a16:creationId xmlns:a16="http://schemas.microsoft.com/office/drawing/2014/main" id="{2077D6E3-AAA2-46E3-A5CC-EA7114D728DD}"/>
              </a:ext>
            </a:extLst>
          </p:cNvPr>
          <p:cNvGrpSpPr>
            <a:grpSpLocks/>
          </p:cNvGrpSpPr>
          <p:nvPr/>
        </p:nvGrpSpPr>
        <p:grpSpPr bwMode="auto">
          <a:xfrm>
            <a:off x="2939552" y="2925270"/>
            <a:ext cx="6242050" cy="615950"/>
            <a:chOff x="888" y="1318"/>
            <a:chExt cx="3932" cy="388"/>
          </a:xfrm>
        </p:grpSpPr>
        <p:sp>
          <p:nvSpPr>
            <p:cNvPr id="565285" name="Text Box 37">
              <a:extLst>
                <a:ext uri="{FF2B5EF4-FFF2-40B4-BE49-F238E27FC236}">
                  <a16:creationId xmlns:a16="http://schemas.microsoft.com/office/drawing/2014/main" id="{A3C83899-9A7C-475E-8076-7EEA9C48498D}"/>
                </a:ext>
              </a:extLst>
            </p:cNvPr>
            <p:cNvSpPr txBox="1">
              <a:spLocks noChangeArrowheads="1"/>
            </p:cNvSpPr>
            <p:nvPr/>
          </p:nvSpPr>
          <p:spPr bwMode="auto">
            <a:xfrm>
              <a:off x="888" y="1352"/>
              <a:ext cx="39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zh-CN" altLang="en-US" sz="2800" b="1" dirty="0">
                  <a:solidFill>
                    <a:schemeClr val="bg1"/>
                  </a:solidFill>
                  <a:latin typeface="华文楷体" panose="02010600040101010101" pitchFamily="2" charset="-122"/>
                  <a:ea typeface="华文楷体" panose="02010600040101010101" pitchFamily="2" charset="-122"/>
                </a:rPr>
                <a:t>由已知</a:t>
              </a:r>
              <a:r>
                <a:rPr lang="en-US" altLang="zh-CN" sz="2800" b="1" dirty="0">
                  <a:solidFill>
                    <a:schemeClr val="bg1"/>
                  </a:solidFill>
                  <a:latin typeface="华文楷体" panose="02010600040101010101" pitchFamily="2" charset="-122"/>
                  <a:ea typeface="华文楷体" panose="02010600040101010101" pitchFamily="2" charset="-122"/>
                </a:rPr>
                <a:t>             </a:t>
              </a:r>
              <a:r>
                <a:rPr lang="en-US" altLang="zh-CN" sz="2800" b="1" dirty="0" smtClean="0">
                  <a:solidFill>
                    <a:schemeClr val="bg1"/>
                  </a:solidFill>
                  <a:latin typeface="华文楷体" panose="02010600040101010101" pitchFamily="2" charset="-122"/>
                  <a:ea typeface="华文楷体" panose="02010600040101010101" pitchFamily="2" charset="-122"/>
                </a:rPr>
                <a:t>          </a:t>
              </a:r>
              <a:r>
                <a:rPr lang="zh-CN" altLang="en-US" sz="2800" b="1" dirty="0" smtClean="0">
                  <a:solidFill>
                    <a:schemeClr val="bg1"/>
                  </a:solidFill>
                  <a:latin typeface="华文楷体" panose="02010600040101010101" pitchFamily="2" charset="-122"/>
                  <a:ea typeface="华文楷体" panose="02010600040101010101" pitchFamily="2" charset="-122"/>
                </a:rPr>
                <a:t>， 则</a:t>
              </a:r>
              <a:r>
                <a:rPr lang="zh-CN" altLang="en-US" sz="2800" b="1" dirty="0">
                  <a:solidFill>
                    <a:schemeClr val="bg1"/>
                  </a:solidFill>
                  <a:latin typeface="华文楷体" panose="02010600040101010101" pitchFamily="2" charset="-122"/>
                  <a:ea typeface="华文楷体" panose="02010600040101010101" pitchFamily="2" charset="-122"/>
                </a:rPr>
                <a:t>有：</a:t>
              </a:r>
            </a:p>
          </p:txBody>
        </p:sp>
        <p:graphicFrame>
          <p:nvGraphicFramePr>
            <p:cNvPr id="22548" name="Object 38">
              <a:extLst>
                <a:ext uri="{FF2B5EF4-FFF2-40B4-BE49-F238E27FC236}">
                  <a16:creationId xmlns:a16="http://schemas.microsoft.com/office/drawing/2014/main" id="{0117C361-0483-4392-B34D-930949605268}"/>
                </a:ext>
              </a:extLst>
            </p:cNvPr>
            <p:cNvGraphicFramePr>
              <a:graphicFrameLocks noChangeAspect="1"/>
            </p:cNvGraphicFramePr>
            <p:nvPr>
              <p:extLst>
                <p:ext uri="{D42A27DB-BD31-4B8C-83A1-F6EECF244321}">
                  <p14:modId xmlns:p14="http://schemas.microsoft.com/office/powerpoint/2010/main" val="1547175263"/>
                </p:ext>
              </p:extLst>
            </p:nvPr>
          </p:nvGraphicFramePr>
          <p:xfrm>
            <a:off x="1697" y="1318"/>
            <a:ext cx="1188" cy="388"/>
          </p:xfrm>
          <a:graphic>
            <a:graphicData uri="http://schemas.openxmlformats.org/presentationml/2006/ole">
              <mc:AlternateContent xmlns:mc="http://schemas.openxmlformats.org/markup-compatibility/2006">
                <mc:Choice xmlns:v="urn:schemas-microsoft-com:vml" Requires="v">
                  <p:oleObj spid="_x0000_s105389" name="Equation" r:id="rId14" imgW="1320480" imgH="393480" progId="Equation.DSMT4">
                    <p:embed/>
                  </p:oleObj>
                </mc:Choice>
                <mc:Fallback>
                  <p:oleObj name="Equation" r:id="rId14" imgW="1320480" imgH="393480" progId="Equation.DSMT4">
                    <p:embed/>
                    <p:pic>
                      <p:nvPicPr>
                        <p:cNvPr id="0" name="Object 38"/>
                        <p:cNvPicPr>
                          <a:picLocks noChangeAspect="1" noChangeArrowheads="1"/>
                        </p:cNvPicPr>
                        <p:nvPr/>
                      </p:nvPicPr>
                      <p:blipFill>
                        <a:blip r:embed="rId15"/>
                        <a:srcRect/>
                        <a:stretch>
                          <a:fillRect/>
                        </a:stretch>
                      </p:blipFill>
                      <p:spPr bwMode="auto">
                        <a:xfrm>
                          <a:off x="1697" y="1318"/>
                          <a:ext cx="1188" cy="388"/>
                        </a:xfrm>
                        <a:prstGeom prst="rect">
                          <a:avLst/>
                        </a:prstGeom>
                        <a:noFill/>
                        <a:ln>
                          <a:noFill/>
                        </a:ln>
                        <a:extLst/>
                      </p:spPr>
                    </p:pic>
                  </p:oleObj>
                </mc:Fallback>
              </mc:AlternateContent>
            </a:graphicData>
          </a:graphic>
        </p:graphicFrame>
      </p:grpSp>
      <p:graphicFrame>
        <p:nvGraphicFramePr>
          <p:cNvPr id="565287" name="Object 39">
            <a:extLst>
              <a:ext uri="{FF2B5EF4-FFF2-40B4-BE49-F238E27FC236}">
                <a16:creationId xmlns:a16="http://schemas.microsoft.com/office/drawing/2014/main" id="{0608F6B8-F7B7-46B3-8DCF-85C1E2A78356}"/>
              </a:ext>
            </a:extLst>
          </p:cNvPr>
          <p:cNvGraphicFramePr>
            <a:graphicFrameLocks noChangeAspect="1"/>
          </p:cNvGraphicFramePr>
          <p:nvPr>
            <p:extLst>
              <p:ext uri="{D42A27DB-BD31-4B8C-83A1-F6EECF244321}">
                <p14:modId xmlns:p14="http://schemas.microsoft.com/office/powerpoint/2010/main" val="2164908664"/>
              </p:ext>
            </p:extLst>
          </p:nvPr>
        </p:nvGraphicFramePr>
        <p:xfrm>
          <a:off x="1948158" y="3714559"/>
          <a:ext cx="8382000" cy="523875"/>
        </p:xfrm>
        <a:graphic>
          <a:graphicData uri="http://schemas.openxmlformats.org/presentationml/2006/ole">
            <mc:AlternateContent xmlns:mc="http://schemas.openxmlformats.org/markup-compatibility/2006">
              <mc:Choice xmlns:v="urn:schemas-microsoft-com:vml" Requires="v">
                <p:oleObj spid="_x0000_s105390" name="Equation" r:id="rId16" imgW="6972120" imgH="431640" progId="Equation.DSMT4">
                  <p:embed/>
                </p:oleObj>
              </mc:Choice>
              <mc:Fallback>
                <p:oleObj name="Equation" r:id="rId16" imgW="6972120" imgH="431640" progId="Equation.DSMT4">
                  <p:embed/>
                  <p:pic>
                    <p:nvPicPr>
                      <p:cNvPr id="0" name="Object 39"/>
                      <p:cNvPicPr>
                        <a:picLocks noChangeAspect="1" noChangeArrowheads="1"/>
                      </p:cNvPicPr>
                      <p:nvPr/>
                    </p:nvPicPr>
                    <p:blipFill>
                      <a:blip r:embed="rId17"/>
                      <a:srcRect/>
                      <a:stretch>
                        <a:fillRect/>
                      </a:stretch>
                    </p:blipFill>
                    <p:spPr bwMode="auto">
                      <a:xfrm>
                        <a:off x="1948158" y="3714559"/>
                        <a:ext cx="8382000" cy="523875"/>
                      </a:xfrm>
                      <a:prstGeom prst="rect">
                        <a:avLst/>
                      </a:prstGeom>
                      <a:noFill/>
                      <a:ln>
                        <a:noFill/>
                      </a:ln>
                      <a:effectLst/>
                      <a:extLst/>
                    </p:spPr>
                  </p:pic>
                </p:oleObj>
              </mc:Fallback>
            </mc:AlternateContent>
          </a:graphicData>
        </a:graphic>
      </p:graphicFrame>
      <p:grpSp>
        <p:nvGrpSpPr>
          <p:cNvPr id="565294" name="Group 46">
            <a:extLst>
              <a:ext uri="{FF2B5EF4-FFF2-40B4-BE49-F238E27FC236}">
                <a16:creationId xmlns:a16="http://schemas.microsoft.com/office/drawing/2014/main" id="{A0A6BFC3-8B31-4E6A-9D0E-53B1ACFA1F7F}"/>
              </a:ext>
            </a:extLst>
          </p:cNvPr>
          <p:cNvGrpSpPr>
            <a:grpSpLocks/>
          </p:cNvGrpSpPr>
          <p:nvPr/>
        </p:nvGrpSpPr>
        <p:grpSpPr bwMode="auto">
          <a:xfrm>
            <a:off x="1892300" y="4329207"/>
            <a:ext cx="5029200" cy="554038"/>
            <a:chOff x="240" y="2136"/>
            <a:chExt cx="3168" cy="349"/>
          </a:xfrm>
        </p:grpSpPr>
        <p:sp>
          <p:nvSpPr>
            <p:cNvPr id="565288" name="Text Box 40">
              <a:extLst>
                <a:ext uri="{FF2B5EF4-FFF2-40B4-BE49-F238E27FC236}">
                  <a16:creationId xmlns:a16="http://schemas.microsoft.com/office/drawing/2014/main" id="{48A308B7-CCDF-44AD-8563-5687EE791953}"/>
                </a:ext>
              </a:extLst>
            </p:cNvPr>
            <p:cNvSpPr txBox="1">
              <a:spLocks noChangeArrowheads="1"/>
            </p:cNvSpPr>
            <p:nvPr/>
          </p:nvSpPr>
          <p:spPr bwMode="auto">
            <a:xfrm>
              <a:off x="240" y="2136"/>
              <a:ext cx="31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bg1"/>
                  </a:solidFill>
                  <a:latin typeface="华文楷体" panose="02010600040101010101" pitchFamily="2" charset="-122"/>
                  <a:ea typeface="华文楷体" panose="02010600040101010101" pitchFamily="2" charset="-122"/>
                </a:rPr>
                <a:t>假设                </a:t>
              </a:r>
              <a:r>
                <a:rPr lang="zh-CN" altLang="en-US" sz="2800" b="1" dirty="0" smtClean="0">
                  <a:solidFill>
                    <a:schemeClr val="bg1"/>
                  </a:solidFill>
                  <a:latin typeface="华文楷体" panose="02010600040101010101" pitchFamily="2" charset="-122"/>
                  <a:ea typeface="华文楷体" panose="02010600040101010101" pitchFamily="2" charset="-122"/>
                </a:rPr>
                <a:t>                     则</a:t>
              </a:r>
              <a:r>
                <a:rPr lang="zh-CN" altLang="en-US" sz="2800" b="1" dirty="0">
                  <a:solidFill>
                    <a:schemeClr val="bg1"/>
                  </a:solidFill>
                  <a:latin typeface="华文楷体" panose="02010600040101010101" pitchFamily="2" charset="-122"/>
                  <a:ea typeface="华文楷体" panose="02010600040101010101" pitchFamily="2" charset="-122"/>
                </a:rPr>
                <a:t>：</a:t>
              </a:r>
            </a:p>
          </p:txBody>
        </p:sp>
        <p:graphicFrame>
          <p:nvGraphicFramePr>
            <p:cNvPr id="22546" name="Object 41">
              <a:extLst>
                <a:ext uri="{FF2B5EF4-FFF2-40B4-BE49-F238E27FC236}">
                  <a16:creationId xmlns:a16="http://schemas.microsoft.com/office/drawing/2014/main" id="{69F39A89-C3FC-4FAB-835B-04F6AD5B5760}"/>
                </a:ext>
              </a:extLst>
            </p:cNvPr>
            <p:cNvGraphicFramePr>
              <a:graphicFrameLocks noChangeAspect="1"/>
            </p:cNvGraphicFramePr>
            <p:nvPr>
              <p:extLst>
                <p:ext uri="{D42A27DB-BD31-4B8C-83A1-F6EECF244321}">
                  <p14:modId xmlns:p14="http://schemas.microsoft.com/office/powerpoint/2010/main" val="2642291923"/>
                </p:ext>
              </p:extLst>
            </p:nvPr>
          </p:nvGraphicFramePr>
          <p:xfrm>
            <a:off x="840" y="2155"/>
            <a:ext cx="1681" cy="330"/>
          </p:xfrm>
          <a:graphic>
            <a:graphicData uri="http://schemas.openxmlformats.org/presentationml/2006/ole">
              <mc:AlternateContent xmlns:mc="http://schemas.openxmlformats.org/markup-compatibility/2006">
                <mc:Choice xmlns:v="urn:schemas-microsoft-com:vml" Requires="v">
                  <p:oleObj spid="_x0000_s105391" name="Equation" r:id="rId18" imgW="2031840" imgH="431640" progId="Equation.DSMT4">
                    <p:embed/>
                  </p:oleObj>
                </mc:Choice>
                <mc:Fallback>
                  <p:oleObj name="Equation" r:id="rId18" imgW="2031840" imgH="431640" progId="Equation.DSMT4">
                    <p:embed/>
                    <p:pic>
                      <p:nvPicPr>
                        <p:cNvPr id="0" name="Object 41"/>
                        <p:cNvPicPr>
                          <a:picLocks noChangeAspect="1" noChangeArrowheads="1"/>
                        </p:cNvPicPr>
                        <p:nvPr/>
                      </p:nvPicPr>
                      <p:blipFill>
                        <a:blip r:embed="rId19"/>
                        <a:srcRect/>
                        <a:stretch>
                          <a:fillRect/>
                        </a:stretch>
                      </p:blipFill>
                      <p:spPr bwMode="auto">
                        <a:xfrm>
                          <a:off x="840" y="2155"/>
                          <a:ext cx="1681" cy="330"/>
                        </a:xfrm>
                        <a:prstGeom prst="rect">
                          <a:avLst/>
                        </a:prstGeom>
                        <a:noFill/>
                        <a:ln>
                          <a:noFill/>
                        </a:ln>
                        <a:extLst/>
                      </p:spPr>
                    </p:pic>
                  </p:oleObj>
                </mc:Fallback>
              </mc:AlternateContent>
            </a:graphicData>
          </a:graphic>
        </p:graphicFrame>
      </p:grpSp>
      <p:graphicFrame>
        <p:nvGraphicFramePr>
          <p:cNvPr id="565290" name="Object 42">
            <a:extLst>
              <a:ext uri="{FF2B5EF4-FFF2-40B4-BE49-F238E27FC236}">
                <a16:creationId xmlns:a16="http://schemas.microsoft.com/office/drawing/2014/main" id="{239E9032-375F-45CC-B339-705F6AE4ED30}"/>
              </a:ext>
            </a:extLst>
          </p:cNvPr>
          <p:cNvGraphicFramePr>
            <a:graphicFrameLocks noChangeAspect="1"/>
          </p:cNvGraphicFramePr>
          <p:nvPr>
            <p:extLst>
              <p:ext uri="{D42A27DB-BD31-4B8C-83A1-F6EECF244321}">
                <p14:modId xmlns:p14="http://schemas.microsoft.com/office/powerpoint/2010/main" val="3057960469"/>
              </p:ext>
            </p:extLst>
          </p:nvPr>
        </p:nvGraphicFramePr>
        <p:xfrm>
          <a:off x="1948158" y="4943856"/>
          <a:ext cx="7867650" cy="592610"/>
        </p:xfrm>
        <a:graphic>
          <a:graphicData uri="http://schemas.openxmlformats.org/presentationml/2006/ole">
            <mc:AlternateContent xmlns:mc="http://schemas.openxmlformats.org/markup-compatibility/2006">
              <mc:Choice xmlns:v="urn:schemas-microsoft-com:vml" Requires="v">
                <p:oleObj spid="_x0000_s105392" name="Equation" r:id="rId20" imgW="6502320" imgH="431640" progId="Equation.DSMT4">
                  <p:embed/>
                </p:oleObj>
              </mc:Choice>
              <mc:Fallback>
                <p:oleObj name="Equation" r:id="rId20" imgW="6502320" imgH="431640" progId="Equation.DSMT4">
                  <p:embed/>
                  <p:pic>
                    <p:nvPicPr>
                      <p:cNvPr id="0" name="Object 42"/>
                      <p:cNvPicPr>
                        <a:picLocks noChangeAspect="1" noChangeArrowheads="1"/>
                      </p:cNvPicPr>
                      <p:nvPr/>
                    </p:nvPicPr>
                    <p:blipFill>
                      <a:blip r:embed="rId21"/>
                      <a:srcRect/>
                      <a:stretch>
                        <a:fillRect/>
                      </a:stretch>
                    </p:blipFill>
                    <p:spPr bwMode="auto">
                      <a:xfrm>
                        <a:off x="1948158" y="4943856"/>
                        <a:ext cx="7867650" cy="592610"/>
                      </a:xfrm>
                      <a:prstGeom prst="rect">
                        <a:avLst/>
                      </a:prstGeom>
                      <a:noFill/>
                      <a:ln>
                        <a:noFill/>
                      </a:ln>
                      <a:extLst/>
                    </p:spPr>
                  </p:pic>
                </p:oleObj>
              </mc:Fallback>
            </mc:AlternateContent>
          </a:graphicData>
        </a:graphic>
      </p:graphicFrame>
      <p:grpSp>
        <p:nvGrpSpPr>
          <p:cNvPr id="565295" name="Group 47">
            <a:extLst>
              <a:ext uri="{FF2B5EF4-FFF2-40B4-BE49-F238E27FC236}">
                <a16:creationId xmlns:a16="http://schemas.microsoft.com/office/drawing/2014/main" id="{EDCA7625-0293-4811-B3A1-F71F198BE675}"/>
              </a:ext>
            </a:extLst>
          </p:cNvPr>
          <p:cNvGrpSpPr>
            <a:grpSpLocks/>
          </p:cNvGrpSpPr>
          <p:nvPr/>
        </p:nvGrpSpPr>
        <p:grpSpPr bwMode="auto">
          <a:xfrm>
            <a:off x="1892300" y="5527998"/>
            <a:ext cx="3708400" cy="676276"/>
            <a:chOff x="192" y="2806"/>
            <a:chExt cx="2336" cy="426"/>
          </a:xfrm>
        </p:grpSpPr>
        <p:sp>
          <p:nvSpPr>
            <p:cNvPr id="565291" name="Text Box 43">
              <a:extLst>
                <a:ext uri="{FF2B5EF4-FFF2-40B4-BE49-F238E27FC236}">
                  <a16:creationId xmlns:a16="http://schemas.microsoft.com/office/drawing/2014/main" id="{EF66A28D-C603-420C-A484-C35334A3B2C6}"/>
                </a:ext>
              </a:extLst>
            </p:cNvPr>
            <p:cNvSpPr txBox="1">
              <a:spLocks noChangeArrowheads="1"/>
            </p:cNvSpPr>
            <p:nvPr/>
          </p:nvSpPr>
          <p:spPr bwMode="auto">
            <a:xfrm>
              <a:off x="192" y="2856"/>
              <a:ext cx="2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bg1"/>
                  </a:solidFill>
                  <a:latin typeface="华文楷体" panose="02010600040101010101" pitchFamily="2" charset="-122"/>
                  <a:ea typeface="华文楷体" panose="02010600040101010101" pitchFamily="2" charset="-122"/>
                </a:rPr>
                <a:t>即    </a:t>
              </a:r>
              <a:r>
                <a:rPr lang="zh-CN" altLang="en-US" sz="2800" b="1" dirty="0" smtClean="0">
                  <a:solidFill>
                    <a:schemeClr val="bg1"/>
                  </a:solidFill>
                  <a:latin typeface="华文楷体" panose="02010600040101010101" pitchFamily="2" charset="-122"/>
                  <a:ea typeface="华文楷体" panose="02010600040101010101" pitchFamily="2" charset="-122"/>
                </a:rPr>
                <a:t>    是</a:t>
              </a:r>
              <a:r>
                <a:rPr lang="en-US" altLang="zh-CN" sz="2800" b="1" i="1" dirty="0">
                  <a:solidFill>
                    <a:schemeClr val="bg1"/>
                  </a:solidFill>
                  <a:ea typeface="华文楷体" panose="02010600040101010101" pitchFamily="2" charset="-122"/>
                  <a:cs typeface="Times New Roman" panose="02020603050405020304" pitchFamily="18" charset="0"/>
                </a:rPr>
                <a:t>A</a:t>
              </a:r>
              <a:r>
                <a:rPr lang="en-US" altLang="zh-CN" sz="2800" b="1" i="1" baseline="30000" dirty="0">
                  <a:solidFill>
                    <a:schemeClr val="bg1"/>
                  </a:solidFill>
                  <a:ea typeface="华文楷体" panose="02010600040101010101" pitchFamily="2" charset="-122"/>
                  <a:cs typeface="Times New Roman" panose="02020603050405020304" pitchFamily="18" charset="0"/>
                </a:rPr>
                <a:t>m</a:t>
              </a:r>
              <a:r>
                <a:rPr lang="zh-CN" altLang="en-US" sz="2800" b="1" dirty="0">
                  <a:solidFill>
                    <a:schemeClr val="bg1"/>
                  </a:solidFill>
                  <a:latin typeface="华文楷体" panose="02010600040101010101" pitchFamily="2" charset="-122"/>
                  <a:ea typeface="华文楷体" panose="02010600040101010101" pitchFamily="2" charset="-122"/>
                </a:rPr>
                <a:t>的特征值。</a:t>
              </a:r>
            </a:p>
          </p:txBody>
        </p:sp>
        <p:graphicFrame>
          <p:nvGraphicFramePr>
            <p:cNvPr id="22544" name="Object 44">
              <a:extLst>
                <a:ext uri="{FF2B5EF4-FFF2-40B4-BE49-F238E27FC236}">
                  <a16:creationId xmlns:a16="http://schemas.microsoft.com/office/drawing/2014/main" id="{480B2A3B-78A3-4560-8AA2-CF9556E0DBF0}"/>
                </a:ext>
              </a:extLst>
            </p:cNvPr>
            <p:cNvGraphicFramePr>
              <a:graphicFrameLocks noChangeAspect="1"/>
            </p:cNvGraphicFramePr>
            <p:nvPr>
              <p:extLst>
                <p:ext uri="{D42A27DB-BD31-4B8C-83A1-F6EECF244321}">
                  <p14:modId xmlns:p14="http://schemas.microsoft.com/office/powerpoint/2010/main" val="527284778"/>
                </p:ext>
              </p:extLst>
            </p:nvPr>
          </p:nvGraphicFramePr>
          <p:xfrm>
            <a:off x="497" y="2806"/>
            <a:ext cx="417" cy="426"/>
          </p:xfrm>
          <a:graphic>
            <a:graphicData uri="http://schemas.openxmlformats.org/presentationml/2006/ole">
              <mc:AlternateContent xmlns:mc="http://schemas.openxmlformats.org/markup-compatibility/2006">
                <mc:Choice xmlns:v="urn:schemas-microsoft-com:vml" Requires="v">
                  <p:oleObj spid="_x0000_s105393" name="Equation" r:id="rId22" imgW="380880" imgH="431640" progId="Equation.DSMT4">
                    <p:embed/>
                  </p:oleObj>
                </mc:Choice>
                <mc:Fallback>
                  <p:oleObj name="Equation" r:id="rId22" imgW="380880" imgH="431640" progId="Equation.DSMT4">
                    <p:embed/>
                    <p:pic>
                      <p:nvPicPr>
                        <p:cNvPr id="0" name="Object 44"/>
                        <p:cNvPicPr>
                          <a:picLocks noChangeAspect="1" noChangeArrowheads="1"/>
                        </p:cNvPicPr>
                        <p:nvPr/>
                      </p:nvPicPr>
                      <p:blipFill>
                        <a:blip r:embed="rId23"/>
                        <a:srcRect/>
                        <a:stretch>
                          <a:fillRect/>
                        </a:stretch>
                      </p:blipFill>
                      <p:spPr bwMode="auto">
                        <a:xfrm>
                          <a:off x="497" y="2806"/>
                          <a:ext cx="417" cy="426"/>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5273"/>
                                        </p:tgtEl>
                                        <p:attrNameLst>
                                          <p:attrName>style.visibility</p:attrName>
                                        </p:attrNameLst>
                                      </p:cBhvr>
                                      <p:to>
                                        <p:strVal val="visible"/>
                                      </p:to>
                                    </p:set>
                                    <p:animEffect transition="in" filter="wipe(left)">
                                      <p:cBhvr>
                                        <p:cTn id="7" dur="500"/>
                                        <p:tgtEl>
                                          <p:spTgt spid="565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9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565284"/>
                                        </p:tgtEl>
                                        <p:attrNameLst>
                                          <p:attrName>style.visibility</p:attrName>
                                        </p:attrNameLst>
                                      </p:cBhvr>
                                      <p:to>
                                        <p:strVal val="visible"/>
                                      </p:to>
                                    </p:set>
                                    <p:animEffect transition="in" filter="checkerboard(across)">
                                      <p:cBhvr>
                                        <p:cTn id="16" dur="500"/>
                                        <p:tgtEl>
                                          <p:spTgt spid="56528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5293"/>
                                        </p:tgtEl>
                                        <p:attrNameLst>
                                          <p:attrName>style.visibility</p:attrName>
                                        </p:attrNameLst>
                                      </p:cBhvr>
                                      <p:to>
                                        <p:strVal val="visible"/>
                                      </p:to>
                                    </p:set>
                                    <p:animEffect transition="in" filter="wipe(left)">
                                      <p:cBhvr>
                                        <p:cTn id="20" dur="800"/>
                                        <p:tgtEl>
                                          <p:spTgt spid="565293"/>
                                        </p:tgtEl>
                                      </p:cBhvr>
                                    </p:animEffect>
                                  </p:childTnLst>
                                </p:cTn>
                              </p:par>
                            </p:childTnLst>
                          </p:cTn>
                        </p:par>
                        <p:par>
                          <p:cTn id="21" fill="hold">
                            <p:stCondLst>
                              <p:cond delay="1300"/>
                            </p:stCondLst>
                            <p:childTnLst>
                              <p:par>
                                <p:cTn id="22" presetID="22" presetClass="entr" presetSubtype="8" fill="hold" nodeType="afterEffect">
                                  <p:stCondLst>
                                    <p:cond delay="0"/>
                                  </p:stCondLst>
                                  <p:childTnLst>
                                    <p:set>
                                      <p:cBhvr>
                                        <p:cTn id="23" dur="1" fill="hold">
                                          <p:stCondLst>
                                            <p:cond delay="0"/>
                                          </p:stCondLst>
                                        </p:cTn>
                                        <p:tgtEl>
                                          <p:spTgt spid="565287"/>
                                        </p:tgtEl>
                                        <p:attrNameLst>
                                          <p:attrName>style.visibility</p:attrName>
                                        </p:attrNameLst>
                                      </p:cBhvr>
                                      <p:to>
                                        <p:strVal val="visible"/>
                                      </p:to>
                                    </p:set>
                                    <p:animEffect transition="in" filter="wipe(left)">
                                      <p:cBhvr>
                                        <p:cTn id="24" dur="800"/>
                                        <p:tgtEl>
                                          <p:spTgt spid="56528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65294"/>
                                        </p:tgtEl>
                                        <p:attrNameLst>
                                          <p:attrName>style.visibility</p:attrName>
                                        </p:attrNameLst>
                                      </p:cBhvr>
                                      <p:to>
                                        <p:strVal val="visible"/>
                                      </p:to>
                                    </p:set>
                                    <p:animEffect transition="in" filter="wipe(left)">
                                      <p:cBhvr>
                                        <p:cTn id="29" dur="800"/>
                                        <p:tgtEl>
                                          <p:spTgt spid="565294"/>
                                        </p:tgtEl>
                                      </p:cBhvr>
                                    </p:animEffect>
                                  </p:childTnLst>
                                </p:cTn>
                              </p:par>
                            </p:childTnLst>
                          </p:cTn>
                        </p:par>
                        <p:par>
                          <p:cTn id="30" fill="hold">
                            <p:stCondLst>
                              <p:cond delay="800"/>
                            </p:stCondLst>
                            <p:childTnLst>
                              <p:par>
                                <p:cTn id="31" presetID="22" presetClass="entr" presetSubtype="8" fill="hold" nodeType="afterEffect">
                                  <p:stCondLst>
                                    <p:cond delay="0"/>
                                  </p:stCondLst>
                                  <p:childTnLst>
                                    <p:set>
                                      <p:cBhvr>
                                        <p:cTn id="32" dur="1" fill="hold">
                                          <p:stCondLst>
                                            <p:cond delay="0"/>
                                          </p:stCondLst>
                                        </p:cTn>
                                        <p:tgtEl>
                                          <p:spTgt spid="565290"/>
                                        </p:tgtEl>
                                        <p:attrNameLst>
                                          <p:attrName>style.visibility</p:attrName>
                                        </p:attrNameLst>
                                      </p:cBhvr>
                                      <p:to>
                                        <p:strVal val="visible"/>
                                      </p:to>
                                    </p:set>
                                    <p:animEffect transition="in" filter="wipe(left)">
                                      <p:cBhvr>
                                        <p:cTn id="33" dur="800"/>
                                        <p:tgtEl>
                                          <p:spTgt spid="56529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65295"/>
                                        </p:tgtEl>
                                        <p:attrNameLst>
                                          <p:attrName>style.visibility</p:attrName>
                                        </p:attrNameLst>
                                      </p:cBhvr>
                                      <p:to>
                                        <p:strVal val="visible"/>
                                      </p:to>
                                    </p:set>
                                    <p:animEffect transition="in" filter="wipe(left)">
                                      <p:cBhvr>
                                        <p:cTn id="38" dur="500"/>
                                        <p:tgtEl>
                                          <p:spTgt spid="565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73" grpId="0"/>
      <p:bldP spid="56528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
          <p:cNvSpPr>
            <a:spLocks noChangeArrowheads="1"/>
          </p:cNvSpPr>
          <p:nvPr/>
        </p:nvSpPr>
        <p:spPr bwMode="auto">
          <a:xfrm>
            <a:off x="5022555" y="1437537"/>
            <a:ext cx="1919288" cy="762000"/>
          </a:xfrm>
          <a:prstGeom prst="ellipse">
            <a:avLst/>
          </a:prstGeom>
          <a:noFill/>
          <a:ln w="19050">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smtClean="0">
                <a:solidFill>
                  <a:schemeClr val="bg1"/>
                </a:solidFill>
                <a:latin typeface="华文楷体" panose="02010600040101010101" pitchFamily="2" charset="-122"/>
                <a:ea typeface="华文楷体" panose="02010600040101010101" pitchFamily="2" charset="-122"/>
              </a:rPr>
              <a:t>  矩 </a:t>
            </a:r>
            <a:r>
              <a:rPr lang="zh-CN" altLang="en-US" sz="2800" b="1" dirty="0">
                <a:solidFill>
                  <a:schemeClr val="bg1"/>
                </a:solidFill>
                <a:latin typeface="华文楷体" panose="02010600040101010101" pitchFamily="2" charset="-122"/>
                <a:ea typeface="华文楷体" panose="02010600040101010101" pitchFamily="2" charset="-122"/>
              </a:rPr>
              <a:t>阵</a:t>
            </a:r>
            <a:endParaRPr lang="zh-CN" altLang="en-US" sz="2400" dirty="0">
              <a:solidFill>
                <a:schemeClr val="bg1"/>
              </a:solidFill>
              <a:latin typeface="华文楷体" panose="02010600040101010101" pitchFamily="2" charset="-122"/>
              <a:ea typeface="华文楷体" panose="02010600040101010101" pitchFamily="2" charset="-122"/>
            </a:endParaRPr>
          </a:p>
        </p:txBody>
      </p:sp>
      <p:sp>
        <p:nvSpPr>
          <p:cNvPr id="4" name="Oval 4"/>
          <p:cNvSpPr>
            <a:spLocks noChangeArrowheads="1"/>
          </p:cNvSpPr>
          <p:nvPr/>
        </p:nvSpPr>
        <p:spPr bwMode="auto">
          <a:xfrm>
            <a:off x="4937918" y="4291882"/>
            <a:ext cx="2287588" cy="762000"/>
          </a:xfrm>
          <a:prstGeom prst="ellipse">
            <a:avLst/>
          </a:prstGeom>
          <a:noFill/>
          <a:ln w="19050">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chemeClr val="bg1"/>
                </a:solidFill>
                <a:latin typeface="华文楷体" panose="02010600040101010101" pitchFamily="2" charset="-122"/>
                <a:ea typeface="华文楷体" panose="02010600040101010101" pitchFamily="2" charset="-122"/>
              </a:rPr>
              <a:t>线性方程组</a:t>
            </a:r>
          </a:p>
        </p:txBody>
      </p:sp>
      <p:sp>
        <p:nvSpPr>
          <p:cNvPr id="5" name="Oval 5"/>
          <p:cNvSpPr>
            <a:spLocks noChangeArrowheads="1"/>
          </p:cNvSpPr>
          <p:nvPr/>
        </p:nvSpPr>
        <p:spPr bwMode="auto">
          <a:xfrm>
            <a:off x="2190750" y="4161055"/>
            <a:ext cx="1758950" cy="762000"/>
          </a:xfrm>
          <a:prstGeom prst="ellipse">
            <a:avLst/>
          </a:prstGeom>
          <a:noFill/>
          <a:ln w="19050">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chemeClr val="bg1"/>
                </a:solidFill>
                <a:latin typeface="华文楷体" panose="02010600040101010101" pitchFamily="2" charset="-122"/>
                <a:ea typeface="华文楷体" panose="02010600040101010101" pitchFamily="2" charset="-122"/>
              </a:rPr>
              <a:t>行列式</a:t>
            </a:r>
            <a:endParaRPr lang="zh-CN" altLang="en-US" sz="2400" dirty="0">
              <a:solidFill>
                <a:schemeClr val="bg1"/>
              </a:solidFill>
              <a:latin typeface="华文楷体" panose="02010600040101010101" pitchFamily="2" charset="-122"/>
              <a:ea typeface="华文楷体" panose="02010600040101010101" pitchFamily="2" charset="-122"/>
            </a:endParaRPr>
          </a:p>
        </p:txBody>
      </p:sp>
      <p:sp>
        <p:nvSpPr>
          <p:cNvPr id="6" name="Oval 6"/>
          <p:cNvSpPr>
            <a:spLocks noChangeArrowheads="1"/>
          </p:cNvSpPr>
          <p:nvPr/>
        </p:nvSpPr>
        <p:spPr bwMode="auto">
          <a:xfrm>
            <a:off x="9064957" y="4294909"/>
            <a:ext cx="1385556" cy="762000"/>
          </a:xfrm>
          <a:prstGeom prst="ellipse">
            <a:avLst/>
          </a:prstGeom>
          <a:noFill/>
          <a:ln w="19050">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chemeClr val="bg1"/>
                </a:solidFill>
                <a:latin typeface="华文楷体" panose="02010600040101010101" pitchFamily="2" charset="-122"/>
                <a:ea typeface="华文楷体" panose="02010600040101010101" pitchFamily="2" charset="-122"/>
              </a:rPr>
              <a:t>向量组</a:t>
            </a:r>
            <a:endParaRPr lang="zh-CN" altLang="en-US" sz="2400" dirty="0">
              <a:solidFill>
                <a:schemeClr val="bg1"/>
              </a:solidFill>
              <a:latin typeface="华文楷体" panose="02010600040101010101" pitchFamily="2" charset="-122"/>
              <a:ea typeface="华文楷体" panose="02010600040101010101" pitchFamily="2" charset="-122"/>
            </a:endParaRPr>
          </a:p>
        </p:txBody>
      </p:sp>
      <p:sp>
        <p:nvSpPr>
          <p:cNvPr id="7" name="Line 7"/>
          <p:cNvSpPr>
            <a:spLocks noChangeShapeType="1"/>
          </p:cNvSpPr>
          <p:nvPr/>
        </p:nvSpPr>
        <p:spPr bwMode="auto">
          <a:xfrm flipV="1">
            <a:off x="5322708" y="2205671"/>
            <a:ext cx="6926" cy="2089238"/>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8" name="Line 8"/>
          <p:cNvSpPr>
            <a:spLocks noChangeShapeType="1"/>
          </p:cNvSpPr>
          <p:nvPr/>
        </p:nvSpPr>
        <p:spPr bwMode="auto">
          <a:xfrm>
            <a:off x="6107510" y="2236499"/>
            <a:ext cx="64691" cy="2009199"/>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9" name="Text Box 9"/>
          <p:cNvSpPr txBox="1">
            <a:spLocks noChangeArrowheads="1"/>
          </p:cNvSpPr>
          <p:nvPr/>
        </p:nvSpPr>
        <p:spPr bwMode="auto">
          <a:xfrm>
            <a:off x="5436946" y="2278750"/>
            <a:ext cx="615553" cy="2029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dirty="0">
                <a:solidFill>
                  <a:srgbClr val="00B050"/>
                </a:solidFill>
                <a:latin typeface="华文楷体" panose="02010600040101010101" pitchFamily="2" charset="-122"/>
                <a:ea typeface="华文楷体" panose="02010600040101010101" pitchFamily="2" charset="-122"/>
              </a:rPr>
              <a:t>一一对应</a:t>
            </a:r>
            <a:endParaRPr lang="zh-CN" altLang="en-US" sz="2400" dirty="0">
              <a:solidFill>
                <a:srgbClr val="00B050"/>
              </a:solidFill>
              <a:latin typeface="华文楷体" panose="02010600040101010101" pitchFamily="2" charset="-122"/>
              <a:ea typeface="华文楷体" panose="02010600040101010101" pitchFamily="2" charset="-122"/>
            </a:endParaRPr>
          </a:p>
        </p:txBody>
      </p:sp>
      <p:sp>
        <p:nvSpPr>
          <p:cNvPr id="10" name="Line 10"/>
          <p:cNvSpPr>
            <a:spLocks noChangeShapeType="1"/>
          </p:cNvSpPr>
          <p:nvPr/>
        </p:nvSpPr>
        <p:spPr bwMode="auto">
          <a:xfrm flipH="1">
            <a:off x="3935413" y="4626697"/>
            <a:ext cx="1002505"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1" name="Line 11"/>
          <p:cNvSpPr>
            <a:spLocks noChangeShapeType="1"/>
          </p:cNvSpPr>
          <p:nvPr/>
        </p:nvSpPr>
        <p:spPr bwMode="auto">
          <a:xfrm flipV="1">
            <a:off x="7174476" y="4477471"/>
            <a:ext cx="1661550"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2" name="Line 12"/>
          <p:cNvSpPr>
            <a:spLocks noChangeShapeType="1"/>
          </p:cNvSpPr>
          <p:nvPr/>
        </p:nvSpPr>
        <p:spPr bwMode="auto">
          <a:xfrm flipH="1" flipV="1">
            <a:off x="7174475" y="4884203"/>
            <a:ext cx="1661550" cy="14588"/>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3" name="Text Box 13"/>
          <p:cNvSpPr txBox="1">
            <a:spLocks noChangeArrowheads="1"/>
          </p:cNvSpPr>
          <p:nvPr/>
        </p:nvSpPr>
        <p:spPr bwMode="auto">
          <a:xfrm rot="10800000" flipV="1">
            <a:off x="7175302" y="4400410"/>
            <a:ext cx="20456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dirty="0">
                <a:solidFill>
                  <a:srgbClr val="00B050"/>
                </a:solidFill>
                <a:latin typeface="华文楷体" panose="02010600040101010101" pitchFamily="2" charset="-122"/>
                <a:ea typeface="华文楷体" panose="02010600040101010101" pitchFamily="2" charset="-122"/>
              </a:rPr>
              <a:t>一 一 对 应</a:t>
            </a:r>
            <a:endParaRPr lang="zh-CN" altLang="en-US" sz="2400" dirty="0">
              <a:solidFill>
                <a:srgbClr val="00B050"/>
              </a:solidFill>
              <a:latin typeface="华文楷体" panose="02010600040101010101" pitchFamily="2" charset="-122"/>
              <a:ea typeface="华文楷体" panose="02010600040101010101" pitchFamily="2" charset="-122"/>
            </a:endParaRPr>
          </a:p>
        </p:txBody>
      </p:sp>
      <p:sp>
        <p:nvSpPr>
          <p:cNvPr id="14" name="Line 14"/>
          <p:cNvSpPr>
            <a:spLocks noChangeShapeType="1"/>
          </p:cNvSpPr>
          <p:nvPr/>
        </p:nvSpPr>
        <p:spPr bwMode="auto">
          <a:xfrm>
            <a:off x="6295161" y="2192052"/>
            <a:ext cx="2925763" cy="2189163"/>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5" name="Line 15"/>
          <p:cNvSpPr>
            <a:spLocks noChangeShapeType="1"/>
          </p:cNvSpPr>
          <p:nvPr/>
        </p:nvSpPr>
        <p:spPr bwMode="auto">
          <a:xfrm flipH="1" flipV="1">
            <a:off x="6862006" y="1965038"/>
            <a:ext cx="3276600" cy="2389188"/>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graphicFrame>
        <p:nvGraphicFramePr>
          <p:cNvPr id="16" name="Object 21">
            <a:hlinkClick r:id="" action="ppaction://hlinkshowjump?jump=previousslide"/>
          </p:cNvPr>
          <p:cNvGraphicFramePr>
            <a:graphicFrameLocks noChangeAspect="1"/>
          </p:cNvGraphicFramePr>
          <p:nvPr>
            <p:extLst>
              <p:ext uri="{D42A27DB-BD31-4B8C-83A1-F6EECF244321}">
                <p14:modId xmlns:p14="http://schemas.microsoft.com/office/powerpoint/2010/main" val="3495173982"/>
              </p:ext>
            </p:extLst>
          </p:nvPr>
        </p:nvGraphicFramePr>
        <p:xfrm>
          <a:off x="7985126" y="6631709"/>
          <a:ext cx="487363" cy="317500"/>
        </p:xfrm>
        <a:graphic>
          <a:graphicData uri="http://schemas.openxmlformats.org/presentationml/2006/ole">
            <mc:AlternateContent xmlns:mc="http://schemas.openxmlformats.org/markup-compatibility/2006">
              <mc:Choice xmlns:v="urn:schemas-microsoft-com:vml" Requires="v">
                <p:oleObj spid="_x0000_s25300" name="公式" r:id="rId4" imgW="152268" imgH="317225" progId="Equation.3">
                  <p:embed/>
                </p:oleObj>
              </mc:Choice>
              <mc:Fallback>
                <p:oleObj name="公式" r:id="rId4" imgW="152268" imgH="3172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126" y="6631709"/>
                        <a:ext cx="48736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2">
            <a:hlinkClick r:id="" action="ppaction://hlinkshowjump?jump=nextslide"/>
          </p:cNvPr>
          <p:cNvGraphicFramePr>
            <a:graphicFrameLocks noChangeAspect="1"/>
          </p:cNvGraphicFramePr>
          <p:nvPr>
            <p:extLst>
              <p:ext uri="{D42A27DB-BD31-4B8C-83A1-F6EECF244321}">
                <p14:modId xmlns:p14="http://schemas.microsoft.com/office/powerpoint/2010/main" val="737239342"/>
              </p:ext>
            </p:extLst>
          </p:nvPr>
        </p:nvGraphicFramePr>
        <p:xfrm>
          <a:off x="8839200" y="6580909"/>
          <a:ext cx="609600" cy="419100"/>
        </p:xfrm>
        <a:graphic>
          <a:graphicData uri="http://schemas.openxmlformats.org/presentationml/2006/ole">
            <mc:AlternateContent xmlns:mc="http://schemas.openxmlformats.org/markup-compatibility/2006">
              <mc:Choice xmlns:v="urn:schemas-microsoft-com:vml" Requires="v">
                <p:oleObj spid="_x0000_s25301" name="公式" r:id="rId6" imgW="190500" imgH="419100" progId="Equation.3">
                  <p:embed/>
                </p:oleObj>
              </mc:Choice>
              <mc:Fallback>
                <p:oleObj name="公式" r:id="rId6" imgW="1905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9200" y="6580909"/>
                        <a:ext cx="609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Oval 23"/>
          <p:cNvSpPr>
            <a:spLocks noChangeArrowheads="1"/>
          </p:cNvSpPr>
          <p:nvPr/>
        </p:nvSpPr>
        <p:spPr bwMode="auto">
          <a:xfrm>
            <a:off x="3949700" y="5882409"/>
            <a:ext cx="4737100" cy="762000"/>
          </a:xfrm>
          <a:prstGeom prst="ellipse">
            <a:avLst/>
          </a:prstGeom>
          <a:noFill/>
          <a:ln w="19050">
            <a:solidFill>
              <a:srgbClr val="FFC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chemeClr val="bg1"/>
                </a:solidFill>
                <a:latin typeface="华文楷体" panose="02010600040101010101" pitchFamily="2" charset="-122"/>
                <a:ea typeface="华文楷体" panose="02010600040101010101" pitchFamily="2" charset="-122"/>
              </a:rPr>
              <a:t>特征值与特征向量问题</a:t>
            </a:r>
          </a:p>
        </p:txBody>
      </p:sp>
      <p:sp>
        <p:nvSpPr>
          <p:cNvPr id="19" name="Line 24"/>
          <p:cNvSpPr>
            <a:spLocks noChangeShapeType="1"/>
          </p:cNvSpPr>
          <p:nvPr/>
        </p:nvSpPr>
        <p:spPr bwMode="auto">
          <a:xfrm flipH="1" flipV="1">
            <a:off x="5967413" y="5007697"/>
            <a:ext cx="14758" cy="874712"/>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0" name="Line 25"/>
          <p:cNvSpPr>
            <a:spLocks noChangeShapeType="1"/>
          </p:cNvSpPr>
          <p:nvPr/>
        </p:nvSpPr>
        <p:spPr bwMode="auto">
          <a:xfrm flipH="1" flipV="1">
            <a:off x="3030538" y="4980709"/>
            <a:ext cx="1219200" cy="10668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1" name="Line 26"/>
          <p:cNvSpPr>
            <a:spLocks noChangeShapeType="1"/>
          </p:cNvSpPr>
          <p:nvPr/>
        </p:nvSpPr>
        <p:spPr bwMode="auto">
          <a:xfrm flipV="1">
            <a:off x="8001000" y="5056910"/>
            <a:ext cx="1447800" cy="893763"/>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23" name="矩形 22"/>
          <p:cNvSpPr/>
          <p:nvPr/>
        </p:nvSpPr>
        <p:spPr>
          <a:xfrm rot="2164755">
            <a:off x="7251412" y="3004998"/>
            <a:ext cx="1832553" cy="584775"/>
          </a:xfrm>
          <a:prstGeom prst="rect">
            <a:avLst/>
          </a:prstGeom>
        </p:spPr>
        <p:txBody>
          <a:bodyPr wrap="none">
            <a:spAutoFit/>
          </a:bodyPr>
          <a:lstStyle/>
          <a:p>
            <a:pPr eaLnBrk="1" hangingPunct="1">
              <a:spcBef>
                <a:spcPct val="50000"/>
              </a:spcBef>
              <a:buFontTx/>
              <a:buNone/>
            </a:pPr>
            <a:r>
              <a:rPr lang="zh-CN" altLang="en-US" b="1" dirty="0">
                <a:solidFill>
                  <a:srgbClr val="00B050"/>
                </a:solidFill>
                <a:latin typeface="华文楷体" panose="02010600040101010101" pitchFamily="2" charset="-122"/>
                <a:ea typeface="华文楷体" panose="02010600040101010101" pitchFamily="2" charset="-122"/>
              </a:rPr>
              <a:t>一一对应</a:t>
            </a:r>
            <a:endParaRPr lang="zh-CN" altLang="en-US" sz="2800" dirty="0">
              <a:solidFill>
                <a:srgbClr val="00B050"/>
              </a:solidFill>
              <a:latin typeface="华文楷体" panose="02010600040101010101" pitchFamily="2" charset="-122"/>
              <a:ea typeface="华文楷体" panose="02010600040101010101" pitchFamily="2" charset="-122"/>
            </a:endParaRPr>
          </a:p>
        </p:txBody>
      </p:sp>
      <p:sp>
        <p:nvSpPr>
          <p:cNvPr id="24" name="矩形 23"/>
          <p:cNvSpPr/>
          <p:nvPr/>
        </p:nvSpPr>
        <p:spPr>
          <a:xfrm>
            <a:off x="2724728" y="685283"/>
            <a:ext cx="6724072" cy="584775"/>
          </a:xfrm>
          <a:prstGeom prst="rect">
            <a:avLst/>
          </a:prstGeom>
        </p:spPr>
        <p:txBody>
          <a:bodyPr wrap="square">
            <a:spAutoFit/>
          </a:bodyPr>
          <a:lstStyle/>
          <a:p>
            <a:pPr marL="342900" indent="-342900" algn="ctr">
              <a:spcBef>
                <a:spcPct val="20000"/>
              </a:spcBef>
              <a:buClr>
                <a:srgbClr val="E3E3FF"/>
              </a:buClr>
              <a:defRPr/>
            </a:pPr>
            <a:r>
              <a:rPr lang="en-US" altLang="zh-CN" b="1" kern="0" dirty="0">
                <a:solidFill>
                  <a:srgbClr val="FFC000"/>
                </a:solidFill>
                <a:latin typeface="华文楷体" panose="02010600040101010101" pitchFamily="2" charset="-122"/>
                <a:ea typeface="华文楷体" panose="02010600040101010101" pitchFamily="2" charset="-122"/>
                <a:sym typeface="+mn-ea"/>
              </a:rPr>
              <a:t>《</a:t>
            </a:r>
            <a:r>
              <a:rPr lang="zh-CN" altLang="en-US" b="1" kern="0" dirty="0">
                <a:solidFill>
                  <a:srgbClr val="FFC000"/>
                </a:solidFill>
                <a:latin typeface="华文楷体" panose="02010600040101010101" pitchFamily="2" charset="-122"/>
                <a:ea typeface="华文楷体" panose="02010600040101010101" pitchFamily="2" charset="-122"/>
                <a:sym typeface="+mn-ea"/>
              </a:rPr>
              <a:t>线性代数</a:t>
            </a:r>
            <a:r>
              <a:rPr lang="en-US" altLang="zh-CN" b="1" kern="0" dirty="0">
                <a:solidFill>
                  <a:srgbClr val="FFC000"/>
                </a:solidFill>
                <a:latin typeface="华文楷体" panose="02010600040101010101" pitchFamily="2" charset="-122"/>
                <a:ea typeface="华文楷体" panose="02010600040101010101" pitchFamily="2" charset="-122"/>
                <a:sym typeface="+mn-ea"/>
              </a:rPr>
              <a:t>》</a:t>
            </a:r>
            <a:r>
              <a:rPr lang="zh-CN" altLang="en-US" b="1" kern="0" dirty="0">
                <a:solidFill>
                  <a:srgbClr val="FFC000"/>
                </a:solidFill>
                <a:latin typeface="华文楷体" panose="02010600040101010101" pitchFamily="2" charset="-122"/>
                <a:ea typeface="华文楷体" panose="02010600040101010101" pitchFamily="2" charset="-122"/>
                <a:sym typeface="+mn-ea"/>
              </a:rPr>
              <a:t>五个知识点内在联系</a:t>
            </a:r>
          </a:p>
        </p:txBody>
      </p:sp>
      <p:sp>
        <p:nvSpPr>
          <p:cNvPr id="25" name="Line 14"/>
          <p:cNvSpPr>
            <a:spLocks noChangeShapeType="1"/>
          </p:cNvSpPr>
          <p:nvPr/>
        </p:nvSpPr>
        <p:spPr bwMode="auto">
          <a:xfrm flipH="1">
            <a:off x="3576404" y="1965038"/>
            <a:ext cx="1446151" cy="2160009"/>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7736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1"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righ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right)">
                                      <p:cBhvr>
                                        <p:cTn id="47" dur="500"/>
                                        <p:tgtEl>
                                          <p:spTgt spid="12"/>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up)">
                                      <p:cBhvr>
                                        <p:cTn id="56" dur="500"/>
                                        <p:tgtEl>
                                          <p:spTgt spid="14"/>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500"/>
                                        <p:tgtEl>
                                          <p:spTgt spid="15"/>
                                        </p:tgtEl>
                                      </p:cBhvr>
                                    </p:animEffec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up)">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right)">
                                      <p:cBhvr>
                                        <p:cTn id="73" dur="500"/>
                                        <p:tgtEl>
                                          <p:spTgt spid="20"/>
                                        </p:tgtEl>
                                      </p:cBhvr>
                                    </p:animEffect>
                                  </p:childTnLst>
                                </p:cTn>
                              </p:par>
                              <p:par>
                                <p:cTn id="74" presetID="22" presetClass="entr" presetSubtype="4"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down)">
                                      <p:cBhvr>
                                        <p:cTn id="76" dur="500"/>
                                        <p:tgtEl>
                                          <p:spTgt spid="19"/>
                                        </p:tgtEl>
                                      </p:cBhvr>
                                    </p:animEffect>
                                  </p:childTnLst>
                                </p:cTn>
                              </p:par>
                              <p:par>
                                <p:cTn id="77" presetID="22" presetClass="entr" presetSubtype="8"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p:bldP spid="5" grpId="0" animBg="1"/>
      <p:bldP spid="6" grpId="0" animBg="1" autoUpdateAnimBg="0"/>
      <p:bldP spid="9" grpId="0" autoUpdateAnimBg="0"/>
      <p:bldP spid="13" grpId="0" autoUpdateAnimBg="0"/>
      <p:bldP spid="18" grpId="0" animBg="1" autoUpdateAnimBg="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7" name="Text Box 5">
            <a:extLst>
              <a:ext uri="{FF2B5EF4-FFF2-40B4-BE49-F238E27FC236}">
                <a16:creationId xmlns:a16="http://schemas.microsoft.com/office/drawing/2014/main" id="{5CEE8EB6-931D-4781-B9E6-D48A11056C14}"/>
              </a:ext>
            </a:extLst>
          </p:cNvPr>
          <p:cNvSpPr txBox="1">
            <a:spLocks noChangeArrowheads="1"/>
          </p:cNvSpPr>
          <p:nvPr/>
        </p:nvSpPr>
        <p:spPr bwMode="auto">
          <a:xfrm>
            <a:off x="1420812" y="841514"/>
            <a:ext cx="152071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zh-CN" altLang="en-US" sz="4000" b="1" dirty="0">
                <a:solidFill>
                  <a:srgbClr val="FFFF00"/>
                </a:solidFill>
                <a:effectLst>
                  <a:outerShdw blurRad="38100" dist="38100" dir="2700000" algn="tl">
                    <a:srgbClr val="000000"/>
                  </a:outerShdw>
                </a:effectLst>
                <a:latin typeface="华文楷体" panose="02010600040101010101" pitchFamily="2" charset="-122"/>
                <a:ea typeface="华文楷体" panose="02010600040101010101" pitchFamily="2" charset="-122"/>
              </a:rPr>
              <a:t>性质</a:t>
            </a:r>
            <a:r>
              <a:rPr lang="en-US" altLang="zh-CN" sz="4000" b="1" dirty="0">
                <a:solidFill>
                  <a:srgbClr val="FFFF00"/>
                </a:solidFill>
                <a:effectLst>
                  <a:outerShdw blurRad="38100" dist="38100" dir="2700000" algn="tl">
                    <a:srgbClr val="000000"/>
                  </a:outerShdw>
                </a:effectLst>
                <a:latin typeface="华文楷体" panose="02010600040101010101" pitchFamily="2" charset="-122"/>
                <a:ea typeface="华文楷体" panose="02010600040101010101" pitchFamily="2" charset="-122"/>
              </a:rPr>
              <a:t>4</a:t>
            </a:r>
          </a:p>
        </p:txBody>
      </p:sp>
      <p:sp>
        <p:nvSpPr>
          <p:cNvPr id="566278" name="Text Box 6">
            <a:extLst>
              <a:ext uri="{FF2B5EF4-FFF2-40B4-BE49-F238E27FC236}">
                <a16:creationId xmlns:a16="http://schemas.microsoft.com/office/drawing/2014/main" id="{03CCC5FF-82EC-43D7-962A-D67370D83BB4}"/>
              </a:ext>
            </a:extLst>
          </p:cNvPr>
          <p:cNvSpPr txBox="1">
            <a:spLocks noChangeArrowheads="1"/>
          </p:cNvSpPr>
          <p:nvPr/>
        </p:nvSpPr>
        <p:spPr bwMode="auto">
          <a:xfrm>
            <a:off x="3284988" y="882650"/>
            <a:ext cx="655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smtClean="0">
                <a:solidFill>
                  <a:schemeClr val="bg1"/>
                </a:solidFill>
                <a:latin typeface="华文楷体" panose="02010600040101010101" pitchFamily="2" charset="-122"/>
                <a:ea typeface="华文楷体" panose="02010600040101010101" pitchFamily="2" charset="-122"/>
              </a:rPr>
              <a:t>设</a:t>
            </a:r>
            <a:r>
              <a:rPr lang="en-US" altLang="zh-CN" sz="2800" b="1" i="1" dirty="0">
                <a:solidFill>
                  <a:schemeClr val="bg1"/>
                </a:solidFill>
                <a:ea typeface="华文楷体" panose="02010600040101010101" pitchFamily="2" charset="-122"/>
                <a:cs typeface="Times New Roman" panose="02020603050405020304" pitchFamily="18" charset="0"/>
              </a:rPr>
              <a:t>A</a:t>
            </a:r>
            <a:r>
              <a:rPr lang="zh-CN" altLang="en-US" sz="2800" b="1" dirty="0" smtClean="0">
                <a:solidFill>
                  <a:schemeClr val="bg1"/>
                </a:solidFill>
                <a:latin typeface="华文楷体" panose="02010600040101010101" pitchFamily="2" charset="-122"/>
                <a:ea typeface="华文楷体" panose="02010600040101010101" pitchFamily="2" charset="-122"/>
              </a:rPr>
              <a:t>是</a:t>
            </a:r>
            <a:r>
              <a:rPr lang="zh-CN" altLang="en-US" sz="2800" b="1" dirty="0">
                <a:solidFill>
                  <a:schemeClr val="bg1"/>
                </a:solidFill>
                <a:latin typeface="华文楷体" panose="02010600040101010101" pitchFamily="2" charset="-122"/>
                <a:ea typeface="华文楷体" panose="02010600040101010101" pitchFamily="2" charset="-122"/>
              </a:rPr>
              <a:t>可逆矩阵，则</a:t>
            </a:r>
            <a:r>
              <a:rPr lang="en-US" altLang="zh-CN" sz="2800" b="1" i="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A</a:t>
            </a:r>
            <a:r>
              <a:rPr lang="zh-CN" altLang="en-US" sz="2800" b="1" dirty="0">
                <a:solidFill>
                  <a:schemeClr val="bg1"/>
                </a:solidFill>
                <a:latin typeface="华文楷体" panose="02010600040101010101" pitchFamily="2" charset="-122"/>
                <a:ea typeface="华文楷体" panose="02010600040101010101" pitchFamily="2" charset="-122"/>
              </a:rPr>
              <a:t>的</a:t>
            </a:r>
            <a:r>
              <a:rPr lang="zh-CN" altLang="en-US" sz="2800" b="1" dirty="0" smtClean="0">
                <a:solidFill>
                  <a:schemeClr val="bg1"/>
                </a:solidFill>
                <a:latin typeface="华文楷体" panose="02010600040101010101" pitchFamily="2" charset="-122"/>
                <a:ea typeface="华文楷体" panose="02010600040101010101" pitchFamily="2" charset="-122"/>
              </a:rPr>
              <a:t>特征值               </a:t>
            </a:r>
            <a:r>
              <a:rPr lang="zh-CN" altLang="en-US" sz="2800" b="1" dirty="0">
                <a:solidFill>
                  <a:schemeClr val="bg1"/>
                </a:solidFill>
                <a:latin typeface="华文楷体" panose="02010600040101010101" pitchFamily="2" charset="-122"/>
                <a:ea typeface="华文楷体" panose="02010600040101010101" pitchFamily="2" charset="-122"/>
              </a:rPr>
              <a:t>，</a:t>
            </a:r>
          </a:p>
        </p:txBody>
      </p:sp>
      <p:graphicFrame>
        <p:nvGraphicFramePr>
          <p:cNvPr id="23559" name="Object 7">
            <a:extLst>
              <a:ext uri="{FF2B5EF4-FFF2-40B4-BE49-F238E27FC236}">
                <a16:creationId xmlns:a16="http://schemas.microsoft.com/office/drawing/2014/main" id="{83AB3ADB-4F50-46D2-B3E2-7522C404CD4F}"/>
              </a:ext>
            </a:extLst>
          </p:cNvPr>
          <p:cNvGraphicFramePr>
            <a:graphicFrameLocks noChangeAspect="1"/>
          </p:cNvGraphicFramePr>
          <p:nvPr>
            <p:extLst>
              <p:ext uri="{D42A27DB-BD31-4B8C-83A1-F6EECF244321}">
                <p14:modId xmlns:p14="http://schemas.microsoft.com/office/powerpoint/2010/main" val="1077097924"/>
              </p:ext>
            </p:extLst>
          </p:nvPr>
        </p:nvGraphicFramePr>
        <p:xfrm>
          <a:off x="8313738" y="971550"/>
          <a:ext cx="957262" cy="385763"/>
        </p:xfrm>
        <a:graphic>
          <a:graphicData uri="http://schemas.openxmlformats.org/presentationml/2006/ole">
            <mc:AlternateContent xmlns:mc="http://schemas.openxmlformats.org/markup-compatibility/2006">
              <mc:Choice xmlns:v="urn:schemas-microsoft-com:vml" Requires="v">
                <p:oleObj spid="_x0000_s118840" name="Equation" r:id="rId4" imgW="698400" imgH="291960" progId="Equation.DSMT4">
                  <p:embed/>
                </p:oleObj>
              </mc:Choice>
              <mc:Fallback>
                <p:oleObj name="Equation" r:id="rId4" imgW="698400" imgH="291960" progId="Equation.DSMT4">
                  <p:embed/>
                  <p:pic>
                    <p:nvPicPr>
                      <p:cNvPr id="0" name="Object 7"/>
                      <p:cNvPicPr>
                        <a:picLocks noChangeAspect="1" noChangeArrowheads="1"/>
                      </p:cNvPicPr>
                      <p:nvPr/>
                    </p:nvPicPr>
                    <p:blipFill>
                      <a:blip r:embed="rId5"/>
                      <a:srcRect/>
                      <a:stretch>
                        <a:fillRect/>
                      </a:stretch>
                    </p:blipFill>
                    <p:spPr bwMode="auto">
                      <a:xfrm>
                        <a:off x="8313738" y="971550"/>
                        <a:ext cx="957262" cy="385763"/>
                      </a:xfrm>
                      <a:prstGeom prst="rect">
                        <a:avLst/>
                      </a:prstGeom>
                      <a:noFill/>
                      <a:ln>
                        <a:noFill/>
                      </a:ln>
                      <a:extLst/>
                    </p:spPr>
                  </p:pic>
                </p:oleObj>
              </mc:Fallback>
            </mc:AlternateContent>
          </a:graphicData>
        </a:graphic>
      </p:graphicFrame>
      <p:sp>
        <p:nvSpPr>
          <p:cNvPr id="566281" name="Text Box 9">
            <a:extLst>
              <a:ext uri="{FF2B5EF4-FFF2-40B4-BE49-F238E27FC236}">
                <a16:creationId xmlns:a16="http://schemas.microsoft.com/office/drawing/2014/main" id="{6F05EEEA-7ABC-45EF-ACDF-03E28C538066}"/>
              </a:ext>
            </a:extLst>
          </p:cNvPr>
          <p:cNvSpPr txBox="1">
            <a:spLocks noChangeArrowheads="1"/>
          </p:cNvSpPr>
          <p:nvPr/>
        </p:nvSpPr>
        <p:spPr bwMode="auto">
          <a:xfrm>
            <a:off x="2082800" y="1549400"/>
            <a:ext cx="8585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endParaRPr lang="zh-CN" altLang="zh-CN">
              <a:effectLst>
                <a:outerShdw blurRad="38100" dist="38100" dir="2700000" algn="tl">
                  <a:srgbClr val="FFFFFF"/>
                </a:outerShdw>
              </a:effectLst>
              <a:latin typeface="华文楷体" panose="02010600040101010101" pitchFamily="2" charset="-122"/>
              <a:ea typeface="华文楷体" panose="02010600040101010101" pitchFamily="2" charset="-122"/>
            </a:endParaRPr>
          </a:p>
        </p:txBody>
      </p:sp>
      <p:grpSp>
        <p:nvGrpSpPr>
          <p:cNvPr id="23561" name="Group 11">
            <a:extLst>
              <a:ext uri="{FF2B5EF4-FFF2-40B4-BE49-F238E27FC236}">
                <a16:creationId xmlns:a16="http://schemas.microsoft.com/office/drawing/2014/main" id="{5DA21480-DD5D-48C7-86BF-03DFA90B9EEA}"/>
              </a:ext>
            </a:extLst>
          </p:cNvPr>
          <p:cNvGrpSpPr>
            <a:grpSpLocks/>
          </p:cNvGrpSpPr>
          <p:nvPr/>
        </p:nvGrpSpPr>
        <p:grpSpPr bwMode="auto">
          <a:xfrm>
            <a:off x="3284988" y="1478756"/>
            <a:ext cx="4597400" cy="558800"/>
            <a:chOff x="408" y="896"/>
            <a:chExt cx="2896" cy="352"/>
          </a:xfrm>
        </p:grpSpPr>
        <p:sp>
          <p:nvSpPr>
            <p:cNvPr id="566282" name="Text Box 10">
              <a:extLst>
                <a:ext uri="{FF2B5EF4-FFF2-40B4-BE49-F238E27FC236}">
                  <a16:creationId xmlns:a16="http://schemas.microsoft.com/office/drawing/2014/main" id="{0D9DAE1F-4A7C-4945-81A5-7C2FA67574A2}"/>
                </a:ext>
              </a:extLst>
            </p:cNvPr>
            <p:cNvSpPr txBox="1">
              <a:spLocks noChangeArrowheads="1"/>
            </p:cNvSpPr>
            <p:nvPr/>
          </p:nvSpPr>
          <p:spPr bwMode="auto">
            <a:xfrm>
              <a:off x="408" y="896"/>
              <a:ext cx="28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bg1"/>
                  </a:solidFill>
                  <a:latin typeface="华文楷体" panose="02010600040101010101" pitchFamily="2" charset="-122"/>
                  <a:ea typeface="华文楷体" panose="02010600040101010101" pitchFamily="2" charset="-122"/>
                </a:rPr>
                <a:t>且    </a:t>
              </a:r>
              <a:r>
                <a:rPr lang="zh-CN" altLang="en-US" sz="2800" b="1" dirty="0" smtClean="0">
                  <a:solidFill>
                    <a:schemeClr val="bg1"/>
                  </a:solidFill>
                  <a:latin typeface="华文楷体" panose="02010600040101010101" pitchFamily="2" charset="-122"/>
                  <a:ea typeface="华文楷体" panose="02010600040101010101" pitchFamily="2" charset="-122"/>
                </a:rPr>
                <a:t>    是</a:t>
              </a:r>
              <a:r>
                <a:rPr lang="en-US" altLang="zh-CN" sz="2800" b="1" i="1" dirty="0">
                  <a:solidFill>
                    <a:schemeClr val="bg1"/>
                  </a:solidFill>
                  <a:ea typeface="华文楷体" panose="02010600040101010101" pitchFamily="2" charset="-122"/>
                  <a:cs typeface="Times New Roman" panose="02020603050405020304" pitchFamily="18" charset="0"/>
                </a:rPr>
                <a:t>A </a:t>
              </a:r>
              <a:r>
                <a:rPr lang="en-US" altLang="zh-CN" sz="2800" b="1" i="1" baseline="30000" dirty="0" smtClean="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800" b="1" i="1" baseline="300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sz="2800" b="1" dirty="0">
                  <a:solidFill>
                    <a:schemeClr val="bg1"/>
                  </a:solidFill>
                  <a:latin typeface="华文楷体" panose="02010600040101010101" pitchFamily="2" charset="-122"/>
                  <a:ea typeface="华文楷体" panose="02010600040101010101" pitchFamily="2" charset="-122"/>
                </a:rPr>
                <a:t>的一个特征值</a:t>
              </a:r>
              <a:r>
                <a:rPr lang="en-US" altLang="zh-CN" sz="2800" b="1" dirty="0">
                  <a:solidFill>
                    <a:schemeClr val="bg1"/>
                  </a:solidFill>
                  <a:latin typeface="华文楷体" panose="02010600040101010101" pitchFamily="2" charset="-122"/>
                  <a:ea typeface="华文楷体" panose="02010600040101010101" pitchFamily="2" charset="-122"/>
                </a:rPr>
                <a:t>.</a:t>
              </a:r>
            </a:p>
          </p:txBody>
        </p:sp>
        <p:graphicFrame>
          <p:nvGraphicFramePr>
            <p:cNvPr id="23567" name="Object 8">
              <a:extLst>
                <a:ext uri="{FF2B5EF4-FFF2-40B4-BE49-F238E27FC236}">
                  <a16:creationId xmlns:a16="http://schemas.microsoft.com/office/drawing/2014/main" id="{8D59772F-DD99-46A6-B983-88CAB41A9659}"/>
                </a:ext>
              </a:extLst>
            </p:cNvPr>
            <p:cNvGraphicFramePr>
              <a:graphicFrameLocks noChangeAspect="1"/>
            </p:cNvGraphicFramePr>
            <p:nvPr>
              <p:extLst>
                <p:ext uri="{D42A27DB-BD31-4B8C-83A1-F6EECF244321}">
                  <p14:modId xmlns:p14="http://schemas.microsoft.com/office/powerpoint/2010/main" val="3861462079"/>
                </p:ext>
              </p:extLst>
            </p:nvPr>
          </p:nvGraphicFramePr>
          <p:xfrm>
            <a:off x="762" y="921"/>
            <a:ext cx="323" cy="327"/>
          </p:xfrm>
          <a:graphic>
            <a:graphicData uri="http://schemas.openxmlformats.org/presentationml/2006/ole">
              <mc:AlternateContent xmlns:mc="http://schemas.openxmlformats.org/markup-compatibility/2006">
                <mc:Choice xmlns:v="urn:schemas-microsoft-com:vml" Requires="v">
                  <p:oleObj spid="_x0000_s118841" name="Equation" r:id="rId6" imgW="419040" imgH="431640" progId="Equation.DSMT4">
                    <p:embed/>
                  </p:oleObj>
                </mc:Choice>
                <mc:Fallback>
                  <p:oleObj name="Equation" r:id="rId6" imgW="419040" imgH="431640" progId="Equation.DSMT4">
                    <p:embed/>
                    <p:pic>
                      <p:nvPicPr>
                        <p:cNvPr id="0" name="Object 8"/>
                        <p:cNvPicPr>
                          <a:picLocks noChangeAspect="1" noChangeArrowheads="1"/>
                        </p:cNvPicPr>
                        <p:nvPr/>
                      </p:nvPicPr>
                      <p:blipFill>
                        <a:blip r:embed="rId7"/>
                        <a:srcRect/>
                        <a:stretch>
                          <a:fillRect/>
                        </a:stretch>
                      </p:blipFill>
                      <p:spPr bwMode="auto">
                        <a:xfrm>
                          <a:off x="762" y="921"/>
                          <a:ext cx="323" cy="327"/>
                        </a:xfrm>
                        <a:prstGeom prst="rect">
                          <a:avLst/>
                        </a:prstGeom>
                        <a:noFill/>
                        <a:ln>
                          <a:noFill/>
                        </a:ln>
                        <a:extLst/>
                      </p:spPr>
                    </p:pic>
                  </p:oleObj>
                </mc:Fallback>
              </mc:AlternateContent>
            </a:graphicData>
          </a:graphic>
        </p:graphicFrame>
      </p:grpSp>
      <p:pic>
        <p:nvPicPr>
          <p:cNvPr id="2" name="图片 1"/>
          <p:cNvPicPr>
            <a:picLocks noChangeAspect="1"/>
          </p:cNvPicPr>
          <p:nvPr/>
        </p:nvPicPr>
        <p:blipFill>
          <a:blip r:embed="rId8"/>
          <a:stretch>
            <a:fillRect/>
          </a:stretch>
        </p:blipFill>
        <p:spPr>
          <a:xfrm>
            <a:off x="1299169" y="2374757"/>
            <a:ext cx="9877425" cy="923925"/>
          </a:xfrm>
          <a:prstGeom prst="rect">
            <a:avLst/>
          </a:prstGeom>
        </p:spPr>
      </p:pic>
      <p:pic>
        <p:nvPicPr>
          <p:cNvPr id="3" name="图片 2"/>
          <p:cNvPicPr>
            <a:picLocks noChangeAspect="1"/>
          </p:cNvPicPr>
          <p:nvPr/>
        </p:nvPicPr>
        <p:blipFill>
          <a:blip r:embed="rId9"/>
          <a:stretch>
            <a:fillRect/>
          </a:stretch>
        </p:blipFill>
        <p:spPr>
          <a:xfrm>
            <a:off x="2266534" y="3878120"/>
            <a:ext cx="7296150" cy="1924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6277"/>
                                        </p:tgtEl>
                                        <p:attrNameLst>
                                          <p:attrName>style.visibility</p:attrName>
                                        </p:attrNameLst>
                                      </p:cBhvr>
                                      <p:to>
                                        <p:strVal val="visible"/>
                                      </p:to>
                                    </p:set>
                                    <p:animEffect transition="in" filter="wipe(left)">
                                      <p:cBhvr>
                                        <p:cTn id="7" dur="500"/>
                                        <p:tgtEl>
                                          <p:spTgt spid="56627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66278"/>
                                        </p:tgtEl>
                                        <p:attrNameLst>
                                          <p:attrName>style.visibility</p:attrName>
                                        </p:attrNameLst>
                                      </p:cBhvr>
                                      <p:to>
                                        <p:strVal val="visible"/>
                                      </p:to>
                                    </p:set>
                                    <p:animEffect transition="in" filter="wipe(left)">
                                      <p:cBhvr>
                                        <p:cTn id="11" dur="900"/>
                                        <p:tgtEl>
                                          <p:spTgt spid="566278"/>
                                        </p:tgtEl>
                                      </p:cBhvr>
                                    </p:animEffect>
                                  </p:childTnLst>
                                </p:cTn>
                              </p:par>
                            </p:childTnLst>
                          </p:cTn>
                        </p:par>
                        <p:par>
                          <p:cTn id="12" fill="hold">
                            <p:stCondLst>
                              <p:cond delay="1400"/>
                            </p:stCondLst>
                            <p:childTnLst>
                              <p:par>
                                <p:cTn id="13" presetID="22" presetClass="entr" presetSubtype="8" fill="hold" nodeType="afterEffect">
                                  <p:stCondLst>
                                    <p:cond delay="0"/>
                                  </p:stCondLst>
                                  <p:childTnLst>
                                    <p:set>
                                      <p:cBhvr>
                                        <p:cTn id="14" dur="1" fill="hold">
                                          <p:stCondLst>
                                            <p:cond delay="0"/>
                                          </p:stCondLst>
                                        </p:cTn>
                                        <p:tgtEl>
                                          <p:spTgt spid="23559"/>
                                        </p:tgtEl>
                                        <p:attrNameLst>
                                          <p:attrName>style.visibility</p:attrName>
                                        </p:attrNameLst>
                                      </p:cBhvr>
                                      <p:to>
                                        <p:strVal val="visible"/>
                                      </p:to>
                                    </p:set>
                                    <p:animEffect transition="in" filter="wipe(left)">
                                      <p:cBhvr>
                                        <p:cTn id="15" dur="500"/>
                                        <p:tgtEl>
                                          <p:spTgt spid="23559"/>
                                        </p:tgtEl>
                                      </p:cBhvr>
                                    </p:animEffect>
                                  </p:childTnLst>
                                </p:cTn>
                              </p:par>
                            </p:childTnLst>
                          </p:cTn>
                        </p:par>
                        <p:par>
                          <p:cTn id="16" fill="hold">
                            <p:stCondLst>
                              <p:cond delay="1900"/>
                            </p:stCondLst>
                            <p:childTnLst>
                              <p:par>
                                <p:cTn id="17" presetID="22" presetClass="entr" presetSubtype="8" fill="hold" nodeType="afterEffect">
                                  <p:stCondLst>
                                    <p:cond delay="0"/>
                                  </p:stCondLst>
                                  <p:childTnLst>
                                    <p:set>
                                      <p:cBhvr>
                                        <p:cTn id="18" dur="1" fill="hold">
                                          <p:stCondLst>
                                            <p:cond delay="0"/>
                                          </p:stCondLst>
                                        </p:cTn>
                                        <p:tgtEl>
                                          <p:spTgt spid="23561"/>
                                        </p:tgtEl>
                                        <p:attrNameLst>
                                          <p:attrName>style.visibility</p:attrName>
                                        </p:attrNameLst>
                                      </p:cBhvr>
                                      <p:to>
                                        <p:strVal val="visible"/>
                                      </p:to>
                                    </p:set>
                                    <p:animEffect transition="in" filter="wipe(left)">
                                      <p:cBhvr>
                                        <p:cTn id="19" dur="900"/>
                                        <p:tgtEl>
                                          <p:spTgt spid="2356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7" grpId="0"/>
      <p:bldP spid="5662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220796326"/>
                  </p:ext>
                </p:extLst>
              </p:nvPr>
            </p:nvGraphicFramePr>
            <p:xfrm>
              <a:off x="1421395" y="1004935"/>
              <a:ext cx="9542354" cy="4300396"/>
            </p:xfrm>
            <a:graphic>
              <a:graphicData uri="http://schemas.openxmlformats.org/drawingml/2006/table">
                <a:tbl>
                  <a:tblPr firstRow="1" bandRow="1">
                    <a:tableStyleId>{5C22544A-7EE6-4342-B048-85BDC9FD1C3A}</a:tableStyleId>
                  </a:tblPr>
                  <a:tblGrid>
                    <a:gridCol w="1014090">
                      <a:extLst>
                        <a:ext uri="{9D8B030D-6E8A-4147-A177-3AD203B41FA5}">
                          <a16:colId xmlns:a16="http://schemas.microsoft.com/office/drawing/2014/main" val="20000"/>
                        </a:ext>
                      </a:extLst>
                    </a:gridCol>
                    <a:gridCol w="656865">
                      <a:extLst>
                        <a:ext uri="{9D8B030D-6E8A-4147-A177-3AD203B41FA5}">
                          <a16:colId xmlns:a16="http://schemas.microsoft.com/office/drawing/2014/main" val="20001"/>
                        </a:ext>
                      </a:extLst>
                    </a:gridCol>
                    <a:gridCol w="967396">
                      <a:extLst>
                        <a:ext uri="{9D8B030D-6E8A-4147-A177-3AD203B41FA5}">
                          <a16:colId xmlns:a16="http://schemas.microsoft.com/office/drawing/2014/main" val="20002"/>
                        </a:ext>
                      </a:extLst>
                    </a:gridCol>
                    <a:gridCol w="791505">
                      <a:extLst>
                        <a:ext uri="{9D8B030D-6E8A-4147-A177-3AD203B41FA5}">
                          <a16:colId xmlns:a16="http://schemas.microsoft.com/office/drawing/2014/main" val="20003"/>
                        </a:ext>
                      </a:extLst>
                    </a:gridCol>
                    <a:gridCol w="967396">
                      <a:extLst>
                        <a:ext uri="{9D8B030D-6E8A-4147-A177-3AD203B41FA5}">
                          <a16:colId xmlns:a16="http://schemas.microsoft.com/office/drawing/2014/main" val="20004"/>
                        </a:ext>
                      </a:extLst>
                    </a:gridCol>
                    <a:gridCol w="967396">
                      <a:extLst>
                        <a:ext uri="{9D8B030D-6E8A-4147-A177-3AD203B41FA5}">
                          <a16:colId xmlns:a16="http://schemas.microsoft.com/office/drawing/2014/main" val="20005"/>
                        </a:ext>
                      </a:extLst>
                    </a:gridCol>
                    <a:gridCol w="1187576">
                      <a:extLst>
                        <a:ext uri="{9D8B030D-6E8A-4147-A177-3AD203B41FA5}">
                          <a16:colId xmlns:a16="http://schemas.microsoft.com/office/drawing/2014/main" val="20006"/>
                        </a:ext>
                      </a:extLst>
                    </a:gridCol>
                    <a:gridCol w="1758900">
                      <a:extLst>
                        <a:ext uri="{9D8B030D-6E8A-4147-A177-3AD203B41FA5}">
                          <a16:colId xmlns:a16="http://schemas.microsoft.com/office/drawing/2014/main" val="20007"/>
                        </a:ext>
                      </a:extLst>
                    </a:gridCol>
                    <a:gridCol w="1231230">
                      <a:extLst>
                        <a:ext uri="{9D8B030D-6E8A-4147-A177-3AD203B41FA5}">
                          <a16:colId xmlns:a16="http://schemas.microsoft.com/office/drawing/2014/main" val="20008"/>
                        </a:ext>
                      </a:extLst>
                    </a:gridCol>
                  </a:tblGrid>
                  <a:tr h="1084530">
                    <a:tc>
                      <a:txBody>
                        <a:bodyP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矩阵</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0" i="1" dirty="0" smtClean="0">
                              <a:solidFill>
                                <a:srgbClr val="FF0000"/>
                              </a:solidFill>
                              <a:latin typeface="Times New Roman" panose="02020603050405020304" pitchFamily="18" charset="0"/>
                              <a:cs typeface="Times New Roman" panose="02020603050405020304" pitchFamily="18" charset="0"/>
                            </a:rPr>
                            <a:t>A</a:t>
                          </a:r>
                          <a:endParaRPr lang="zh-CN" altLang="en-US" sz="2400" b="0" i="1"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i="1" u="none" dirty="0" smtClean="0">
                              <a:solidFill>
                                <a:srgbClr val="FF0000"/>
                              </a:solidFill>
                              <a:latin typeface="Times New Roman" panose="02020603050405020304" pitchFamily="18" charset="0"/>
                              <a:cs typeface="Times New Roman" panose="02020603050405020304" pitchFamily="18" charset="0"/>
                            </a:rPr>
                            <a:t>kA</a:t>
                          </a:r>
                          <a:endParaRPr lang="zh-CN" altLang="en-US" sz="2400" b="0" i="1" u="none"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smtClean="0">
                              <a:solidFill>
                                <a:srgbClr val="FF0000"/>
                              </a:solidFill>
                              <a:latin typeface="Times New Roman" panose="02020603050405020304" pitchFamily="18" charset="0"/>
                              <a:cs typeface="Times New Roman" panose="02020603050405020304" pitchFamily="18" charset="0"/>
                            </a:rPr>
                            <a:t>A</a:t>
                          </a:r>
                          <a:r>
                            <a:rPr lang="en-US" altLang="zh-CN" sz="2400" b="0" i="1" baseline="30000" dirty="0" smtClean="0">
                              <a:solidFill>
                                <a:srgbClr val="FF0000"/>
                              </a:solidFill>
                              <a:latin typeface="Times New Roman" panose="02020603050405020304" pitchFamily="18" charset="0"/>
                              <a:cs typeface="Times New Roman" panose="02020603050405020304" pitchFamily="18" charset="0"/>
                            </a:rPr>
                            <a:t>m</a:t>
                          </a:r>
                          <a:endParaRPr lang="zh-CN" altLang="en-US" sz="2400" b="0" i="1" baseline="30000" dirty="0" smtClean="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smtClean="0">
                              <a:solidFill>
                                <a:srgbClr val="FF0000"/>
                              </a:solidFill>
                              <a:latin typeface="Times New Roman" panose="02020603050405020304" pitchFamily="18" charset="0"/>
                              <a:cs typeface="Times New Roman" panose="02020603050405020304" pitchFamily="18" charset="0"/>
                            </a:rPr>
                            <a:t>A</a:t>
                          </a:r>
                          <a:r>
                            <a:rPr lang="en-US" altLang="zh-CN" sz="2400" b="0" i="0" baseline="30000" dirty="0" smtClean="0">
                              <a:solidFill>
                                <a:srgbClr val="FF0000"/>
                              </a:solidFill>
                              <a:latin typeface="Times New Roman" panose="02020603050405020304" pitchFamily="18" charset="0"/>
                              <a:cs typeface="Times New Roman" panose="02020603050405020304" pitchFamily="18" charset="0"/>
                            </a:rPr>
                            <a:t>-1</a:t>
                          </a:r>
                          <a:endParaRPr lang="zh-CN" altLang="en-US" sz="2400" b="0" i="0" baseline="30000" dirty="0" smtClean="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i="1" dirty="0" smtClean="0">
                              <a:solidFill>
                                <a:srgbClr val="FF0000"/>
                              </a:solidFill>
                              <a:latin typeface="Times New Roman" panose="02020603050405020304" pitchFamily="18" charset="0"/>
                              <a:cs typeface="Times New Roman" panose="02020603050405020304" pitchFamily="18" charset="0"/>
                            </a:rPr>
                            <a:t>A</a:t>
                          </a:r>
                          <a:r>
                            <a:rPr lang="en-US" altLang="zh-CN" sz="2400" b="0" dirty="0" smtClean="0">
                              <a:solidFill>
                                <a:srgbClr val="FF0000"/>
                              </a:solidFill>
                              <a:latin typeface="Times New Roman" panose="02020603050405020304" pitchFamily="18" charset="0"/>
                              <a:cs typeface="Times New Roman" panose="02020603050405020304" pitchFamily="18" charset="0"/>
                            </a:rPr>
                            <a:t>*</a:t>
                          </a:r>
                          <a:endParaRPr lang="zh-CN" altLang="en-US" sz="2400" b="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i="1" baseline="0" dirty="0" smtClean="0">
                              <a:solidFill>
                                <a:srgbClr val="FF0000"/>
                              </a:solidFill>
                              <a:latin typeface="Times New Roman" panose="02020603050405020304" pitchFamily="18" charset="0"/>
                              <a:cs typeface="Times New Roman" panose="02020603050405020304" pitchFamily="18" charset="0"/>
                            </a:rPr>
                            <a:t>E</a:t>
                          </a:r>
                          <a:endParaRPr lang="zh-CN" altLang="en-US" sz="2400" b="0" i="1" baseline="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前者的线性组合</a:t>
                          </a:r>
                          <a:endPar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0" i="1" dirty="0" smtClean="0">
                              <a:solidFill>
                                <a:srgbClr val="FF0000"/>
                              </a:solidFill>
                              <a:latin typeface="Times New Roman" panose="02020603050405020304" pitchFamily="18" charset="0"/>
                              <a:cs typeface="Times New Roman" panose="02020603050405020304" pitchFamily="18" charset="0"/>
                            </a:rPr>
                            <a:t>A</a:t>
                          </a:r>
                          <a:r>
                            <a:rPr lang="en-US" altLang="zh-CN" sz="2400" b="0" i="0" baseline="30000" dirty="0" smtClean="0">
                              <a:solidFill>
                                <a:srgbClr val="FF0000"/>
                              </a:solidFill>
                              <a:latin typeface="Times New Roman" panose="02020603050405020304" pitchFamily="18" charset="0"/>
                              <a:cs typeface="Times New Roman" panose="02020603050405020304" pitchFamily="18" charset="0"/>
                            </a:rPr>
                            <a:t>T</a:t>
                          </a:r>
                          <a:endParaRPr lang="zh-CN" altLang="en-US" sz="2400" b="0" i="0" baseline="300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235420">
                    <a:tc>
                      <a:txBody>
                        <a:bodyPr/>
                        <a:lstStyle/>
                        <a:p>
                          <a:pPr algn="ctr"/>
                          <a:r>
                            <a:rPr lang="zh-CN" altLang="en-US" sz="1800" dirty="0" smtClean="0">
                              <a:latin typeface="微软雅黑" panose="020B0503020204020204" pitchFamily="34" charset="-122"/>
                              <a:ea typeface="微软雅黑" panose="020B0503020204020204" pitchFamily="34" charset="-122"/>
                            </a:rPr>
                            <a:t>特征值</a:t>
                          </a:r>
                          <a:endParaRPr lang="zh-CN" altLang="en-US" sz="1800" dirty="0">
                            <a:latin typeface="微软雅黑" panose="020B0503020204020204" pitchFamily="34" charset="-122"/>
                            <a:ea typeface="微软雅黑" panose="020B0503020204020204" pitchFamily="34" charset="-122"/>
                          </a:endParaRPr>
                        </a:p>
                      </a:txBody>
                      <a:tcPr anchor="ctr"/>
                    </a:tc>
                    <a:tc>
                      <a:txBody>
                        <a:bodyPr/>
                        <a:lstStyle/>
                        <a:p>
                          <a:pPr algn="ct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k</a:t>
                          </a: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r>
                            <a:rPr lang="en-US" altLang="zh-CN" sz="2400" i="1" baseline="30000" dirty="0" smtClean="0">
                              <a:latin typeface="Times New Roman" panose="02020603050405020304" pitchFamily="18" charset="0"/>
                              <a:ea typeface="微软雅黑" panose="020B0503020204020204" pitchFamily="34" charset="-122"/>
                              <a:cs typeface="Times New Roman" panose="02020603050405020304" pitchFamily="18" charset="0"/>
                            </a:rPr>
                            <a:t>m</a:t>
                          </a:r>
                          <a:endParaRPr lang="zh-CN" altLang="en-US" sz="2400" baseline="300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i="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endParaRPr lang="zh-CN" altLang="en-US" sz="2400" i="0" baseline="300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cs typeface="Times New Roman" panose="02020603050405020304" pitchFamily="18" charset="0"/>
                                      </a:rPr>
                                    </m:ctrlPr>
                                  </m:fPr>
                                  <m:num>
                                    <m:d>
                                      <m:dPr>
                                        <m:begChr m:val="|"/>
                                        <m:endChr m:val="|"/>
                                        <m:ctrlPr>
                                          <a:rPr lang="en-US" altLang="zh-CN" sz="2400" i="1" smtClean="0">
                                            <a:latin typeface="Cambria Math" panose="02040503050406030204" pitchFamily="18" charset="0"/>
                                            <a:cs typeface="Times New Roman" panose="02020603050405020304" pitchFamily="18" charset="0"/>
                                          </a:rPr>
                                        </m:ctrlPr>
                                      </m:dPr>
                                      <m:e>
                                        <m:r>
                                          <a:rPr lang="en-US" altLang="zh-CN" sz="2400" b="0" i="1" smtClean="0">
                                            <a:latin typeface="Cambria Math"/>
                                            <a:cs typeface="Times New Roman" panose="02020603050405020304" pitchFamily="18" charset="0"/>
                                          </a:rPr>
                                          <m:t>𝐴</m:t>
                                        </m:r>
                                      </m:e>
                                    </m:d>
                                  </m:num>
                                  <m:den>
                                    <m:r>
                                      <m:rPr>
                                        <m:nor/>
                                      </m:rPr>
                                      <a:rPr lang="el-GR" altLang="zh-CN" sz="2400" i="1" smtClean="0">
                                        <a:latin typeface="Cambria Math"/>
                                        <a:cs typeface="Times New Roman" panose="02020603050405020304" pitchFamily="18" charset="0"/>
                                      </a:rPr>
                                      <m:t>λ</m:t>
                                    </m:r>
                                  </m:den>
                                </m:f>
                              </m:oMath>
                            </m:oMathPara>
                          </a14:m>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1</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对应线性运算结果</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endParaRPr lang="zh-CN" altLang="en-US" sz="2400" dirty="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990223">
                    <a:tc>
                      <a:txBody>
                        <a:bodyPr/>
                        <a:lstStyle/>
                        <a:p>
                          <a:pPr algn="ctr"/>
                          <a:r>
                            <a:rPr lang="zh-CN" altLang="en-US" sz="1800" dirty="0" smtClean="0">
                              <a:latin typeface="微软雅黑" panose="020B0503020204020204" pitchFamily="34" charset="-122"/>
                              <a:ea typeface="微软雅黑" panose="020B0503020204020204" pitchFamily="34" charset="-122"/>
                            </a:rPr>
                            <a:t>特征向量</a:t>
                          </a:r>
                          <a:endParaRPr lang="zh-CN" altLang="en-US" sz="1800" dirty="0">
                            <a:latin typeface="微软雅黑" panose="020B0503020204020204" pitchFamily="34" charset="-122"/>
                            <a:ea typeface="微软雅黑" panose="020B0503020204020204" pitchFamily="34" charset="-122"/>
                          </a:endParaRPr>
                        </a:p>
                      </a:txBody>
                      <a:tcPr anchor="ctr"/>
                    </a:tc>
                    <a:tc>
                      <a:txBody>
                        <a:bodyPr/>
                        <a:lstStyle/>
                        <a:p>
                          <a:pPr algn="ct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anose="020B0503020204020204" pitchFamily="34" charset="-122"/>
                              <a:ea typeface="微软雅黑" panose="020B0503020204020204" pitchFamily="34" charset="-122"/>
                              <a:cs typeface="Times New Roman" panose="02020603050405020304" pitchFamily="18" charset="0"/>
                            </a:rPr>
                            <a:t>包括</a:t>
                          </a:r>
                          <a:r>
                            <a:rPr lang="el-GR" altLang="zh-CN" sz="18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1800" dirty="0" smtClean="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anose="020B0503020204020204" pitchFamily="34" charset="-122"/>
                              <a:ea typeface="微软雅黑" panose="020B0503020204020204" pitchFamily="34" charset="-122"/>
                              <a:cs typeface="Times New Roman" panose="02020603050405020304" pitchFamily="18" charset="0"/>
                            </a:rPr>
                            <a:t>的任何</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不确定</a:t>
                          </a:r>
                        </a:p>
                      </a:txBody>
                      <a:tcPr anchor="ctr"/>
                    </a:tc>
                    <a:extLst>
                      <a:ext uri="{0D108BD9-81ED-4DB2-BD59-A6C34878D82A}">
                        <a16:rowId xmlns:a16="http://schemas.microsoft.com/office/drawing/2014/main" val="10002"/>
                      </a:ext>
                    </a:extLst>
                  </a:tr>
                  <a:tr h="990223">
                    <a:tc>
                      <a:txBody>
                        <a:bodyPr/>
                        <a:lstStyle/>
                        <a:p>
                          <a:pPr algn="ctr"/>
                          <a:r>
                            <a:rPr lang="zh-CN" altLang="en-US" sz="1800" dirty="0" smtClean="0">
                              <a:latin typeface="微软雅黑" panose="020B0503020204020204" pitchFamily="34" charset="-122"/>
                              <a:ea typeface="微软雅黑" panose="020B0503020204020204" pitchFamily="34" charset="-122"/>
                            </a:rPr>
                            <a:t>行列式</a:t>
                          </a:r>
                          <a:endParaRPr lang="zh-CN" altLang="en-US" sz="1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i="1" dirty="0" smtClean="0">
                              <a:latin typeface="Times New Roman" panose="02020603050405020304" pitchFamily="18" charset="0"/>
                              <a:cs typeface="Times New Roman" panose="02020603050405020304" pitchFamily="18" charset="0"/>
                            </a:rPr>
                            <a:t>k</a:t>
                          </a:r>
                          <a:r>
                            <a:rPr lang="en-US" altLang="zh-CN" sz="2400" i="1" baseline="30000" dirty="0" smtClean="0">
                              <a:latin typeface="Times New Roman" panose="02020603050405020304" pitchFamily="18" charset="0"/>
                              <a:cs typeface="Times New Roman" panose="02020603050405020304" pitchFamily="18" charset="0"/>
                            </a:rPr>
                            <a:t>n</a:t>
                          </a: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a:t>
                          </a:r>
                          <a:r>
                            <a:rPr lang="en-US" altLang="zh-CN" sz="2400" i="1" dirty="0" err="1" smtClean="0">
                              <a:latin typeface="Times New Roman" panose="02020603050405020304" pitchFamily="18" charset="0"/>
                              <a:cs typeface="Times New Roman" panose="02020603050405020304" pitchFamily="18" charset="0"/>
                            </a:rPr>
                            <a:t>A</a:t>
                          </a:r>
                          <a:r>
                            <a:rPr lang="en-US" altLang="zh-CN" sz="2400" dirty="0" err="1" smtClean="0">
                              <a:latin typeface="Times New Roman" panose="02020603050405020304" pitchFamily="18" charset="0"/>
                              <a:cs typeface="Times New Roman" panose="02020603050405020304" pitchFamily="18" charset="0"/>
                            </a:rPr>
                            <a:t>|</a:t>
                          </a:r>
                          <a:r>
                            <a:rPr lang="en-US" altLang="zh-CN" sz="2400" i="1" baseline="30000" dirty="0" err="1" smtClean="0">
                              <a:latin typeface="Times New Roman" panose="02020603050405020304" pitchFamily="18" charset="0"/>
                              <a:cs typeface="Times New Roman" panose="02020603050405020304" pitchFamily="18" charset="0"/>
                            </a:rPr>
                            <a:t>m</a:t>
                          </a:r>
                          <a:endParaRPr lang="zh-CN" altLang="en-US" sz="2400" i="1" baseline="300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1/|</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r>
                            <a:rPr lang="en-US" altLang="zh-CN" sz="2400" i="1" baseline="30000" dirty="0" smtClean="0">
                              <a:latin typeface="Times New Roman" panose="02020603050405020304" pitchFamily="18" charset="0"/>
                              <a:cs typeface="Times New Roman" panose="02020603050405020304" pitchFamily="18" charset="0"/>
                            </a:rPr>
                            <a:t>n-1</a:t>
                          </a:r>
                          <a:endParaRPr lang="zh-CN" altLang="en-US" sz="2400" i="1" baseline="300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1</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不确定</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220796326"/>
                  </p:ext>
                </p:extLst>
              </p:nvPr>
            </p:nvGraphicFramePr>
            <p:xfrm>
              <a:off x="1421395" y="1004935"/>
              <a:ext cx="9542354" cy="4300396"/>
            </p:xfrm>
            <a:graphic>
              <a:graphicData uri="http://schemas.openxmlformats.org/drawingml/2006/table">
                <a:tbl>
                  <a:tblPr firstRow="1" bandRow="1">
                    <a:tableStyleId>{5C22544A-7EE6-4342-B048-85BDC9FD1C3A}</a:tableStyleId>
                  </a:tblPr>
                  <a:tblGrid>
                    <a:gridCol w="1014090"/>
                    <a:gridCol w="656865"/>
                    <a:gridCol w="967396"/>
                    <a:gridCol w="791505"/>
                    <a:gridCol w="967396"/>
                    <a:gridCol w="967396"/>
                    <a:gridCol w="1187576"/>
                    <a:gridCol w="1758900"/>
                    <a:gridCol w="1231230"/>
                  </a:tblGrid>
                  <a:tr h="1084530">
                    <a:tc>
                      <a:txBody>
                        <a:bodyPr/>
                        <a:lstStyle/>
                        <a:p>
                          <a:pPr algn="ctr"/>
                          <a:r>
                            <a:rPr lang="zh-CN" altLang="en-US" sz="1800" dirty="0" smtClean="0">
                              <a:solidFill>
                                <a:schemeClr val="tx1"/>
                              </a:solidFill>
                              <a:latin typeface="微软雅黑" panose="020B0503020204020204" pitchFamily="34" charset="-122"/>
                              <a:ea typeface="微软雅黑" panose="020B0503020204020204" pitchFamily="34" charset="-122"/>
                            </a:rPr>
                            <a:t>矩阵</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b="0" i="1" dirty="0" smtClean="0">
                              <a:solidFill>
                                <a:srgbClr val="FF0000"/>
                              </a:solidFill>
                              <a:latin typeface="Times New Roman" panose="02020603050405020304" pitchFamily="18" charset="0"/>
                              <a:cs typeface="Times New Roman" panose="02020603050405020304" pitchFamily="18" charset="0"/>
                            </a:rPr>
                            <a:t>A</a:t>
                          </a:r>
                          <a:endParaRPr lang="zh-CN" altLang="en-US" sz="2400" b="0" i="1"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i="1" u="none" dirty="0" smtClean="0">
                              <a:solidFill>
                                <a:srgbClr val="FF0000"/>
                              </a:solidFill>
                              <a:latin typeface="Times New Roman" panose="02020603050405020304" pitchFamily="18" charset="0"/>
                              <a:cs typeface="Times New Roman" panose="02020603050405020304" pitchFamily="18" charset="0"/>
                            </a:rPr>
                            <a:t>kA</a:t>
                          </a:r>
                          <a:endParaRPr lang="zh-CN" altLang="en-US" sz="2400" b="0" i="1" u="none"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smtClean="0">
                              <a:solidFill>
                                <a:srgbClr val="FF0000"/>
                              </a:solidFill>
                              <a:latin typeface="Times New Roman" panose="02020603050405020304" pitchFamily="18" charset="0"/>
                              <a:cs typeface="Times New Roman" panose="02020603050405020304" pitchFamily="18" charset="0"/>
                            </a:rPr>
                            <a:t>A</a:t>
                          </a:r>
                          <a:r>
                            <a:rPr lang="en-US" altLang="zh-CN" sz="2400" b="0" i="1" baseline="30000" dirty="0" smtClean="0">
                              <a:solidFill>
                                <a:srgbClr val="FF0000"/>
                              </a:solidFill>
                              <a:latin typeface="Times New Roman" panose="02020603050405020304" pitchFamily="18" charset="0"/>
                              <a:cs typeface="Times New Roman" panose="02020603050405020304" pitchFamily="18" charset="0"/>
                            </a:rPr>
                            <a:t>m</a:t>
                          </a:r>
                          <a:endParaRPr lang="zh-CN" altLang="en-US" sz="2400" b="0" i="1" baseline="30000" dirty="0" smtClean="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smtClean="0">
                              <a:solidFill>
                                <a:srgbClr val="FF0000"/>
                              </a:solidFill>
                              <a:latin typeface="Times New Roman" panose="02020603050405020304" pitchFamily="18" charset="0"/>
                              <a:cs typeface="Times New Roman" panose="02020603050405020304" pitchFamily="18" charset="0"/>
                            </a:rPr>
                            <a:t>A</a:t>
                          </a:r>
                          <a:r>
                            <a:rPr lang="en-US" altLang="zh-CN" sz="2400" b="0" i="0" baseline="30000" dirty="0" smtClean="0">
                              <a:solidFill>
                                <a:srgbClr val="FF0000"/>
                              </a:solidFill>
                              <a:latin typeface="Times New Roman" panose="02020603050405020304" pitchFamily="18" charset="0"/>
                              <a:cs typeface="Times New Roman" panose="02020603050405020304" pitchFamily="18" charset="0"/>
                            </a:rPr>
                            <a:t>-1</a:t>
                          </a:r>
                          <a:endParaRPr lang="zh-CN" altLang="en-US" sz="2400" b="0" i="0" baseline="30000" dirty="0" smtClean="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i="1" dirty="0" smtClean="0">
                              <a:solidFill>
                                <a:srgbClr val="FF0000"/>
                              </a:solidFill>
                              <a:latin typeface="Times New Roman" panose="02020603050405020304" pitchFamily="18" charset="0"/>
                              <a:cs typeface="Times New Roman" panose="02020603050405020304" pitchFamily="18" charset="0"/>
                            </a:rPr>
                            <a:t>A</a:t>
                          </a:r>
                          <a:r>
                            <a:rPr lang="en-US" altLang="zh-CN" sz="2400" b="0" dirty="0" smtClean="0">
                              <a:solidFill>
                                <a:srgbClr val="FF0000"/>
                              </a:solidFill>
                              <a:latin typeface="Times New Roman" panose="02020603050405020304" pitchFamily="18" charset="0"/>
                              <a:cs typeface="Times New Roman" panose="02020603050405020304" pitchFamily="18" charset="0"/>
                            </a:rPr>
                            <a:t>*</a:t>
                          </a:r>
                          <a:endParaRPr lang="zh-CN" altLang="en-US" sz="2400" b="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i="1" baseline="0" dirty="0" smtClean="0">
                              <a:solidFill>
                                <a:srgbClr val="FF0000"/>
                              </a:solidFill>
                              <a:latin typeface="Times New Roman" panose="02020603050405020304" pitchFamily="18" charset="0"/>
                              <a:cs typeface="Times New Roman" panose="02020603050405020304" pitchFamily="18" charset="0"/>
                            </a:rPr>
                            <a:t>E</a:t>
                          </a:r>
                          <a:endParaRPr lang="zh-CN" altLang="en-US" sz="2400" b="0" i="1" baseline="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前者的线性组合</a:t>
                          </a:r>
                          <a:endPar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b="0" i="1" dirty="0" smtClean="0">
                              <a:solidFill>
                                <a:srgbClr val="FF0000"/>
                              </a:solidFill>
                              <a:latin typeface="Times New Roman" panose="02020603050405020304" pitchFamily="18" charset="0"/>
                              <a:cs typeface="Times New Roman" panose="02020603050405020304" pitchFamily="18" charset="0"/>
                            </a:rPr>
                            <a:t>A</a:t>
                          </a:r>
                          <a:r>
                            <a:rPr lang="en-US" altLang="zh-CN" sz="2400" b="0" i="0" baseline="30000" dirty="0" smtClean="0">
                              <a:solidFill>
                                <a:srgbClr val="FF0000"/>
                              </a:solidFill>
                              <a:latin typeface="Times New Roman" panose="02020603050405020304" pitchFamily="18" charset="0"/>
                              <a:cs typeface="Times New Roman" panose="02020603050405020304" pitchFamily="18" charset="0"/>
                            </a:rPr>
                            <a:t>T</a:t>
                          </a:r>
                          <a:endParaRPr lang="zh-CN" altLang="en-US" sz="2400" b="0" i="0" baseline="30000" dirty="0">
                            <a:solidFill>
                              <a:srgbClr val="FF0000"/>
                            </a:solidFill>
                            <a:latin typeface="Times New Roman" panose="02020603050405020304" pitchFamily="18" charset="0"/>
                            <a:cs typeface="Times New Roman" panose="02020603050405020304" pitchFamily="18" charset="0"/>
                          </a:endParaRPr>
                        </a:p>
                      </a:txBody>
                      <a:tcPr anchor="ctr"/>
                    </a:tc>
                  </a:tr>
                  <a:tr h="1235420">
                    <a:tc>
                      <a:txBody>
                        <a:bodyPr/>
                        <a:lstStyle/>
                        <a:p>
                          <a:pPr algn="ctr"/>
                          <a:r>
                            <a:rPr lang="zh-CN" altLang="en-US" sz="1800" dirty="0" smtClean="0">
                              <a:latin typeface="微软雅黑" panose="020B0503020204020204" pitchFamily="34" charset="-122"/>
                              <a:ea typeface="微软雅黑" panose="020B0503020204020204" pitchFamily="34" charset="-122"/>
                            </a:rPr>
                            <a:t>特征值</a:t>
                          </a:r>
                          <a:endParaRPr lang="zh-CN" altLang="en-US" sz="1800" dirty="0">
                            <a:latin typeface="微软雅黑" panose="020B0503020204020204" pitchFamily="34" charset="-122"/>
                            <a:ea typeface="微软雅黑" panose="020B0503020204020204" pitchFamily="34" charset="-122"/>
                          </a:endParaRPr>
                        </a:p>
                      </a:txBody>
                      <a:tcPr anchor="ctr"/>
                    </a:tc>
                    <a:tc>
                      <a:txBody>
                        <a:bodyPr/>
                        <a:lstStyle/>
                        <a:p>
                          <a:pPr algn="ct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k</a:t>
                          </a: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r>
                            <a:rPr lang="en-US" altLang="zh-CN" sz="2400" i="1" baseline="30000" dirty="0" smtClean="0">
                              <a:latin typeface="Times New Roman" panose="02020603050405020304" pitchFamily="18" charset="0"/>
                              <a:ea typeface="微软雅黑" panose="020B0503020204020204" pitchFamily="34" charset="-122"/>
                              <a:cs typeface="Times New Roman" panose="02020603050405020304" pitchFamily="18" charset="0"/>
                            </a:rPr>
                            <a:t>m</a:t>
                          </a:r>
                          <a:endParaRPr lang="zh-CN" altLang="en-US" sz="2400" baseline="300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i="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endParaRPr lang="zh-CN" altLang="en-US" sz="2400" i="0" baseline="30000" dirty="0" smtClean="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2"/>
                          <a:stretch>
                            <a:fillRect l="-457595" t="-88177" r="-436709" b="-161576"/>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1</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对应线性运算结果</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λ</a:t>
                          </a:r>
                          <a:endParaRPr lang="zh-CN" altLang="en-US" sz="2400" dirty="0" smtClean="0">
                            <a:latin typeface="Times New Roman" panose="02020603050405020304" pitchFamily="18" charset="0"/>
                            <a:cs typeface="Times New Roman" panose="02020603050405020304" pitchFamily="18" charset="0"/>
                          </a:endParaRPr>
                        </a:p>
                      </a:txBody>
                      <a:tcPr anchor="ctr"/>
                    </a:tc>
                  </a:tr>
                  <a:tr h="990223">
                    <a:tc>
                      <a:txBody>
                        <a:bodyPr/>
                        <a:lstStyle/>
                        <a:p>
                          <a:pPr algn="ctr"/>
                          <a:r>
                            <a:rPr lang="zh-CN" altLang="en-US" sz="1800" dirty="0" smtClean="0">
                              <a:latin typeface="微软雅黑" panose="020B0503020204020204" pitchFamily="34" charset="-122"/>
                              <a:ea typeface="微软雅黑" panose="020B0503020204020204" pitchFamily="34" charset="-122"/>
                            </a:rPr>
                            <a:t>特征向量</a:t>
                          </a:r>
                          <a:endParaRPr lang="zh-CN" altLang="en-US" sz="1800" dirty="0">
                            <a:latin typeface="微软雅黑" panose="020B0503020204020204" pitchFamily="34" charset="-122"/>
                            <a:ea typeface="微软雅黑" panose="020B0503020204020204" pitchFamily="34" charset="-122"/>
                          </a:endParaRPr>
                        </a:p>
                      </a:txBody>
                      <a:tcPr anchor="ctr"/>
                    </a:tc>
                    <a:tc>
                      <a:txBody>
                        <a:bodyPr/>
                        <a:lstStyle/>
                        <a:p>
                          <a:pPr algn="ct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anose="020B0503020204020204" pitchFamily="34" charset="-122"/>
                              <a:ea typeface="微软雅黑" panose="020B0503020204020204" pitchFamily="34" charset="-122"/>
                              <a:cs typeface="Times New Roman" panose="02020603050405020304" pitchFamily="18" charset="0"/>
                            </a:rPr>
                            <a:t>包括</a:t>
                          </a:r>
                          <a:r>
                            <a:rPr lang="el-GR" altLang="zh-CN" sz="18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1800" dirty="0" smtClean="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anose="020B0503020204020204" pitchFamily="34" charset="-122"/>
                              <a:ea typeface="微软雅黑" panose="020B0503020204020204" pitchFamily="34" charset="-122"/>
                              <a:cs typeface="Times New Roman" panose="02020603050405020304" pitchFamily="18" charset="0"/>
                            </a:rPr>
                            <a:t>的任何</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α</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不确定</a:t>
                          </a:r>
                        </a:p>
                      </a:txBody>
                      <a:tcPr anchor="ctr"/>
                    </a:tc>
                  </a:tr>
                  <a:tr h="990223">
                    <a:tc>
                      <a:txBody>
                        <a:bodyPr/>
                        <a:lstStyle/>
                        <a:p>
                          <a:pPr algn="ctr"/>
                          <a:r>
                            <a:rPr lang="zh-CN" altLang="en-US" sz="1800" dirty="0" smtClean="0">
                              <a:latin typeface="微软雅黑" panose="020B0503020204020204" pitchFamily="34" charset="-122"/>
                              <a:ea typeface="微软雅黑" panose="020B0503020204020204" pitchFamily="34" charset="-122"/>
                            </a:rPr>
                            <a:t>行列式</a:t>
                          </a:r>
                          <a:endParaRPr lang="zh-CN" altLang="en-US" sz="1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i="1" dirty="0" smtClean="0">
                              <a:latin typeface="Times New Roman" panose="02020603050405020304" pitchFamily="18" charset="0"/>
                              <a:cs typeface="Times New Roman" panose="02020603050405020304" pitchFamily="18" charset="0"/>
                            </a:rPr>
                            <a:t>k</a:t>
                          </a:r>
                          <a:r>
                            <a:rPr lang="en-US" altLang="zh-CN" sz="2400" i="1" baseline="30000" dirty="0" smtClean="0">
                              <a:latin typeface="Times New Roman" panose="02020603050405020304" pitchFamily="18" charset="0"/>
                              <a:cs typeface="Times New Roman" panose="02020603050405020304" pitchFamily="18" charset="0"/>
                            </a:rPr>
                            <a:t>n</a:t>
                          </a: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a:t>
                          </a:r>
                          <a:r>
                            <a:rPr lang="en-US" altLang="zh-CN" sz="2400" i="1" dirty="0" err="1" smtClean="0">
                              <a:latin typeface="Times New Roman" panose="02020603050405020304" pitchFamily="18" charset="0"/>
                              <a:cs typeface="Times New Roman" panose="02020603050405020304" pitchFamily="18" charset="0"/>
                            </a:rPr>
                            <a:t>A</a:t>
                          </a:r>
                          <a:r>
                            <a:rPr lang="en-US" altLang="zh-CN" sz="2400" dirty="0" err="1" smtClean="0">
                              <a:latin typeface="Times New Roman" panose="02020603050405020304" pitchFamily="18" charset="0"/>
                              <a:cs typeface="Times New Roman" panose="02020603050405020304" pitchFamily="18" charset="0"/>
                            </a:rPr>
                            <a:t>|</a:t>
                          </a:r>
                          <a:r>
                            <a:rPr lang="en-US" altLang="zh-CN" sz="2400" i="1" baseline="30000" dirty="0" err="1" smtClean="0">
                              <a:latin typeface="Times New Roman" panose="02020603050405020304" pitchFamily="18" charset="0"/>
                              <a:cs typeface="Times New Roman" panose="02020603050405020304" pitchFamily="18" charset="0"/>
                            </a:rPr>
                            <a:t>m</a:t>
                          </a:r>
                          <a:endParaRPr lang="zh-CN" altLang="en-US" sz="2400" i="1" baseline="300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1/|</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r>
                            <a:rPr lang="en-US" altLang="zh-CN" sz="2400" i="1" baseline="30000" dirty="0" smtClean="0">
                              <a:latin typeface="Times New Roman" panose="02020603050405020304" pitchFamily="18" charset="0"/>
                              <a:cs typeface="Times New Roman" panose="02020603050405020304" pitchFamily="18" charset="0"/>
                            </a:rPr>
                            <a:t>n-1</a:t>
                          </a:r>
                          <a:endParaRPr lang="zh-CN" altLang="en-US" sz="2400" i="1" baseline="300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1</a:t>
                          </a:r>
                          <a:endParaRPr lang="zh-CN" altLang="en-US" sz="2400" dirty="0" smtClean="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不确定</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A</a:t>
                          </a:r>
                          <a:r>
                            <a:rPr lang="en-US" altLang="zh-CN"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a:txBody>
                      <a:tcPr anchor="ctr"/>
                    </a:tc>
                  </a:tr>
                </a:tbl>
              </a:graphicData>
            </a:graphic>
          </p:graphicFrame>
        </mc:Fallback>
      </mc:AlternateContent>
    </p:spTree>
    <p:extLst>
      <p:ext uri="{BB962C8B-B14F-4D97-AF65-F5344CB8AC3E}">
        <p14:creationId xmlns:p14="http://schemas.microsoft.com/office/powerpoint/2010/main" val="36000575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29"/>
          <p:cNvGrpSpPr>
            <a:grpSpLocks/>
          </p:cNvGrpSpPr>
          <p:nvPr/>
        </p:nvGrpSpPr>
        <p:grpSpPr bwMode="auto">
          <a:xfrm>
            <a:off x="1007706" y="814001"/>
            <a:ext cx="9034218" cy="579438"/>
            <a:chOff x="317" y="300"/>
            <a:chExt cx="5443" cy="365"/>
          </a:xfrm>
        </p:grpSpPr>
        <p:sp>
          <p:nvSpPr>
            <p:cNvPr id="3" name="Rectangle 2"/>
            <p:cNvSpPr>
              <a:spLocks noChangeArrowheads="1"/>
            </p:cNvSpPr>
            <p:nvPr/>
          </p:nvSpPr>
          <p:spPr bwMode="auto">
            <a:xfrm>
              <a:off x="317" y="300"/>
              <a:ext cx="544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3200" b="1" dirty="0">
                  <a:solidFill>
                    <a:srgbClr val="3333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练习</a:t>
              </a:r>
              <a:r>
                <a:rPr lang="en-US" altLang="zh-CN" sz="3200" b="1" dirty="0">
                  <a:solidFill>
                    <a:srgbClr val="3333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solidFill>
                    <a:srgbClr val="333399"/>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latin typeface="宋体" panose="02010600030101010101" pitchFamily="2" charset="-122"/>
                  <a:ea typeface="黑体" panose="02010609060101010101" pitchFamily="49" charset="-122"/>
                  <a:cs typeface="Times New Roman" panose="02020603050405020304" pitchFamily="18" charset="0"/>
                </a:rPr>
                <a:t>已知　　　　　　为</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b="1" dirty="0">
                  <a:latin typeface="宋体" panose="02010600030101010101" pitchFamily="2" charset="-122"/>
                  <a:ea typeface="黑体" panose="02010609060101010101" pitchFamily="49" charset="-122"/>
                  <a:cs typeface="Times New Roman" panose="02020603050405020304" pitchFamily="18" charset="0"/>
                </a:rPr>
                <a:t>的一个特征值，则　</a:t>
              </a:r>
            </a:p>
          </p:txBody>
        </p:sp>
        <p:graphicFrame>
          <p:nvGraphicFramePr>
            <p:cNvPr id="4" name="Object 3"/>
            <p:cNvGraphicFramePr>
              <a:graphicFrameLocks noChangeAspect="1"/>
            </p:cNvGraphicFramePr>
            <p:nvPr/>
          </p:nvGraphicFramePr>
          <p:xfrm>
            <a:off x="1791" y="346"/>
            <a:ext cx="1168" cy="296"/>
          </p:xfrm>
          <a:graphic>
            <a:graphicData uri="http://schemas.openxmlformats.org/presentationml/2006/ole">
              <mc:AlternateContent xmlns:mc="http://schemas.openxmlformats.org/markup-compatibility/2006">
                <mc:Choice xmlns:v="urn:schemas-microsoft-com:vml" Requires="v">
                  <p:oleObj spid="_x0000_s110384" name="Equation" r:id="rId3" imgW="1854200" imgH="469900" progId="Equation.DSMT4">
                    <p:embed/>
                  </p:oleObj>
                </mc:Choice>
                <mc:Fallback>
                  <p:oleObj name="Equation" r:id="rId3" imgW="1854200" imgH="469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 y="346"/>
                          <a:ext cx="1168"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18"/>
          <p:cNvGrpSpPr>
            <a:grpSpLocks/>
          </p:cNvGrpSpPr>
          <p:nvPr/>
        </p:nvGrpSpPr>
        <p:grpSpPr bwMode="auto">
          <a:xfrm>
            <a:off x="1293212" y="1679189"/>
            <a:ext cx="8748712" cy="519112"/>
            <a:chOff x="249" y="935"/>
            <a:chExt cx="5511" cy="327"/>
          </a:xfrm>
        </p:grpSpPr>
        <p:sp>
          <p:nvSpPr>
            <p:cNvPr id="6" name="Rectangle 4"/>
            <p:cNvSpPr>
              <a:spLocks noChangeArrowheads="1"/>
            </p:cNvSpPr>
            <p:nvPr/>
          </p:nvSpPr>
          <p:spPr bwMode="auto">
            <a:xfrm>
              <a:off x="249" y="935"/>
              <a:ext cx="55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ea typeface="宋体" panose="02010600030101010101" pitchFamily="2" charset="-122"/>
                </a:defRPr>
              </a:lvl1pPr>
              <a:lvl2pPr marL="742950" indent="-285750">
                <a:defRPr sz="2800">
                  <a:solidFill>
                    <a:schemeClr val="tx1"/>
                  </a:solidFill>
                  <a:latin typeface="Comic Sans MS" panose="030F0702030302020204" pitchFamily="66" charset="0"/>
                  <a:ea typeface="宋体" panose="02010600030101010101" pitchFamily="2" charset="-122"/>
                </a:defRPr>
              </a:lvl2pPr>
              <a:lvl3pPr marL="1143000" indent="-228600">
                <a:defRPr sz="2800">
                  <a:solidFill>
                    <a:schemeClr val="tx1"/>
                  </a:solidFill>
                  <a:latin typeface="Comic Sans MS" panose="030F0702030302020204" pitchFamily="66" charset="0"/>
                  <a:ea typeface="宋体" panose="02010600030101010101" pitchFamily="2" charset="-122"/>
                </a:defRPr>
              </a:lvl3pPr>
              <a:lvl4pPr marL="1600200" indent="-228600">
                <a:defRPr sz="2800">
                  <a:solidFill>
                    <a:schemeClr val="tx1"/>
                  </a:solidFill>
                  <a:latin typeface="Comic Sans MS" panose="030F0702030302020204" pitchFamily="66" charset="0"/>
                  <a:ea typeface="宋体" panose="02010600030101010101" pitchFamily="2" charset="-122"/>
                </a:defRPr>
              </a:lvl4pPr>
              <a:lvl5pPr marL="2057400" indent="-228600">
                <a:defRPr sz="28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t>（</a:t>
              </a:r>
              <a:r>
                <a:rPr lang="en-US" altLang="zh-CN" b="1">
                  <a:latin typeface="Times New Roman" panose="02020603050405020304" pitchFamily="18" charset="0"/>
                </a:rPr>
                <a:t>1</a:t>
              </a:r>
              <a:r>
                <a:rPr lang="zh-CN" altLang="en-US" b="1"/>
                <a:t>）　　　　　 必有一个特征值为</a:t>
              </a:r>
              <a:r>
                <a:rPr lang="zh-CN" altLang="en-US" b="1" u="sng"/>
                <a:t>　　　　　</a:t>
              </a:r>
              <a:r>
                <a:rPr lang="en-US" altLang="zh-CN" b="1">
                  <a:latin typeface="Times New Roman" panose="02020603050405020304" pitchFamily="18" charset="0"/>
                </a:rPr>
                <a:t>;</a:t>
              </a:r>
            </a:p>
          </p:txBody>
        </p:sp>
        <p:graphicFrame>
          <p:nvGraphicFramePr>
            <p:cNvPr id="7" name="Object 8"/>
            <p:cNvGraphicFramePr>
              <a:graphicFrameLocks noChangeAspect="1"/>
            </p:cNvGraphicFramePr>
            <p:nvPr/>
          </p:nvGraphicFramePr>
          <p:xfrm>
            <a:off x="930" y="981"/>
            <a:ext cx="1096" cy="264"/>
          </p:xfrm>
          <a:graphic>
            <a:graphicData uri="http://schemas.openxmlformats.org/presentationml/2006/ole">
              <mc:AlternateContent xmlns:mc="http://schemas.openxmlformats.org/markup-compatibility/2006">
                <mc:Choice xmlns:v="urn:schemas-microsoft-com:vml" Requires="v">
                  <p:oleObj spid="_x0000_s110385" name="Equation" r:id="rId5" imgW="1739900" imgH="419100" progId="Equation.DSMT4">
                    <p:embed/>
                  </p:oleObj>
                </mc:Choice>
                <mc:Fallback>
                  <p:oleObj name="Equation" r:id="rId5" imgW="17399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 y="981"/>
                          <a:ext cx="1096"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Group 19"/>
          <p:cNvGrpSpPr>
            <a:grpSpLocks/>
          </p:cNvGrpSpPr>
          <p:nvPr/>
        </p:nvGrpSpPr>
        <p:grpSpPr bwMode="auto">
          <a:xfrm>
            <a:off x="1293212" y="2614226"/>
            <a:ext cx="9072562" cy="519113"/>
            <a:chOff x="204" y="1570"/>
            <a:chExt cx="5715" cy="327"/>
          </a:xfrm>
        </p:grpSpPr>
        <p:sp>
          <p:nvSpPr>
            <p:cNvPr id="9" name="Rectangle 5"/>
            <p:cNvSpPr>
              <a:spLocks noChangeArrowheads="1"/>
            </p:cNvSpPr>
            <p:nvPr/>
          </p:nvSpPr>
          <p:spPr bwMode="auto">
            <a:xfrm>
              <a:off x="204" y="1570"/>
              <a:ext cx="57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ea typeface="宋体" panose="02010600030101010101" pitchFamily="2" charset="-122"/>
                </a:defRPr>
              </a:lvl1pPr>
              <a:lvl2pPr marL="742950" indent="-285750">
                <a:defRPr sz="2800">
                  <a:solidFill>
                    <a:schemeClr val="tx1"/>
                  </a:solidFill>
                  <a:latin typeface="Comic Sans MS" panose="030F0702030302020204" pitchFamily="66" charset="0"/>
                  <a:ea typeface="宋体" panose="02010600030101010101" pitchFamily="2" charset="-122"/>
                </a:defRPr>
              </a:lvl2pPr>
              <a:lvl3pPr marL="1143000" indent="-228600">
                <a:defRPr sz="2800">
                  <a:solidFill>
                    <a:schemeClr val="tx1"/>
                  </a:solidFill>
                  <a:latin typeface="Comic Sans MS" panose="030F0702030302020204" pitchFamily="66" charset="0"/>
                  <a:ea typeface="宋体" panose="02010600030101010101" pitchFamily="2" charset="-122"/>
                </a:defRPr>
              </a:lvl3pPr>
              <a:lvl4pPr marL="1600200" indent="-228600">
                <a:defRPr sz="2800">
                  <a:solidFill>
                    <a:schemeClr val="tx1"/>
                  </a:solidFill>
                  <a:latin typeface="Comic Sans MS" panose="030F0702030302020204" pitchFamily="66" charset="0"/>
                  <a:ea typeface="宋体" panose="02010600030101010101" pitchFamily="2" charset="-122"/>
                </a:defRPr>
              </a:lvl4pPr>
              <a:lvl5pPr marL="2057400" indent="-228600">
                <a:defRPr sz="28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t>（</a:t>
              </a:r>
              <a:r>
                <a:rPr lang="en-US" altLang="zh-CN" b="1">
                  <a:latin typeface="Times New Roman" panose="02020603050405020304" pitchFamily="18" charset="0"/>
                </a:rPr>
                <a:t>2</a:t>
              </a:r>
              <a:r>
                <a:rPr lang="zh-CN" altLang="en-US" b="1"/>
                <a:t>）　　 　　　  必有一个特征值为</a:t>
              </a:r>
              <a:r>
                <a:rPr lang="zh-CN" altLang="en-US" b="1" u="sng"/>
                <a:t>　　　　　</a:t>
              </a:r>
              <a:r>
                <a:rPr lang="en-US" altLang="zh-CN" b="1">
                  <a:latin typeface="Times New Roman" panose="02020603050405020304" pitchFamily="18" charset="0"/>
                </a:rPr>
                <a:t>;</a:t>
              </a:r>
            </a:p>
          </p:txBody>
        </p:sp>
        <p:graphicFrame>
          <p:nvGraphicFramePr>
            <p:cNvPr id="10" name="Object 9"/>
            <p:cNvGraphicFramePr>
              <a:graphicFrameLocks noChangeAspect="1"/>
            </p:cNvGraphicFramePr>
            <p:nvPr/>
          </p:nvGraphicFramePr>
          <p:xfrm>
            <a:off x="884" y="1570"/>
            <a:ext cx="1312" cy="296"/>
          </p:xfrm>
          <a:graphic>
            <a:graphicData uri="http://schemas.openxmlformats.org/presentationml/2006/ole">
              <mc:AlternateContent xmlns:mc="http://schemas.openxmlformats.org/markup-compatibility/2006">
                <mc:Choice xmlns:v="urn:schemas-microsoft-com:vml" Requires="v">
                  <p:oleObj spid="_x0000_s110386" name="Equation" r:id="rId7" imgW="2082800" imgH="469900" progId="Equation.DSMT4">
                    <p:embed/>
                  </p:oleObj>
                </mc:Choice>
                <mc:Fallback>
                  <p:oleObj name="Equation" r:id="rId7" imgW="2082800" imgH="4699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 y="1570"/>
                          <a:ext cx="1312"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20"/>
          <p:cNvGrpSpPr>
            <a:grpSpLocks/>
          </p:cNvGrpSpPr>
          <p:nvPr/>
        </p:nvGrpSpPr>
        <p:grpSpPr bwMode="auto">
          <a:xfrm>
            <a:off x="1293212" y="3550851"/>
            <a:ext cx="9072562" cy="519113"/>
            <a:chOff x="204" y="2251"/>
            <a:chExt cx="5715" cy="327"/>
          </a:xfrm>
        </p:grpSpPr>
        <p:sp>
          <p:nvSpPr>
            <p:cNvPr id="12" name="Rectangle 6"/>
            <p:cNvSpPr>
              <a:spLocks noChangeArrowheads="1"/>
            </p:cNvSpPr>
            <p:nvPr/>
          </p:nvSpPr>
          <p:spPr bwMode="auto">
            <a:xfrm>
              <a:off x="204" y="2251"/>
              <a:ext cx="57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ea typeface="宋体" panose="02010600030101010101" pitchFamily="2" charset="-122"/>
                </a:defRPr>
              </a:lvl1pPr>
              <a:lvl2pPr marL="742950" indent="-285750">
                <a:defRPr sz="2800">
                  <a:solidFill>
                    <a:schemeClr val="tx1"/>
                  </a:solidFill>
                  <a:latin typeface="Comic Sans MS" panose="030F0702030302020204" pitchFamily="66" charset="0"/>
                  <a:ea typeface="宋体" panose="02010600030101010101" pitchFamily="2" charset="-122"/>
                </a:defRPr>
              </a:lvl2pPr>
              <a:lvl3pPr marL="1143000" indent="-228600">
                <a:defRPr sz="2800">
                  <a:solidFill>
                    <a:schemeClr val="tx1"/>
                  </a:solidFill>
                  <a:latin typeface="Comic Sans MS" panose="030F0702030302020204" pitchFamily="66" charset="0"/>
                  <a:ea typeface="宋体" panose="02010600030101010101" pitchFamily="2" charset="-122"/>
                </a:defRPr>
              </a:lvl3pPr>
              <a:lvl4pPr marL="1600200" indent="-228600">
                <a:defRPr sz="2800">
                  <a:solidFill>
                    <a:schemeClr val="tx1"/>
                  </a:solidFill>
                  <a:latin typeface="Comic Sans MS" panose="030F0702030302020204" pitchFamily="66" charset="0"/>
                  <a:ea typeface="宋体" panose="02010600030101010101" pitchFamily="2" charset="-122"/>
                </a:defRPr>
              </a:lvl4pPr>
              <a:lvl5pPr marL="2057400" indent="-228600">
                <a:defRPr sz="28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dirty="0"/>
                <a:t>（</a:t>
              </a:r>
              <a:r>
                <a:rPr lang="en-US" altLang="zh-CN" b="1" dirty="0">
                  <a:latin typeface="Times New Roman" panose="02020603050405020304" pitchFamily="18" charset="0"/>
                </a:rPr>
                <a:t>3</a:t>
              </a:r>
              <a:r>
                <a:rPr lang="zh-CN" altLang="en-US" b="1" dirty="0"/>
                <a:t>）</a:t>
              </a:r>
              <a:r>
                <a:rPr lang="en-US" altLang="zh-CN" b="1" i="1" dirty="0">
                  <a:latin typeface="Times New Roman" panose="02020603050405020304" pitchFamily="18" charset="0"/>
                </a:rPr>
                <a:t>A</a:t>
              </a:r>
              <a:r>
                <a:rPr lang="zh-CN" altLang="en-US" b="1" dirty="0"/>
                <a:t>可逆时，　必有一个特征值为</a:t>
              </a:r>
              <a:r>
                <a:rPr lang="zh-CN" altLang="en-US" b="1" u="sng" dirty="0"/>
                <a:t>　　　　　</a:t>
              </a:r>
              <a:r>
                <a:rPr lang="en-US" altLang="zh-CN" b="1" dirty="0">
                  <a:latin typeface="Times New Roman" panose="02020603050405020304" pitchFamily="18" charset="0"/>
                </a:rPr>
                <a:t>;</a:t>
              </a:r>
            </a:p>
          </p:txBody>
        </p:sp>
        <p:graphicFrame>
          <p:nvGraphicFramePr>
            <p:cNvPr id="13" name="Object 10"/>
            <p:cNvGraphicFramePr>
              <a:graphicFrameLocks noChangeAspect="1"/>
            </p:cNvGraphicFramePr>
            <p:nvPr/>
          </p:nvGraphicFramePr>
          <p:xfrm>
            <a:off x="1791" y="2251"/>
            <a:ext cx="336" cy="240"/>
          </p:xfrm>
          <a:graphic>
            <a:graphicData uri="http://schemas.openxmlformats.org/presentationml/2006/ole">
              <mc:AlternateContent xmlns:mc="http://schemas.openxmlformats.org/markup-compatibility/2006">
                <mc:Choice xmlns:v="urn:schemas-microsoft-com:vml" Requires="v">
                  <p:oleObj spid="_x0000_s110387" name="Equation" r:id="rId9" imgW="533169" imgH="380835" progId="Equation.DSMT4">
                    <p:embed/>
                  </p:oleObj>
                </mc:Choice>
                <mc:Fallback>
                  <p:oleObj name="Equation" r:id="rId9" imgW="533169" imgH="38083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 y="2251"/>
                          <a:ext cx="33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 name="Group 21"/>
          <p:cNvGrpSpPr>
            <a:grpSpLocks/>
          </p:cNvGrpSpPr>
          <p:nvPr/>
        </p:nvGrpSpPr>
        <p:grpSpPr bwMode="auto">
          <a:xfrm>
            <a:off x="1293212" y="4703376"/>
            <a:ext cx="9144000" cy="519113"/>
            <a:chOff x="204" y="2976"/>
            <a:chExt cx="5760" cy="327"/>
          </a:xfrm>
        </p:grpSpPr>
        <p:sp>
          <p:nvSpPr>
            <p:cNvPr id="15" name="Rectangle 11"/>
            <p:cNvSpPr>
              <a:spLocks noChangeArrowheads="1"/>
            </p:cNvSpPr>
            <p:nvPr/>
          </p:nvSpPr>
          <p:spPr bwMode="auto">
            <a:xfrm>
              <a:off x="204" y="2976"/>
              <a:ext cx="57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ea typeface="宋体" panose="02010600030101010101" pitchFamily="2" charset="-122"/>
                </a:defRPr>
              </a:lvl1pPr>
              <a:lvl2pPr marL="742950" indent="-285750">
                <a:defRPr sz="2800">
                  <a:solidFill>
                    <a:schemeClr val="tx1"/>
                  </a:solidFill>
                  <a:latin typeface="Comic Sans MS" panose="030F0702030302020204" pitchFamily="66" charset="0"/>
                  <a:ea typeface="宋体" panose="02010600030101010101" pitchFamily="2" charset="-122"/>
                </a:defRPr>
              </a:lvl2pPr>
              <a:lvl3pPr marL="1143000" indent="-228600">
                <a:defRPr sz="2800">
                  <a:solidFill>
                    <a:schemeClr val="tx1"/>
                  </a:solidFill>
                  <a:latin typeface="Comic Sans MS" panose="030F0702030302020204" pitchFamily="66" charset="0"/>
                  <a:ea typeface="宋体" panose="02010600030101010101" pitchFamily="2" charset="-122"/>
                </a:defRPr>
              </a:lvl3pPr>
              <a:lvl4pPr marL="1600200" indent="-228600">
                <a:defRPr sz="2800">
                  <a:solidFill>
                    <a:schemeClr val="tx1"/>
                  </a:solidFill>
                  <a:latin typeface="Comic Sans MS" panose="030F0702030302020204" pitchFamily="66" charset="0"/>
                  <a:ea typeface="宋体" panose="02010600030101010101" pitchFamily="2" charset="-122"/>
                </a:defRPr>
              </a:lvl4pPr>
              <a:lvl5pPr marL="2057400" indent="-228600">
                <a:defRPr sz="28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dirty="0"/>
                <a:t>（</a:t>
              </a:r>
              <a:r>
                <a:rPr lang="en-US" altLang="zh-CN" b="1" dirty="0">
                  <a:latin typeface="Times New Roman" panose="02020603050405020304" pitchFamily="18" charset="0"/>
                </a:rPr>
                <a:t>4</a:t>
              </a:r>
              <a:r>
                <a:rPr lang="zh-CN" altLang="en-US" b="1" dirty="0"/>
                <a:t>）</a:t>
              </a:r>
              <a:r>
                <a:rPr lang="en-US" altLang="zh-CN" b="1" i="1" dirty="0">
                  <a:latin typeface="Times New Roman" panose="02020603050405020304" pitchFamily="18" charset="0"/>
                </a:rPr>
                <a:t>A</a:t>
              </a:r>
              <a:r>
                <a:rPr lang="zh-CN" altLang="en-US" b="1" dirty="0"/>
                <a:t>可逆时，　必有一个特征值为</a:t>
              </a:r>
              <a:r>
                <a:rPr lang="zh-CN" altLang="en-US" b="1" u="sng" dirty="0"/>
                <a:t>　　　　　</a:t>
              </a:r>
              <a:r>
                <a:rPr lang="en-US" altLang="zh-CN" b="1" dirty="0">
                  <a:latin typeface="Times New Roman" panose="02020603050405020304" pitchFamily="18" charset="0"/>
                </a:rPr>
                <a:t>.</a:t>
              </a:r>
            </a:p>
          </p:txBody>
        </p:sp>
        <p:graphicFrame>
          <p:nvGraphicFramePr>
            <p:cNvPr id="16" name="Object 12"/>
            <p:cNvGraphicFramePr>
              <a:graphicFrameLocks noChangeAspect="1"/>
            </p:cNvGraphicFramePr>
            <p:nvPr/>
          </p:nvGraphicFramePr>
          <p:xfrm>
            <a:off x="1837" y="2976"/>
            <a:ext cx="256" cy="240"/>
          </p:xfrm>
          <a:graphic>
            <a:graphicData uri="http://schemas.openxmlformats.org/presentationml/2006/ole">
              <mc:AlternateContent xmlns:mc="http://schemas.openxmlformats.org/markup-compatibility/2006">
                <mc:Choice xmlns:v="urn:schemas-microsoft-com:vml" Requires="v">
                  <p:oleObj spid="_x0000_s110388" name="Equation" r:id="rId11" imgW="406224" imgH="380835" progId="Equation.DSMT4">
                    <p:embed/>
                  </p:oleObj>
                </mc:Choice>
                <mc:Fallback>
                  <p:oleObj name="Equation" r:id="rId11" imgW="406224" imgH="38083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7" y="2976"/>
                          <a:ext cx="25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7" name="Object 13"/>
          <p:cNvGraphicFramePr>
            <a:graphicFrameLocks noChangeAspect="1"/>
          </p:cNvGraphicFramePr>
          <p:nvPr>
            <p:extLst>
              <p:ext uri="{D42A27DB-BD31-4B8C-83A1-F6EECF244321}">
                <p14:modId xmlns:p14="http://schemas.microsoft.com/office/powerpoint/2010/main" val="705117630"/>
              </p:ext>
            </p:extLst>
          </p:nvPr>
        </p:nvGraphicFramePr>
        <p:xfrm>
          <a:off x="7846412" y="1679189"/>
          <a:ext cx="457200" cy="317500"/>
        </p:xfrm>
        <a:graphic>
          <a:graphicData uri="http://schemas.openxmlformats.org/presentationml/2006/ole">
            <mc:AlternateContent xmlns:mc="http://schemas.openxmlformats.org/markup-compatibility/2006">
              <mc:Choice xmlns:v="urn:schemas-microsoft-com:vml" Requires="v">
                <p:oleObj spid="_x0000_s110389" name="Equation" r:id="rId13" imgW="457002" imgH="317362" progId="Equation.DSMT4">
                  <p:embed/>
                </p:oleObj>
              </mc:Choice>
              <mc:Fallback>
                <p:oleObj name="Equation" r:id="rId13" imgW="457002" imgH="31736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6412" y="1679189"/>
                        <a:ext cx="457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4"/>
          <p:cNvGraphicFramePr>
            <a:graphicFrameLocks noChangeAspect="1"/>
          </p:cNvGraphicFramePr>
          <p:nvPr>
            <p:extLst>
              <p:ext uri="{D42A27DB-BD31-4B8C-83A1-F6EECF244321}">
                <p14:modId xmlns:p14="http://schemas.microsoft.com/office/powerpoint/2010/main" val="4273344234"/>
              </p:ext>
            </p:extLst>
          </p:nvPr>
        </p:nvGraphicFramePr>
        <p:xfrm>
          <a:off x="7990874" y="2542789"/>
          <a:ext cx="457200" cy="393700"/>
        </p:xfrm>
        <a:graphic>
          <a:graphicData uri="http://schemas.openxmlformats.org/presentationml/2006/ole">
            <mc:AlternateContent xmlns:mc="http://schemas.openxmlformats.org/markup-compatibility/2006">
              <mc:Choice xmlns:v="urn:schemas-microsoft-com:vml" Requires="v">
                <p:oleObj spid="_x0000_s110390" name="Equation" r:id="rId15" imgW="457002" imgH="393529" progId="Equation.DSMT4">
                  <p:embed/>
                </p:oleObj>
              </mc:Choice>
              <mc:Fallback>
                <p:oleObj name="Equation" r:id="rId15" imgW="457002" imgH="39352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0874" y="2542789"/>
                        <a:ext cx="457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5"/>
          <p:cNvGraphicFramePr>
            <a:graphicFrameLocks noChangeAspect="1"/>
          </p:cNvGraphicFramePr>
          <p:nvPr>
            <p:extLst>
              <p:ext uri="{D42A27DB-BD31-4B8C-83A1-F6EECF244321}">
                <p14:modId xmlns:p14="http://schemas.microsoft.com/office/powerpoint/2010/main" val="817228715"/>
              </p:ext>
            </p:extLst>
          </p:nvPr>
        </p:nvGraphicFramePr>
        <p:xfrm>
          <a:off x="7990874" y="3479414"/>
          <a:ext cx="495300" cy="393700"/>
        </p:xfrm>
        <a:graphic>
          <a:graphicData uri="http://schemas.openxmlformats.org/presentationml/2006/ole">
            <mc:AlternateContent xmlns:mc="http://schemas.openxmlformats.org/markup-compatibility/2006">
              <mc:Choice xmlns:v="urn:schemas-microsoft-com:vml" Requires="v">
                <p:oleObj spid="_x0000_s110391" name="Equation" r:id="rId17" imgW="495085" imgH="393529" progId="Equation.DSMT4">
                  <p:embed/>
                </p:oleObj>
              </mc:Choice>
              <mc:Fallback>
                <p:oleObj name="Equation" r:id="rId17" imgW="495085"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90874" y="3479414"/>
                        <a:ext cx="4953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6"/>
          <p:cNvGraphicFramePr>
            <a:graphicFrameLocks noChangeAspect="1"/>
          </p:cNvGraphicFramePr>
          <p:nvPr>
            <p:extLst>
              <p:ext uri="{D42A27DB-BD31-4B8C-83A1-F6EECF244321}">
                <p14:modId xmlns:p14="http://schemas.microsoft.com/office/powerpoint/2010/main" val="4107621494"/>
              </p:ext>
            </p:extLst>
          </p:nvPr>
        </p:nvGraphicFramePr>
        <p:xfrm>
          <a:off x="7846412" y="4271576"/>
          <a:ext cx="457200" cy="889000"/>
        </p:xfrm>
        <a:graphic>
          <a:graphicData uri="http://schemas.openxmlformats.org/presentationml/2006/ole">
            <mc:AlternateContent xmlns:mc="http://schemas.openxmlformats.org/markup-compatibility/2006">
              <mc:Choice xmlns:v="urn:schemas-microsoft-com:vml" Requires="v">
                <p:oleObj spid="_x0000_s110392" name="Equation" r:id="rId19" imgW="457200" imgH="888840" progId="Equation.DSMT4">
                  <p:embed/>
                </p:oleObj>
              </mc:Choice>
              <mc:Fallback>
                <p:oleObj name="Equation" r:id="rId19" imgW="457200" imgH="88884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46412" y="4271576"/>
                        <a:ext cx="4572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oup 25"/>
          <p:cNvGrpSpPr>
            <a:grpSpLocks/>
          </p:cNvGrpSpPr>
          <p:nvPr/>
        </p:nvGrpSpPr>
        <p:grpSpPr bwMode="auto">
          <a:xfrm>
            <a:off x="1221774" y="5638414"/>
            <a:ext cx="9144000" cy="519112"/>
            <a:chOff x="249" y="3430"/>
            <a:chExt cx="5760" cy="327"/>
          </a:xfrm>
        </p:grpSpPr>
        <p:sp>
          <p:nvSpPr>
            <p:cNvPr id="22" name="Rectangle 23"/>
            <p:cNvSpPr>
              <a:spLocks noChangeArrowheads="1"/>
            </p:cNvSpPr>
            <p:nvPr/>
          </p:nvSpPr>
          <p:spPr bwMode="auto">
            <a:xfrm>
              <a:off x="249" y="3430"/>
              <a:ext cx="57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ea typeface="宋体" panose="02010600030101010101" pitchFamily="2" charset="-122"/>
                </a:defRPr>
              </a:lvl1pPr>
              <a:lvl2pPr marL="742950" indent="-285750">
                <a:defRPr sz="2800">
                  <a:solidFill>
                    <a:schemeClr val="tx1"/>
                  </a:solidFill>
                  <a:latin typeface="Comic Sans MS" panose="030F0702030302020204" pitchFamily="66" charset="0"/>
                  <a:ea typeface="宋体" panose="02010600030101010101" pitchFamily="2" charset="-122"/>
                </a:defRPr>
              </a:lvl2pPr>
              <a:lvl3pPr marL="1143000" indent="-228600">
                <a:defRPr sz="2800">
                  <a:solidFill>
                    <a:schemeClr val="tx1"/>
                  </a:solidFill>
                  <a:latin typeface="Comic Sans MS" panose="030F0702030302020204" pitchFamily="66" charset="0"/>
                  <a:ea typeface="宋体" panose="02010600030101010101" pitchFamily="2" charset="-122"/>
                </a:defRPr>
              </a:lvl3pPr>
              <a:lvl4pPr marL="1600200" indent="-228600">
                <a:defRPr sz="2800">
                  <a:solidFill>
                    <a:schemeClr val="tx1"/>
                  </a:solidFill>
                  <a:latin typeface="Comic Sans MS" panose="030F0702030302020204" pitchFamily="66" charset="0"/>
                  <a:ea typeface="宋体" panose="02010600030101010101" pitchFamily="2" charset="-122"/>
                </a:defRPr>
              </a:lvl4pPr>
              <a:lvl5pPr marL="2057400" indent="-228600">
                <a:defRPr sz="28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t>（</a:t>
              </a:r>
              <a:r>
                <a:rPr lang="en-US" altLang="zh-CN" b="1">
                  <a:latin typeface="Times New Roman" panose="02020603050405020304" pitchFamily="18" charset="0"/>
                </a:rPr>
                <a:t>5</a:t>
              </a:r>
              <a:r>
                <a:rPr lang="zh-CN" altLang="en-US" b="1"/>
                <a:t>） 　  　      则　　 必有一个特征值为</a:t>
              </a:r>
              <a:r>
                <a:rPr lang="zh-CN" altLang="en-US" b="1" u="sng"/>
                <a:t>　　　</a:t>
              </a:r>
              <a:r>
                <a:rPr lang="en-US" altLang="zh-CN" b="1">
                  <a:latin typeface="Times New Roman" panose="02020603050405020304" pitchFamily="18" charset="0"/>
                </a:rPr>
                <a:t>.</a:t>
              </a:r>
            </a:p>
          </p:txBody>
        </p:sp>
        <p:graphicFrame>
          <p:nvGraphicFramePr>
            <p:cNvPr id="23" name="Object 24"/>
            <p:cNvGraphicFramePr>
              <a:graphicFrameLocks noChangeAspect="1"/>
            </p:cNvGraphicFramePr>
            <p:nvPr/>
          </p:nvGraphicFramePr>
          <p:xfrm>
            <a:off x="884" y="3475"/>
            <a:ext cx="2072" cy="264"/>
          </p:xfrm>
          <a:graphic>
            <a:graphicData uri="http://schemas.openxmlformats.org/presentationml/2006/ole">
              <mc:AlternateContent xmlns:mc="http://schemas.openxmlformats.org/markup-compatibility/2006">
                <mc:Choice xmlns:v="urn:schemas-microsoft-com:vml" Requires="v">
                  <p:oleObj spid="_x0000_s110393" name="Equation" r:id="rId21" imgW="3289300" imgH="419100" progId="Equation.DSMT4">
                    <p:embed/>
                  </p:oleObj>
                </mc:Choice>
                <mc:Fallback>
                  <p:oleObj name="Equation" r:id="rId21" imgW="3289300" imgH="4191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4" y="3475"/>
                          <a:ext cx="2072"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4" name="Object 28"/>
          <p:cNvGraphicFramePr>
            <a:graphicFrameLocks noChangeAspect="1"/>
          </p:cNvGraphicFramePr>
          <p:nvPr>
            <p:extLst>
              <p:ext uri="{D42A27DB-BD31-4B8C-83A1-F6EECF244321}">
                <p14:modId xmlns:p14="http://schemas.microsoft.com/office/powerpoint/2010/main" val="3210722349"/>
              </p:ext>
            </p:extLst>
          </p:nvPr>
        </p:nvGraphicFramePr>
        <p:xfrm>
          <a:off x="8494112" y="5566976"/>
          <a:ext cx="787400" cy="393700"/>
        </p:xfrm>
        <a:graphic>
          <a:graphicData uri="http://schemas.openxmlformats.org/presentationml/2006/ole">
            <mc:AlternateContent xmlns:mc="http://schemas.openxmlformats.org/markup-compatibility/2006">
              <mc:Choice xmlns:v="urn:schemas-microsoft-com:vml" Requires="v">
                <p:oleObj spid="_x0000_s110394" name="Equation" r:id="rId23" imgW="787058" imgH="393529" progId="Equation.DSMT4">
                  <p:embed/>
                </p:oleObj>
              </mc:Choice>
              <mc:Fallback>
                <p:oleObj name="Equation" r:id="rId23" imgW="787058" imgH="39352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94112" y="5566976"/>
                        <a:ext cx="7874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8508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0"/>
                                        <p:tgtEl>
                                          <p:spTgt spid="11"/>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1000"/>
                                        <p:tgtEl>
                                          <p:spTgt spid="14"/>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5E668F48-C90A-49FA-93DC-9319E08DE40B}"/>
              </a:ext>
            </a:extLst>
          </p:cNvPr>
          <p:cNvSpPr>
            <a:spLocks noChangeArrowheads="1"/>
          </p:cNvSpPr>
          <p:nvPr/>
        </p:nvSpPr>
        <p:spPr bwMode="auto">
          <a:xfrm>
            <a:off x="4467225" y="3514726"/>
            <a:ext cx="1938351" cy="646331"/>
          </a:xfrm>
          <a:prstGeom prst="rect">
            <a:avLst/>
          </a:prstGeom>
          <a:noFill/>
          <a:ln w="9525">
            <a:no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3600" b="1" i="1" dirty="0" smtClean="0">
                <a:solidFill>
                  <a:srgbClr val="FF0000"/>
                </a:solidFill>
              </a:rPr>
              <a:t>A</a:t>
            </a:r>
            <a:r>
              <a:rPr lang="en-US" altLang="zh-CN" sz="3600" b="1" i="1" dirty="0" smtClean="0">
                <a:solidFill>
                  <a:srgbClr val="FF0000"/>
                </a:solidFill>
                <a:sym typeface="Symbol" panose="05050102010706020507" pitchFamily="18" charset="2"/>
              </a:rPr>
              <a:t></a:t>
            </a:r>
            <a:r>
              <a:rPr lang="en-US" altLang="zh-CN" sz="3600" b="1" dirty="0" smtClean="0">
                <a:solidFill>
                  <a:srgbClr val="FF0000"/>
                </a:solidFill>
                <a:sym typeface="Symbol" pitchFamily="18" charset="2"/>
              </a:rPr>
              <a:t> </a:t>
            </a:r>
            <a:r>
              <a:rPr lang="en-US" altLang="zh-CN" sz="3600" b="1" dirty="0">
                <a:solidFill>
                  <a:srgbClr val="FF0000"/>
                </a:solidFill>
                <a:sym typeface="Symbol" pitchFamily="18" charset="2"/>
              </a:rPr>
              <a:t>=</a:t>
            </a:r>
            <a:r>
              <a:rPr lang="en-US" altLang="zh-CN" sz="3600" b="1" dirty="0">
                <a:solidFill>
                  <a:srgbClr val="FF0000"/>
                </a:solidFill>
              </a:rPr>
              <a:t> </a:t>
            </a:r>
            <a:r>
              <a:rPr lang="en-US" altLang="zh-CN" sz="3600" b="1" i="1" dirty="0" smtClean="0">
                <a:solidFill>
                  <a:srgbClr val="FF0000"/>
                </a:solidFill>
                <a:sym typeface="Symbol" pitchFamily="18" charset="2"/>
              </a:rPr>
              <a:t></a:t>
            </a:r>
            <a:r>
              <a:rPr lang="en-US" altLang="zh-CN" sz="3600" b="1" dirty="0" smtClean="0">
                <a:solidFill>
                  <a:srgbClr val="FF0000"/>
                </a:solidFill>
                <a:sym typeface="Symbol" pitchFamily="18" charset="2"/>
              </a:rPr>
              <a:t> </a:t>
            </a:r>
            <a:endParaRPr lang="en-US" altLang="zh-CN" sz="3600" b="1" dirty="0">
              <a:solidFill>
                <a:srgbClr val="FF0000"/>
              </a:solidFill>
            </a:endParaRPr>
          </a:p>
        </p:txBody>
      </p:sp>
      <p:sp>
        <p:nvSpPr>
          <p:cNvPr id="9" name="AutoShape 20">
            <a:extLst>
              <a:ext uri="{FF2B5EF4-FFF2-40B4-BE49-F238E27FC236}">
                <a16:creationId xmlns:a16="http://schemas.microsoft.com/office/drawing/2014/main" id="{07CB4C1B-7AE3-4C8D-A654-F3D1AEFE8D56}"/>
              </a:ext>
            </a:extLst>
          </p:cNvPr>
          <p:cNvSpPr>
            <a:spLocks noChangeArrowheads="1"/>
          </p:cNvSpPr>
          <p:nvPr/>
        </p:nvSpPr>
        <p:spPr bwMode="auto">
          <a:xfrm>
            <a:off x="3094465" y="2143126"/>
            <a:ext cx="1848583" cy="584775"/>
          </a:xfrm>
          <a:prstGeom prst="wedgeRectCallout">
            <a:avLst>
              <a:gd name="adj1" fmla="val 36500"/>
              <a:gd name="adj2" fmla="val 20983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zh-CN" b="1" i="1" dirty="0">
                <a:effectLst>
                  <a:outerShdw blurRad="38100" dist="38100" dir="2700000" algn="tl">
                    <a:srgbClr val="FFFFFF"/>
                  </a:outerShdw>
                </a:effectLst>
              </a:rPr>
              <a:t> </a:t>
            </a:r>
            <a:r>
              <a:rPr lang="en-US" altLang="zh-CN" b="1" i="1" dirty="0">
                <a:ea typeface="华文楷体" panose="02010600040101010101" pitchFamily="2" charset="-122"/>
                <a:cs typeface="Times New Roman" panose="02020603050405020304" pitchFamily="18" charset="0"/>
              </a:rPr>
              <a:t>n</a:t>
            </a:r>
            <a:r>
              <a:rPr lang="zh-CN" altLang="en-US" b="1" dirty="0">
                <a:latin typeface="华文楷体" panose="02010600040101010101" pitchFamily="2" charset="-122"/>
                <a:ea typeface="华文楷体" panose="02010600040101010101" pitchFamily="2" charset="-122"/>
              </a:rPr>
              <a:t>阶方阵 </a:t>
            </a:r>
          </a:p>
        </p:txBody>
      </p:sp>
      <p:sp>
        <p:nvSpPr>
          <p:cNvPr id="10" name="AutoShape 21">
            <a:extLst>
              <a:ext uri="{FF2B5EF4-FFF2-40B4-BE49-F238E27FC236}">
                <a16:creationId xmlns:a16="http://schemas.microsoft.com/office/drawing/2014/main" id="{9BB3FAB8-A795-4CF1-B381-3297D8C607B8}"/>
              </a:ext>
            </a:extLst>
          </p:cNvPr>
          <p:cNvSpPr>
            <a:spLocks noChangeArrowheads="1"/>
          </p:cNvSpPr>
          <p:nvPr/>
        </p:nvSpPr>
        <p:spPr bwMode="auto">
          <a:xfrm>
            <a:off x="3067096" y="4895852"/>
            <a:ext cx="2031325" cy="584775"/>
          </a:xfrm>
          <a:prstGeom prst="wedgeRectCallout">
            <a:avLst>
              <a:gd name="adj1" fmla="val 42176"/>
              <a:gd name="adj2" fmla="val -16617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zh-CN" b="1" dirty="0">
                <a:solidFill>
                  <a:schemeClr val="bg1"/>
                </a:solidFill>
                <a:latin typeface="华文楷体" panose="02010600040101010101" pitchFamily="2" charset="-122"/>
                <a:ea typeface="华文楷体" panose="02010600040101010101" pitchFamily="2" charset="-122"/>
                <a:sym typeface="Symbol" pitchFamily="18" charset="2"/>
              </a:rPr>
              <a:t> </a:t>
            </a:r>
            <a:r>
              <a:rPr lang="zh-CN" altLang="en-US" b="1" dirty="0">
                <a:solidFill>
                  <a:srgbClr val="FF0000"/>
                </a:solidFill>
                <a:latin typeface="华文楷体" panose="02010600040101010101" pitchFamily="2" charset="-122"/>
                <a:ea typeface="华文楷体" panose="02010600040101010101" pitchFamily="2" charset="-122"/>
                <a:sym typeface="Symbol" pitchFamily="18" charset="2"/>
              </a:rPr>
              <a:t>非零</a:t>
            </a:r>
            <a:r>
              <a:rPr lang="zh-CN" altLang="en-US" b="1" dirty="0">
                <a:solidFill>
                  <a:srgbClr val="FF0000"/>
                </a:solidFill>
                <a:latin typeface="华文楷体" panose="02010600040101010101" pitchFamily="2" charset="-122"/>
                <a:ea typeface="华文楷体" panose="02010600040101010101" pitchFamily="2" charset="-122"/>
              </a:rPr>
              <a:t>向量 </a:t>
            </a:r>
          </a:p>
        </p:txBody>
      </p:sp>
      <p:sp>
        <p:nvSpPr>
          <p:cNvPr id="11" name="AutoShape 22">
            <a:extLst>
              <a:ext uri="{FF2B5EF4-FFF2-40B4-BE49-F238E27FC236}">
                <a16:creationId xmlns:a16="http://schemas.microsoft.com/office/drawing/2014/main" id="{B85ACFE4-1C52-4263-BCDF-D5B4763658FD}"/>
              </a:ext>
            </a:extLst>
          </p:cNvPr>
          <p:cNvSpPr>
            <a:spLocks noChangeArrowheads="1"/>
          </p:cNvSpPr>
          <p:nvPr/>
        </p:nvSpPr>
        <p:spPr bwMode="auto">
          <a:xfrm>
            <a:off x="5849939" y="2152651"/>
            <a:ext cx="3559752" cy="584775"/>
          </a:xfrm>
          <a:prstGeom prst="wedgeRectCallout">
            <a:avLst>
              <a:gd name="adj1" fmla="val -51644"/>
              <a:gd name="adj2" fmla="val 204176"/>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spAutoFit/>
          </a:bodyPr>
          <a:lstStyle/>
          <a:p>
            <a:pPr eaLnBrk="1" hangingPunct="1">
              <a:defRPr/>
            </a:pPr>
            <a:r>
              <a:rPr lang="en-US" altLang="zh-CN" b="1" dirty="0">
                <a:solidFill>
                  <a:schemeClr val="bg1"/>
                </a:solidFill>
                <a:effectLst>
                  <a:outerShdw blurRad="38100" dist="38100" dir="2700000" algn="tl">
                    <a:srgbClr val="000000"/>
                  </a:outerShdw>
                </a:effectLst>
                <a:ea typeface="黑体" pitchFamily="49" charset="-122"/>
              </a:rPr>
              <a:t> </a:t>
            </a:r>
            <a:r>
              <a:rPr lang="zh-CN" altLang="en-US" b="1" dirty="0">
                <a:solidFill>
                  <a:srgbClr val="0099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特征值</a:t>
            </a:r>
            <a:r>
              <a:rPr lang="en-US" altLang="zh-CN" b="1" dirty="0">
                <a:solidFill>
                  <a:srgbClr val="0099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lang="en-US" altLang="zh-CN" b="1" dirty="0">
                <a:solidFill>
                  <a:srgbClr val="009900"/>
                </a:solidFill>
                <a:ea typeface="华文楷体" panose="02010600040101010101" pitchFamily="2" charset="-122"/>
                <a:cs typeface="Times New Roman" panose="02020603050405020304" pitchFamily="18" charset="0"/>
              </a:rPr>
              <a:t>eigenvalue</a:t>
            </a:r>
            <a:r>
              <a:rPr lang="en-US" altLang="zh-CN" b="1" dirty="0">
                <a:solidFill>
                  <a:srgbClr val="0099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endParaRPr lang="en-US" altLang="zh-CN" b="1" u="sng" dirty="0">
              <a:solidFill>
                <a:srgbClr val="0099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2" name="AutoShape 23">
            <a:extLst>
              <a:ext uri="{FF2B5EF4-FFF2-40B4-BE49-F238E27FC236}">
                <a16:creationId xmlns:a16="http://schemas.microsoft.com/office/drawing/2014/main" id="{3D37410B-FC4C-4B7B-9A62-3B23373CB215}"/>
              </a:ext>
            </a:extLst>
          </p:cNvPr>
          <p:cNvSpPr>
            <a:spLocks noChangeArrowheads="1"/>
          </p:cNvSpPr>
          <p:nvPr/>
        </p:nvSpPr>
        <p:spPr bwMode="auto">
          <a:xfrm>
            <a:off x="5368926" y="4895852"/>
            <a:ext cx="4114391" cy="584775"/>
          </a:xfrm>
          <a:prstGeom prst="wedgeRectCallout">
            <a:avLst>
              <a:gd name="adj1" fmla="val -34595"/>
              <a:gd name="adj2" fmla="val -164671"/>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spAutoFit/>
          </a:bodyPr>
          <a:lstStyle/>
          <a:p>
            <a:pPr eaLnBrk="1" hangingPunct="1">
              <a:defRPr/>
            </a:pPr>
            <a:r>
              <a:rPr lang="en-US" altLang="zh-CN" b="1" dirty="0">
                <a:solidFill>
                  <a:schemeClr val="bg1"/>
                </a:solidFill>
                <a:latin typeface="华文楷体" panose="02010600040101010101" pitchFamily="2" charset="-122"/>
                <a:ea typeface="华文楷体" panose="02010600040101010101" pitchFamily="2" charset="-122"/>
              </a:rPr>
              <a:t> </a:t>
            </a:r>
            <a:r>
              <a:rPr lang="zh-CN" altLang="en-US" b="1" dirty="0">
                <a:solidFill>
                  <a:srgbClr val="00B0F0"/>
                </a:solidFill>
                <a:latin typeface="华文楷体" panose="02010600040101010101" pitchFamily="2" charset="-122"/>
                <a:ea typeface="华文楷体" panose="02010600040101010101" pitchFamily="2" charset="-122"/>
              </a:rPr>
              <a:t>特征向量</a:t>
            </a:r>
            <a:r>
              <a:rPr lang="en-US" altLang="zh-CN" b="1" dirty="0">
                <a:solidFill>
                  <a:srgbClr val="00B0F0"/>
                </a:solidFill>
                <a:latin typeface="华文楷体" panose="02010600040101010101" pitchFamily="2" charset="-122"/>
                <a:ea typeface="华文楷体" panose="02010600040101010101" pitchFamily="2" charset="-122"/>
              </a:rPr>
              <a:t>(</a:t>
            </a:r>
            <a:r>
              <a:rPr lang="en-US" altLang="zh-CN" b="1" dirty="0">
                <a:solidFill>
                  <a:srgbClr val="00B0F0"/>
                </a:solidFill>
                <a:ea typeface="华文楷体" panose="02010600040101010101" pitchFamily="2" charset="-122"/>
                <a:cs typeface="Times New Roman" panose="02020603050405020304" pitchFamily="18" charset="0"/>
              </a:rPr>
              <a:t>eigenvector</a:t>
            </a:r>
            <a:r>
              <a:rPr lang="en-US" altLang="zh-CN" b="1" dirty="0">
                <a:solidFill>
                  <a:srgbClr val="00B0F0"/>
                </a:solidFill>
                <a:latin typeface="华文楷体" panose="02010600040101010101" pitchFamily="2" charset="-122"/>
                <a:ea typeface="华文楷体" panose="02010600040101010101" pitchFamily="2" charset="-122"/>
              </a:rPr>
              <a:t>)</a:t>
            </a:r>
            <a:endParaRPr lang="en-US" altLang="zh-CN" b="1" u="sng" dirty="0">
              <a:solidFill>
                <a:srgbClr val="00B0F0"/>
              </a:solidFill>
              <a:latin typeface="华文楷体" panose="02010600040101010101" pitchFamily="2" charset="-122"/>
              <a:ea typeface="华文楷体" panose="02010600040101010101" pitchFamily="2" charset="-122"/>
            </a:endParaRPr>
          </a:p>
        </p:txBody>
      </p:sp>
      <p:grpSp>
        <p:nvGrpSpPr>
          <p:cNvPr id="13" name="Group 25">
            <a:extLst>
              <a:ext uri="{FF2B5EF4-FFF2-40B4-BE49-F238E27FC236}">
                <a16:creationId xmlns:a16="http://schemas.microsoft.com/office/drawing/2014/main" id="{6A0B8FBE-36C2-443C-A578-88F0847CE24F}"/>
              </a:ext>
            </a:extLst>
          </p:cNvPr>
          <p:cNvGrpSpPr>
            <a:grpSpLocks/>
          </p:cNvGrpSpPr>
          <p:nvPr/>
        </p:nvGrpSpPr>
        <p:grpSpPr bwMode="auto">
          <a:xfrm>
            <a:off x="7681914" y="2800350"/>
            <a:ext cx="1101725" cy="2000250"/>
            <a:chOff x="3885" y="1902"/>
            <a:chExt cx="694" cy="1260"/>
          </a:xfrm>
        </p:grpSpPr>
        <p:sp>
          <p:nvSpPr>
            <p:cNvPr id="14" name="Rectangle 18">
              <a:extLst>
                <a:ext uri="{FF2B5EF4-FFF2-40B4-BE49-F238E27FC236}">
                  <a16:creationId xmlns:a16="http://schemas.microsoft.com/office/drawing/2014/main" id="{DE89EF13-A363-48C1-8D8E-AA68F82ABFFC}"/>
                </a:ext>
              </a:extLst>
            </p:cNvPr>
            <p:cNvSpPr>
              <a:spLocks noChangeArrowheads="1"/>
            </p:cNvSpPr>
            <p:nvPr/>
          </p:nvSpPr>
          <p:spPr bwMode="auto">
            <a:xfrm>
              <a:off x="3885" y="2375"/>
              <a:ext cx="69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solidFill>
                    <a:srgbClr val="0000CC"/>
                  </a:solidFill>
                </a:rPr>
                <a:t>对应</a:t>
              </a:r>
              <a:r>
                <a:rPr lang="zh-CN" altLang="en-US" b="1" dirty="0">
                  <a:solidFill>
                    <a:srgbClr val="FFFF00"/>
                  </a:solidFill>
                  <a:effectLst>
                    <a:outerShdw blurRad="38100" dist="38100" dir="2700000" algn="tl">
                      <a:srgbClr val="000000"/>
                    </a:outerShdw>
                  </a:effectLst>
                </a:rPr>
                <a:t> </a:t>
              </a:r>
            </a:p>
          </p:txBody>
        </p:sp>
        <p:sp>
          <p:nvSpPr>
            <p:cNvPr id="15" name="Line 24">
              <a:extLst>
                <a:ext uri="{FF2B5EF4-FFF2-40B4-BE49-F238E27FC236}">
                  <a16:creationId xmlns:a16="http://schemas.microsoft.com/office/drawing/2014/main" id="{B87445BA-52A1-4C07-92F7-34CF719CBA2A}"/>
                </a:ext>
              </a:extLst>
            </p:cNvPr>
            <p:cNvSpPr>
              <a:spLocks noChangeShapeType="1"/>
            </p:cNvSpPr>
            <p:nvPr/>
          </p:nvSpPr>
          <p:spPr bwMode="auto">
            <a:xfrm>
              <a:off x="3900" y="1902"/>
              <a:ext cx="0" cy="1260"/>
            </a:xfrm>
            <a:prstGeom prst="line">
              <a:avLst/>
            </a:prstGeom>
            <a:noFill/>
            <a:ln w="19050">
              <a:solidFill>
                <a:srgbClr val="0000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solidFill>
                  <a:srgbClr val="FFFF00"/>
                </a:solidFill>
                <a:effectLst>
                  <a:outerShdw blurRad="38100" dist="38100" dir="2700000" algn="tl">
                    <a:srgbClr val="000000">
                      <a:alpha val="43137"/>
                    </a:srgbClr>
                  </a:outerShdw>
                </a:effectLst>
              </a:endParaRPr>
            </a:p>
          </p:txBody>
        </p:sp>
      </p:grpSp>
      <p:sp>
        <p:nvSpPr>
          <p:cNvPr id="21" name="Rectangle 27">
            <a:extLst>
              <a:ext uri="{FF2B5EF4-FFF2-40B4-BE49-F238E27FC236}">
                <a16:creationId xmlns:a16="http://schemas.microsoft.com/office/drawing/2014/main" id="{E9F9056E-434D-4E3B-B535-849A325E8D58}"/>
              </a:ext>
            </a:extLst>
          </p:cNvPr>
          <p:cNvSpPr>
            <a:spLocks noChangeArrowheads="1"/>
          </p:cNvSpPr>
          <p:nvPr/>
        </p:nvSpPr>
        <p:spPr bwMode="auto">
          <a:xfrm>
            <a:off x="3893739" y="6215422"/>
            <a:ext cx="47042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chemeClr val="bg1"/>
                </a:solidFill>
                <a:latin typeface="华文楷体" panose="02010600040101010101" pitchFamily="2" charset="-122"/>
                <a:ea typeface="华文楷体" panose="02010600040101010101" pitchFamily="2" charset="-122"/>
              </a:rPr>
              <a:t>注意：</a:t>
            </a:r>
            <a:r>
              <a:rPr lang="zh-CN" altLang="en-US" sz="2800" dirty="0">
                <a:solidFill>
                  <a:srgbClr val="0000CC"/>
                </a:solidFill>
                <a:latin typeface="华文楷体" panose="02010600040101010101" pitchFamily="2" charset="-122"/>
                <a:ea typeface="华文楷体" panose="02010600040101010101" pitchFamily="2" charset="-122"/>
              </a:rPr>
              <a:t>特征向量不能是零向量</a:t>
            </a:r>
          </a:p>
        </p:txBody>
      </p:sp>
      <p:sp>
        <p:nvSpPr>
          <p:cNvPr id="16" name="矩形 15">
            <a:extLst>
              <a:ext uri="{FF2B5EF4-FFF2-40B4-BE49-F238E27FC236}">
                <a16:creationId xmlns:a16="http://schemas.microsoft.com/office/drawing/2014/main" id="{1778C1ED-5BED-4C1E-9692-C325BFA9BB63}"/>
              </a:ext>
            </a:extLst>
          </p:cNvPr>
          <p:cNvSpPr/>
          <p:nvPr/>
        </p:nvSpPr>
        <p:spPr>
          <a:xfrm>
            <a:off x="5488332" y="709104"/>
            <a:ext cx="1210588" cy="707886"/>
          </a:xfrm>
          <a:prstGeom prst="rect">
            <a:avLst/>
          </a:prstGeom>
        </p:spPr>
        <p:txBody>
          <a:bodyPr wrap="none">
            <a:spAutoFit/>
          </a:bodyPr>
          <a:lstStyle/>
          <a:p>
            <a:pPr marL="342900" indent="-342900" algn="ctr">
              <a:spcBef>
                <a:spcPct val="20000"/>
              </a:spcBef>
              <a:buClr>
                <a:srgbClr val="E3E3FF"/>
              </a:buClr>
              <a:defRPr/>
            </a:pPr>
            <a:r>
              <a:rPr lang="zh-CN" altLang="en-US" sz="4000" b="1" kern="0" dirty="0" smtClean="0">
                <a:solidFill>
                  <a:srgbClr val="0000CC"/>
                </a:solidFill>
                <a:latin typeface="华文楷体" panose="02010600040101010101" pitchFamily="2" charset="-122"/>
                <a:ea typeface="华文楷体" panose="02010600040101010101" pitchFamily="2" charset="-122"/>
                <a:sym typeface="+mn-ea"/>
              </a:rPr>
              <a:t>总结</a:t>
            </a:r>
            <a:endParaRPr lang="zh-CN" altLang="en-US" sz="4000" b="1" kern="0" dirty="0">
              <a:solidFill>
                <a:srgbClr val="0000CC"/>
              </a:solidFill>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par>
                          <p:cTn id="13" fill="hold" nodeType="with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nodeType="withGroup">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par>
                          <p:cTn id="21" fill="hold" nodeType="withGroup">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outHorizont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randombar(horizontal)">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2075873" y="241878"/>
            <a:ext cx="391001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3" name="Rectangle 3"/>
          <p:cNvSpPr>
            <a:spLocks noChangeArrowheads="1"/>
          </p:cNvSpPr>
          <p:nvPr/>
        </p:nvSpPr>
        <p:spPr bwMode="auto">
          <a:xfrm>
            <a:off x="7152698" y="256166"/>
            <a:ext cx="299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a:solidFill>
                  <a:srgbClr val="0000CC"/>
                </a:solidFill>
                <a:latin typeface="Times New Roman" panose="02020603050405020304" pitchFamily="18" charset="0"/>
                <a:ea typeface="黑体" panose="02010609060101010101" pitchFamily="49" charset="-122"/>
                <a:cs typeface="Arial" panose="020B0604020202020204" pitchFamily="34" charset="0"/>
              </a:rPr>
              <a:t>§4.2 </a:t>
            </a:r>
            <a:r>
              <a:rPr kumimoji="0" lang="zh-CN" altLang="en-US" sz="1600" b="1">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
        <p:nvSpPr>
          <p:cNvPr id="4" name="Line 4"/>
          <p:cNvSpPr>
            <a:spLocks noChangeShapeType="1"/>
          </p:cNvSpPr>
          <p:nvPr/>
        </p:nvSpPr>
        <p:spPr bwMode="auto">
          <a:xfrm>
            <a:off x="2152073" y="591128"/>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5" name="Rectangle 6"/>
          <p:cNvSpPr>
            <a:spLocks noChangeArrowheads="1"/>
          </p:cNvSpPr>
          <p:nvPr/>
        </p:nvSpPr>
        <p:spPr bwMode="auto">
          <a:xfrm>
            <a:off x="5304848" y="1442028"/>
            <a:ext cx="1774845" cy="584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smtClean="0">
                <a:effectLst>
                  <a:outerShdw blurRad="38100" dist="38100" dir="2700000" algn="tl">
                    <a:srgbClr val="FFFFFF"/>
                  </a:outerShdw>
                </a:effectLst>
              </a:rPr>
              <a:t>A</a:t>
            </a:r>
            <a:r>
              <a:rPr lang="en-US" altLang="zh-CN" b="1" i="1" dirty="0">
                <a:effectLst>
                  <a:outerShdw blurRad="38100" dist="38100" dir="2700000" algn="tl">
                    <a:srgbClr val="FFFFFF"/>
                  </a:outerShdw>
                </a:effectLst>
                <a:sym typeface="Symbol" pitchFamily="18" charset="2"/>
              </a:rPr>
              <a:t>X</a:t>
            </a:r>
            <a:r>
              <a:rPr lang="en-US" altLang="zh-CN" b="1" dirty="0" smtClean="0">
                <a:effectLst>
                  <a:outerShdw blurRad="38100" dist="38100" dir="2700000" algn="tl">
                    <a:srgbClr val="FFFFFF"/>
                  </a:outerShdw>
                </a:effectLst>
                <a:sym typeface="Symbol" pitchFamily="18" charset="2"/>
              </a:rPr>
              <a:t> </a:t>
            </a:r>
            <a:r>
              <a:rPr lang="en-US" altLang="zh-CN" b="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rPr>
              <a:t> </a:t>
            </a:r>
            <a:r>
              <a:rPr kumimoji="0" lang="en-US" altLang="zh-CN" b="1" i="1" dirty="0" smtClean="0">
                <a:solidFill>
                  <a:srgbClr val="FF0000"/>
                </a:solidFill>
                <a:effectLst>
                  <a:outerShdw blurRad="38100" dist="38100" dir="2700000" algn="tl">
                    <a:srgbClr val="000000"/>
                  </a:outerShdw>
                </a:effectLst>
                <a:sym typeface="Symbol" pitchFamily="18" charset="2"/>
              </a:rPr>
              <a:t></a:t>
            </a:r>
            <a:r>
              <a:rPr lang="en-US" altLang="zh-CN" b="1" i="1" dirty="0">
                <a:effectLst>
                  <a:outerShdw blurRad="38100" dist="38100" dir="2700000" algn="tl">
                    <a:srgbClr val="FFFFFF"/>
                  </a:outerShdw>
                </a:effectLst>
                <a:sym typeface="Symbol" pitchFamily="18" charset="2"/>
              </a:rPr>
              <a:t>X</a:t>
            </a:r>
            <a:r>
              <a:rPr lang="en-US" altLang="zh-CN" b="1" dirty="0" smtClean="0">
                <a:effectLst>
                  <a:outerShdw blurRad="38100" dist="38100" dir="2700000" algn="tl">
                    <a:srgbClr val="FFFFFF"/>
                  </a:outerShdw>
                </a:effectLst>
                <a:sym typeface="Symbol" pitchFamily="18" charset="2"/>
              </a:rPr>
              <a:t> </a:t>
            </a:r>
            <a:endParaRPr lang="en-US" altLang="zh-CN" b="1" dirty="0">
              <a:effectLst>
                <a:outerShdw blurRad="38100" dist="38100" dir="2700000" algn="tl">
                  <a:srgbClr val="FFFFFF"/>
                </a:outerShdw>
              </a:effectLst>
            </a:endParaRPr>
          </a:p>
        </p:txBody>
      </p:sp>
      <p:sp>
        <p:nvSpPr>
          <p:cNvPr id="6" name="AutoShape 7"/>
          <p:cNvSpPr>
            <a:spLocks noChangeArrowheads="1"/>
          </p:cNvSpPr>
          <p:nvPr/>
        </p:nvSpPr>
        <p:spPr bwMode="auto">
          <a:xfrm>
            <a:off x="5981123" y="2077028"/>
            <a:ext cx="266700" cy="352425"/>
          </a:xfrm>
          <a:prstGeom prst="downArrow">
            <a:avLst>
              <a:gd name="adj1" fmla="val 50000"/>
              <a:gd name="adj2" fmla="val 33036"/>
            </a:avLst>
          </a:prstGeom>
          <a:solidFill>
            <a:srgbClr val="FF0000"/>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7" name="Rectangle 8"/>
          <p:cNvSpPr>
            <a:spLocks noChangeArrowheads="1"/>
          </p:cNvSpPr>
          <p:nvPr/>
        </p:nvSpPr>
        <p:spPr bwMode="auto">
          <a:xfrm>
            <a:off x="4942898" y="2467553"/>
            <a:ext cx="2366963" cy="584200"/>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i="1" dirty="0">
                <a:effectLst>
                  <a:outerShdw blurRad="38100" dist="38100" dir="2700000" algn="tl">
                    <a:srgbClr val="FFFFFF"/>
                  </a:outerShdw>
                </a:effectLst>
                <a:sym typeface="Symbol" pitchFamily="18" charset="2"/>
              </a:rPr>
              <a:t>I</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sym typeface="Symbol" pitchFamily="18" charset="2"/>
              </a:rPr>
              <a:t>X</a:t>
            </a:r>
            <a:r>
              <a:rPr lang="en-US" altLang="zh-CN" b="1" dirty="0">
                <a:effectLst>
                  <a:outerShdw blurRad="38100" dist="38100" dir="2700000" algn="tl">
                    <a:srgbClr val="FFFFFF"/>
                  </a:outerShdw>
                </a:effectLst>
              </a:rPr>
              <a:t> =</a:t>
            </a:r>
            <a:r>
              <a:rPr lang="en-US" altLang="zh-CN" b="1" dirty="0">
                <a:effectLst>
                  <a:outerShdw blurRad="38100" dist="38100" dir="2700000" algn="tl">
                    <a:srgbClr val="FFFFFF"/>
                  </a:outerShdw>
                </a:effectLst>
                <a:sym typeface="Symbol" pitchFamily="18" charset="2"/>
              </a:rPr>
              <a:t> 0 </a:t>
            </a:r>
            <a:endParaRPr lang="en-US" altLang="zh-CN" b="1" dirty="0">
              <a:effectLst>
                <a:outerShdw blurRad="38100" dist="38100" dir="2700000" algn="tl">
                  <a:srgbClr val="FFFFFF"/>
                </a:outerShdw>
              </a:effectLst>
            </a:endParaRPr>
          </a:p>
        </p:txBody>
      </p:sp>
      <p:sp>
        <p:nvSpPr>
          <p:cNvPr id="8" name="AutoShape 9"/>
          <p:cNvSpPr>
            <a:spLocks noChangeArrowheads="1"/>
          </p:cNvSpPr>
          <p:nvPr/>
        </p:nvSpPr>
        <p:spPr bwMode="auto">
          <a:xfrm>
            <a:off x="5981123" y="3086678"/>
            <a:ext cx="266700" cy="352425"/>
          </a:xfrm>
          <a:prstGeom prst="downArrow">
            <a:avLst>
              <a:gd name="adj1" fmla="val 50000"/>
              <a:gd name="adj2" fmla="val 33036"/>
            </a:avLst>
          </a:prstGeom>
          <a:solidFill>
            <a:srgbClr val="FF0000"/>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9" name="Rectangle 10"/>
          <p:cNvSpPr>
            <a:spLocks noChangeArrowheads="1"/>
          </p:cNvSpPr>
          <p:nvPr/>
        </p:nvSpPr>
        <p:spPr bwMode="auto">
          <a:xfrm>
            <a:off x="5076248" y="3486728"/>
            <a:ext cx="1998663" cy="584200"/>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a:t>
            </a:r>
            <a:r>
              <a:rPr lang="en-US" altLang="zh-CN" b="1" i="1" dirty="0">
                <a:solidFill>
                  <a:srgbClr val="000000"/>
                </a:solidFill>
                <a:effectLst>
                  <a:outerShdw blurRad="38100" dist="38100" dir="2700000" algn="tl">
                    <a:srgbClr val="FFFFFF"/>
                  </a:outerShdw>
                </a:effectLst>
              </a:rPr>
              <a:t>A</a:t>
            </a:r>
            <a:r>
              <a:rPr lang="en-US" altLang="zh-CN" b="1" dirty="0">
                <a:solidFill>
                  <a:srgbClr val="000000"/>
                </a:solidFill>
                <a:effectLst>
                  <a:outerShdw blurRad="38100" dist="38100" dir="2700000" algn="tl">
                    <a:srgbClr val="FFFFFF"/>
                  </a:outerShdw>
                </a:effectLst>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i="1" dirty="0">
                <a:solidFill>
                  <a:srgbClr val="000000"/>
                </a:solidFill>
                <a:effectLst>
                  <a:outerShdw blurRad="38100" dist="38100" dir="2700000" algn="tl">
                    <a:srgbClr val="FFFFFF"/>
                  </a:outerShdw>
                </a:effectLst>
                <a:sym typeface="Symbol" pitchFamily="18" charset="2"/>
              </a:rPr>
              <a:t>I</a:t>
            </a:r>
            <a:r>
              <a:rPr lang="en-US" altLang="zh-CN" b="1" dirty="0">
                <a:effectLst>
                  <a:outerShdw blurRad="38100" dist="38100" dir="2700000" algn="tl">
                    <a:srgbClr val="FFFFFF"/>
                  </a:outerShdw>
                </a:effectLst>
              </a:rPr>
              <a:t>| =</a:t>
            </a:r>
            <a:r>
              <a:rPr lang="en-US" altLang="zh-CN" b="1" dirty="0">
                <a:effectLst>
                  <a:outerShdw blurRad="38100" dist="38100" dir="2700000" algn="tl">
                    <a:srgbClr val="FFFFFF"/>
                  </a:outerShdw>
                </a:effectLst>
                <a:sym typeface="Symbol" pitchFamily="18" charset="2"/>
              </a:rPr>
              <a:t> 0 </a:t>
            </a:r>
            <a:endParaRPr lang="en-US" altLang="zh-CN" b="1" dirty="0">
              <a:effectLst>
                <a:outerShdw blurRad="38100" dist="38100" dir="2700000" algn="tl">
                  <a:srgbClr val="FFFFFF"/>
                </a:outerShdw>
              </a:effectLst>
            </a:endParaRPr>
          </a:p>
        </p:txBody>
      </p:sp>
      <p:sp>
        <p:nvSpPr>
          <p:cNvPr id="10" name="AutoShape 11"/>
          <p:cNvSpPr>
            <a:spLocks noChangeArrowheads="1"/>
          </p:cNvSpPr>
          <p:nvPr/>
        </p:nvSpPr>
        <p:spPr bwMode="auto">
          <a:xfrm>
            <a:off x="7817861" y="3343853"/>
            <a:ext cx="2495550" cy="863600"/>
          </a:xfrm>
          <a:prstGeom prst="wedgeRectCallout">
            <a:avLst>
              <a:gd name="adj1" fmla="val -76083"/>
              <a:gd name="adj2" fmla="val 165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spAutoFit/>
          </a:bodyPr>
          <a:lstStyle/>
          <a:p>
            <a:pPr algn="ctr" eaLnBrk="1" hangingPunct="1">
              <a:defRPr/>
            </a:pPr>
            <a:r>
              <a:rPr lang="en-US" altLang="zh-CN" b="1">
                <a:solidFill>
                  <a:srgbClr val="FF0000"/>
                </a:solidFill>
                <a:effectLst>
                  <a:outerShdw blurRad="38100" dist="38100" dir="2700000" algn="tl">
                    <a:srgbClr val="000000"/>
                  </a:outerShdw>
                </a:effectLst>
                <a:ea typeface="黑体" pitchFamily="49" charset="-122"/>
              </a:rPr>
              <a:t> </a:t>
            </a:r>
            <a:r>
              <a:rPr lang="zh-CN" altLang="en-US" b="1">
                <a:solidFill>
                  <a:srgbClr val="FF0000"/>
                </a:solidFill>
                <a:effectLst>
                  <a:outerShdw blurRad="38100" dist="38100" dir="2700000" algn="tl">
                    <a:srgbClr val="000000"/>
                  </a:outerShdw>
                </a:effectLst>
                <a:ea typeface="黑体" pitchFamily="49" charset="-122"/>
              </a:rPr>
              <a:t>特征方程</a:t>
            </a:r>
          </a:p>
          <a:p>
            <a:pPr algn="ctr" eaLnBrk="1" hangingPunct="1">
              <a:defRPr/>
            </a:pPr>
            <a:r>
              <a:rPr lang="en-US" altLang="zh-CN" sz="1800" b="1">
                <a:effectLst>
                  <a:outerShdw blurRad="38100" dist="38100" dir="2700000" algn="tl">
                    <a:srgbClr val="FFFFFF"/>
                  </a:outerShdw>
                </a:effectLst>
              </a:rPr>
              <a:t>(characteristic equation)</a:t>
            </a:r>
            <a:r>
              <a:rPr lang="en-US" altLang="zh-CN" sz="1800" b="1">
                <a:solidFill>
                  <a:srgbClr val="FF0000"/>
                </a:solidFill>
                <a:effectLst>
                  <a:outerShdw blurRad="38100" dist="38100" dir="2700000" algn="tl">
                    <a:srgbClr val="000000"/>
                  </a:outerShdw>
                </a:effectLst>
                <a:ea typeface="黑体" pitchFamily="49" charset="-122"/>
              </a:rPr>
              <a:t> </a:t>
            </a:r>
          </a:p>
        </p:txBody>
      </p:sp>
      <p:grpSp>
        <p:nvGrpSpPr>
          <p:cNvPr id="11" name="Group 12"/>
          <p:cNvGrpSpPr>
            <a:grpSpLocks/>
          </p:cNvGrpSpPr>
          <p:nvPr/>
        </p:nvGrpSpPr>
        <p:grpSpPr bwMode="auto">
          <a:xfrm>
            <a:off x="3272848" y="4450341"/>
            <a:ext cx="6021388" cy="2122487"/>
            <a:chOff x="1090" y="2449"/>
            <a:chExt cx="3793" cy="1337"/>
          </a:xfrm>
        </p:grpSpPr>
        <p:sp>
          <p:nvSpPr>
            <p:cNvPr id="12" name="Rectangle 13"/>
            <p:cNvSpPr>
              <a:spLocks noChangeArrowheads="1"/>
            </p:cNvSpPr>
            <p:nvPr/>
          </p:nvSpPr>
          <p:spPr bwMode="auto">
            <a:xfrm>
              <a:off x="1090" y="2988"/>
              <a:ext cx="1066" cy="36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a:t>
              </a:r>
              <a:r>
                <a:rPr lang="en-US" altLang="zh-CN" b="1" i="1" dirty="0">
                  <a:solidFill>
                    <a:srgbClr val="000000"/>
                  </a:solidFill>
                  <a:effectLst>
                    <a:outerShdw blurRad="38100" dist="38100" dir="2700000" algn="tl">
                      <a:srgbClr val="FFFFFF"/>
                    </a:outerShdw>
                  </a:effectLst>
                </a:rPr>
                <a:t>A</a:t>
              </a:r>
              <a:r>
                <a:rPr lang="en-US" altLang="zh-CN" b="1" dirty="0">
                  <a:solidFill>
                    <a:srgbClr val="000000"/>
                  </a:solidFill>
                  <a:effectLst>
                    <a:outerShdw blurRad="38100" dist="38100" dir="2700000" algn="tl">
                      <a:srgbClr val="FFFFFF"/>
                    </a:outerShdw>
                  </a:effectLst>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i="1" dirty="0">
                  <a:solidFill>
                    <a:srgbClr val="000000"/>
                  </a:solidFill>
                  <a:effectLst>
                    <a:outerShdw blurRad="38100" dist="38100" dir="2700000" algn="tl">
                      <a:srgbClr val="FFFFFF"/>
                    </a:outerShdw>
                  </a:effectLst>
                  <a:sym typeface="Symbol" pitchFamily="18" charset="2"/>
                </a:rPr>
                <a:t>I</a:t>
              </a:r>
              <a:r>
                <a:rPr lang="en-US" altLang="zh-CN" b="1" dirty="0">
                  <a:effectLst>
                    <a:outerShdw blurRad="38100" dist="38100" dir="2700000" algn="tl">
                      <a:srgbClr val="FFFFFF"/>
                    </a:outerShdw>
                  </a:effectLst>
                </a:rPr>
                <a:t>| =</a:t>
              </a:r>
              <a:r>
                <a:rPr lang="en-US" altLang="zh-CN" b="1" dirty="0">
                  <a:effectLst>
                    <a:outerShdw blurRad="38100" dist="38100" dir="2700000" algn="tl">
                      <a:srgbClr val="FFFFFF"/>
                    </a:outerShdw>
                  </a:effectLst>
                  <a:sym typeface="Symbol" pitchFamily="18" charset="2"/>
                </a:rPr>
                <a:t> </a:t>
              </a:r>
              <a:endParaRPr lang="en-US" altLang="zh-CN" b="1" dirty="0">
                <a:effectLst>
                  <a:outerShdw blurRad="38100" dist="38100" dir="2700000" algn="tl">
                    <a:srgbClr val="FFFFFF"/>
                  </a:outerShdw>
                </a:effectLst>
              </a:endParaRPr>
            </a:p>
          </p:txBody>
        </p:sp>
        <p:sp>
          <p:nvSpPr>
            <p:cNvPr id="13" name="Rectangle 14"/>
            <p:cNvSpPr>
              <a:spLocks noChangeArrowheads="1"/>
            </p:cNvSpPr>
            <p:nvPr/>
          </p:nvSpPr>
          <p:spPr bwMode="auto">
            <a:xfrm>
              <a:off x="2133" y="2449"/>
              <a:ext cx="2658" cy="1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000000"/>
                  </a:solidFill>
                  <a:effectLst>
                    <a:outerShdw blurRad="38100" dist="38100" dir="2700000" algn="tl">
                      <a:srgbClr val="FFFFFF"/>
                    </a:outerShdw>
                  </a:effectLst>
                </a:rPr>
                <a:t>a</a:t>
              </a:r>
              <a:r>
                <a:rPr lang="en-US" altLang="zh-CN" b="1" baseline="-25000" dirty="0">
                  <a:solidFill>
                    <a:srgbClr val="000000"/>
                  </a:solidFill>
                  <a:effectLst>
                    <a:outerShdw blurRad="38100" dist="38100" dir="2700000" algn="tl">
                      <a:srgbClr val="FFFFFF"/>
                    </a:outerShdw>
                  </a:effectLst>
                </a:rPr>
                <a:t>11</a:t>
              </a:r>
              <a:r>
                <a:rPr lang="en-US" altLang="zh-CN" b="1" dirty="0">
                  <a:solidFill>
                    <a:srgbClr val="000000"/>
                  </a:solidFill>
                  <a:effectLst>
                    <a:outerShdw blurRad="38100" dist="38100" dir="2700000" algn="tl">
                      <a:srgbClr val="FFFFFF"/>
                    </a:outerShdw>
                  </a:effectLst>
                </a:rPr>
                <a:t> –</a:t>
              </a:r>
              <a:r>
                <a:rPr lang="en-US" altLang="zh-CN" b="1" baseline="-25000" dirty="0">
                  <a:solidFill>
                    <a:srgbClr val="000000"/>
                  </a:solidFill>
                  <a:effectLst>
                    <a:outerShdw blurRad="38100" dist="38100" dir="2700000" algn="tl">
                      <a:srgbClr val="FFFFFF"/>
                    </a:outerShdw>
                  </a:effectLst>
                </a:rPr>
                <a:t> </a:t>
              </a:r>
              <a:r>
                <a:rPr lang="en-US" altLang="zh-CN" b="1" i="1" dirty="0">
                  <a:solidFill>
                    <a:srgbClr val="FF0000"/>
                  </a:solidFill>
                  <a:effectLst>
                    <a:outerShdw blurRad="38100" dist="38100" dir="2700000" algn="tl">
                      <a:srgbClr val="000000"/>
                    </a:outerShdw>
                  </a:effectLst>
                  <a:sym typeface="Symbol" pitchFamily="18" charset="2"/>
                </a:rPr>
                <a:t>  </a:t>
              </a:r>
              <a:r>
                <a:rPr lang="en-US" altLang="zh-CN" b="1" i="1" dirty="0" smtClean="0">
                  <a:solidFill>
                    <a:srgbClr val="FF0000"/>
                  </a:solidFill>
                  <a:effectLst>
                    <a:outerShdw blurRad="38100" dist="38100" dir="2700000" algn="tl">
                      <a:srgbClr val="000000"/>
                    </a:outerShdw>
                  </a:effectLst>
                  <a:sym typeface="Symbol" pitchFamily="18" charset="2"/>
                </a:rPr>
                <a:t>   </a:t>
              </a:r>
              <a:r>
                <a:rPr lang="en-US" altLang="zh-CN" b="1" i="1" dirty="0" smtClean="0">
                  <a:effectLst>
                    <a:outerShdw blurRad="38100" dist="38100" dir="2700000" algn="tl">
                      <a:srgbClr val="FFFFFF"/>
                    </a:outerShdw>
                  </a:effectLst>
                </a:rPr>
                <a:t>a</a:t>
              </a:r>
              <a:r>
                <a:rPr lang="en-US" altLang="zh-CN" b="1" baseline="-25000" dirty="0" smtClean="0">
                  <a:effectLst>
                    <a:outerShdw blurRad="38100" dist="38100" dir="2700000" algn="tl">
                      <a:srgbClr val="FFFFFF"/>
                    </a:outerShdw>
                  </a:effectLst>
                </a:rPr>
                <a:t>12</a:t>
              </a:r>
              <a:r>
                <a:rPr lang="en-US" altLang="zh-CN" b="1" dirty="0" smtClean="0">
                  <a:effectLst>
                    <a:outerShdw blurRad="38100" dist="38100" dir="2700000" algn="tl">
                      <a:srgbClr val="FFFFFF"/>
                    </a:outerShdw>
                  </a:effectLst>
                </a:rPr>
                <a:t>    </a:t>
              </a:r>
              <a:r>
                <a:rPr lang="en-US" altLang="zh-CN" b="1" dirty="0">
                  <a:effectLst>
                    <a:outerShdw blurRad="38100" dist="38100" dir="2700000" algn="tl">
                      <a:srgbClr val="FFFFFF"/>
                    </a:outerShdw>
                  </a:effectLst>
                </a:rPr>
                <a:t>…    </a:t>
              </a:r>
              <a:r>
                <a:rPr lang="en-US" altLang="zh-CN" b="1" i="1" dirty="0" smtClean="0">
                  <a:effectLst>
                    <a:outerShdw blurRad="38100" dist="38100" dir="2700000" algn="tl">
                      <a:srgbClr val="FFFFFF"/>
                    </a:outerShdw>
                  </a:effectLst>
                </a:rPr>
                <a:t>a</a:t>
              </a:r>
              <a:r>
                <a:rPr lang="en-US" altLang="zh-CN" b="1" baseline="-25000" dirty="0" smtClean="0">
                  <a:effectLst>
                    <a:outerShdw blurRad="38100" dist="38100" dir="2700000" algn="tl">
                      <a:srgbClr val="FFFFFF"/>
                    </a:outerShdw>
                  </a:effectLst>
                </a:rPr>
                <a:t>1</a:t>
              </a:r>
              <a:r>
                <a:rPr lang="en-US" altLang="zh-CN" b="1" i="1" baseline="-25000" dirty="0" smtClean="0">
                  <a:effectLst>
                    <a:outerShdw blurRad="38100" dist="38100" dir="2700000" algn="tl">
                      <a:srgbClr val="FFFFFF"/>
                    </a:outerShdw>
                  </a:effectLst>
                </a:rPr>
                <a:t>n</a:t>
              </a:r>
              <a:r>
                <a:rPr lang="en-US" altLang="zh-CN" b="1" dirty="0" smtClean="0">
                  <a:effectLst>
                    <a:outerShdw blurRad="38100" dist="38100" dir="2700000" algn="tl">
                      <a:srgbClr val="FFFFFF"/>
                    </a:outerShdw>
                  </a:effectLst>
                </a:rPr>
                <a:t> </a:t>
              </a:r>
              <a:endParaRPr lang="en-US" altLang="zh-CN" b="1" dirty="0">
                <a:effectLst>
                  <a:outerShdw blurRad="38100" dist="38100" dir="2700000" algn="tl">
                    <a:srgbClr val="FFFFFF"/>
                  </a:outerShdw>
                </a:effectLst>
              </a:endParaRPr>
            </a:p>
            <a:p>
              <a:pPr eaLnBrk="1" hangingPunct="1">
                <a:defRPr/>
              </a:pPr>
              <a:r>
                <a:rPr lang="en-US" altLang="zh-CN" b="1" dirty="0">
                  <a:effectLst>
                    <a:outerShdw blurRad="38100" dist="38100" dir="2700000" algn="tl">
                      <a:srgbClr val="FFFFFF"/>
                    </a:outerShdw>
                  </a:effectLst>
                </a:rPr>
                <a:t> </a:t>
              </a:r>
              <a:r>
                <a:rPr lang="en-US" altLang="zh-CN" b="1" i="1" dirty="0" smtClean="0">
                  <a:effectLst>
                    <a:outerShdw blurRad="38100" dist="38100" dir="2700000" algn="tl">
                      <a:srgbClr val="FFFFFF"/>
                    </a:outerShdw>
                  </a:effectLst>
                </a:rPr>
                <a:t>a</a:t>
              </a:r>
              <a:r>
                <a:rPr lang="en-US" altLang="zh-CN" b="1" baseline="-25000" dirty="0" smtClean="0">
                  <a:effectLst>
                    <a:outerShdw blurRad="38100" dist="38100" dir="2700000" algn="tl">
                      <a:srgbClr val="FFFFFF"/>
                    </a:outerShdw>
                  </a:effectLst>
                </a:rPr>
                <a:t>21</a:t>
              </a:r>
              <a:r>
                <a:rPr lang="en-US" altLang="zh-CN" b="1" dirty="0" smtClean="0">
                  <a:effectLst>
                    <a:outerShdw blurRad="38100" dist="38100" dir="2700000" algn="tl">
                      <a:srgbClr val="FFFFFF"/>
                    </a:outerShdw>
                  </a:effectLst>
                </a:rPr>
                <a:t>        </a:t>
              </a:r>
              <a:r>
                <a:rPr lang="en-US" altLang="zh-CN" b="1" i="1" dirty="0" smtClean="0">
                  <a:effectLst>
                    <a:outerShdw blurRad="38100" dist="38100" dir="2700000" algn="tl">
                      <a:srgbClr val="FFFFFF"/>
                    </a:outerShdw>
                  </a:effectLst>
                </a:rPr>
                <a:t>a</a:t>
              </a:r>
              <a:r>
                <a:rPr lang="en-US" altLang="zh-CN" b="1" baseline="-25000" dirty="0" smtClean="0">
                  <a:effectLst>
                    <a:outerShdw blurRad="38100" dist="38100" dir="2700000" algn="tl">
                      <a:srgbClr val="FFFFFF"/>
                    </a:outerShdw>
                  </a:effectLst>
                </a:rPr>
                <a:t>22</a:t>
              </a:r>
              <a:r>
                <a:rPr lang="en-US" altLang="zh-CN" b="1" dirty="0" smtClean="0">
                  <a:effectLst>
                    <a:outerShdw blurRad="38100" dist="38100" dir="2700000" algn="tl">
                      <a:srgbClr val="FFFFFF"/>
                    </a:outerShdw>
                  </a:effectLst>
                </a:rPr>
                <a:t> </a:t>
              </a:r>
              <a:r>
                <a:rPr lang="en-US" altLang="zh-CN" b="1" dirty="0">
                  <a:effectLst>
                    <a:outerShdw blurRad="38100" dist="38100" dir="2700000" algn="tl">
                      <a:srgbClr val="FFFFFF"/>
                    </a:outerShdw>
                  </a:effectLst>
                </a:rPr>
                <a:t>– </a:t>
              </a:r>
              <a:r>
                <a:rPr lang="en-US" altLang="zh-CN" b="1" i="1" dirty="0">
                  <a:solidFill>
                    <a:srgbClr val="FF0000"/>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rPr>
                <a:t>…    </a:t>
              </a:r>
              <a:r>
                <a:rPr lang="en-US" altLang="zh-CN" b="1" i="1" dirty="0" smtClean="0">
                  <a:effectLst>
                    <a:outerShdw blurRad="38100" dist="38100" dir="2700000" algn="tl">
                      <a:srgbClr val="FFFFFF"/>
                    </a:outerShdw>
                  </a:effectLst>
                </a:rPr>
                <a:t>a</a:t>
              </a:r>
              <a:r>
                <a:rPr lang="en-US" altLang="zh-CN" b="1" baseline="-25000" dirty="0" smtClean="0">
                  <a:effectLst>
                    <a:outerShdw blurRad="38100" dist="38100" dir="2700000" algn="tl">
                      <a:srgbClr val="FFFFFF"/>
                    </a:outerShdw>
                  </a:effectLst>
                </a:rPr>
                <a:t>2</a:t>
              </a:r>
              <a:r>
                <a:rPr lang="en-US" altLang="zh-CN" b="1" i="1" baseline="-25000" dirty="0" smtClean="0">
                  <a:effectLst>
                    <a:outerShdw blurRad="38100" dist="38100" dir="2700000" algn="tl">
                      <a:srgbClr val="FFFFFF"/>
                    </a:outerShdw>
                  </a:effectLst>
                </a:rPr>
                <a:t>n</a:t>
              </a:r>
              <a:endParaRPr lang="en-US" altLang="zh-CN" b="1" i="1" baseline="-25000" dirty="0">
                <a:effectLst>
                  <a:outerShdw blurRad="38100" dist="38100" dir="2700000" algn="tl">
                    <a:srgbClr val="FFFFFF"/>
                  </a:outerShdw>
                </a:effectLst>
              </a:endParaRPr>
            </a:p>
            <a:p>
              <a:pPr eaLnBrk="1" hangingPunct="1">
                <a:defRPr/>
              </a:pPr>
              <a:r>
                <a:rPr lang="en-US" altLang="zh-CN" b="1" dirty="0">
                  <a:effectLst>
                    <a:outerShdw blurRad="38100" dist="38100" dir="2700000" algn="tl">
                      <a:srgbClr val="FFFFFF"/>
                    </a:outerShdw>
                  </a:effectLst>
                </a:rPr>
                <a:t>  …         …   …    … </a:t>
              </a:r>
            </a:p>
            <a:p>
              <a:pPr eaLnBrk="1" hangingPunct="1">
                <a:defRPr/>
              </a:pPr>
              <a:r>
                <a:rPr lang="en-US" altLang="zh-CN" b="1" dirty="0">
                  <a:effectLst>
                    <a:outerShdw blurRad="38100" dist="38100" dir="2700000" algn="tl">
                      <a:srgbClr val="FFFFFF"/>
                    </a:outerShdw>
                  </a:effectLst>
                </a:rPr>
                <a:t> </a:t>
              </a:r>
              <a:r>
                <a:rPr lang="en-US" altLang="zh-CN" b="1" i="1" dirty="0" smtClean="0">
                  <a:effectLst>
                    <a:outerShdw blurRad="38100" dist="38100" dir="2700000" algn="tl">
                      <a:srgbClr val="FFFFFF"/>
                    </a:outerShdw>
                  </a:effectLst>
                </a:rPr>
                <a:t>a</a:t>
              </a:r>
              <a:r>
                <a:rPr lang="en-US" altLang="zh-CN" b="1" i="1" baseline="-25000" dirty="0" smtClean="0">
                  <a:effectLst>
                    <a:outerShdw blurRad="38100" dist="38100" dir="2700000" algn="tl">
                      <a:srgbClr val="FFFFFF"/>
                    </a:outerShdw>
                  </a:effectLst>
                </a:rPr>
                <a:t>n</a:t>
              </a:r>
              <a:r>
                <a:rPr lang="en-US" altLang="zh-CN" b="1" baseline="-25000" dirty="0" smtClean="0">
                  <a:effectLst>
                    <a:outerShdw blurRad="38100" dist="38100" dir="2700000" algn="tl">
                      <a:srgbClr val="FFFFFF"/>
                    </a:outerShdw>
                  </a:effectLst>
                </a:rPr>
                <a:t>1</a:t>
              </a:r>
              <a:r>
                <a:rPr lang="en-US" altLang="zh-CN" b="1" dirty="0" smtClean="0">
                  <a:effectLst>
                    <a:outerShdw blurRad="38100" dist="38100" dir="2700000" algn="tl">
                      <a:srgbClr val="FFFFFF"/>
                    </a:outerShdw>
                  </a:effectLst>
                </a:rPr>
                <a:t>         </a:t>
              </a:r>
              <a:r>
                <a:rPr lang="en-US" altLang="zh-CN" b="1" i="1" dirty="0" smtClean="0">
                  <a:effectLst>
                    <a:outerShdw blurRad="38100" dist="38100" dir="2700000" algn="tl">
                      <a:srgbClr val="FFFFFF"/>
                    </a:outerShdw>
                  </a:effectLst>
                </a:rPr>
                <a:t>a</a:t>
              </a:r>
              <a:r>
                <a:rPr lang="en-US" altLang="zh-CN" b="1" i="1" baseline="-25000" dirty="0" smtClean="0">
                  <a:effectLst>
                    <a:outerShdw blurRad="38100" dist="38100" dir="2700000" algn="tl">
                      <a:srgbClr val="FFFFFF"/>
                    </a:outerShdw>
                  </a:effectLst>
                </a:rPr>
                <a:t>n</a:t>
              </a:r>
              <a:r>
                <a:rPr lang="en-US" altLang="zh-CN" b="1" baseline="-25000" dirty="0" smtClean="0">
                  <a:effectLst>
                    <a:outerShdw blurRad="38100" dist="38100" dir="2700000" algn="tl">
                      <a:srgbClr val="FFFFFF"/>
                    </a:outerShdw>
                  </a:effectLst>
                </a:rPr>
                <a:t>2</a:t>
              </a:r>
              <a:r>
                <a:rPr lang="en-US" altLang="zh-CN" b="1" dirty="0" smtClean="0">
                  <a:effectLst>
                    <a:outerShdw blurRad="38100" dist="38100" dir="2700000" algn="tl">
                      <a:srgbClr val="FFFFFF"/>
                    </a:outerShdw>
                  </a:effectLst>
                </a:rPr>
                <a:t>   </a:t>
              </a:r>
              <a:r>
                <a:rPr lang="en-US" altLang="zh-CN" b="1" dirty="0">
                  <a:effectLst>
                    <a:outerShdw blurRad="38100" dist="38100" dir="2700000" algn="tl">
                      <a:srgbClr val="FFFFFF"/>
                    </a:outerShdw>
                  </a:effectLst>
                </a:rPr>
                <a:t>… </a:t>
              </a:r>
              <a:r>
                <a:rPr lang="en-US" altLang="zh-CN" b="1" i="1" dirty="0" err="1">
                  <a:effectLst>
                    <a:outerShdw blurRad="38100" dist="38100" dir="2700000" algn="tl">
                      <a:srgbClr val="FFFFFF"/>
                    </a:outerShdw>
                  </a:effectLst>
                </a:rPr>
                <a:t>a</a:t>
              </a:r>
              <a:r>
                <a:rPr lang="en-US" altLang="zh-CN" b="1" i="1" baseline="-25000" dirty="0" err="1">
                  <a:effectLst>
                    <a:outerShdw blurRad="38100" dist="38100" dir="2700000" algn="tl">
                      <a:srgbClr val="FFFFFF"/>
                    </a:outerShdw>
                  </a:effectLst>
                </a:rPr>
                <a:t>nn</a:t>
              </a:r>
              <a:r>
                <a:rPr lang="en-US" altLang="zh-CN" b="1" dirty="0">
                  <a:effectLst>
                    <a:outerShdw blurRad="38100" dist="38100" dir="2700000" algn="tl">
                      <a:srgbClr val="FFFFFF"/>
                    </a:outerShdw>
                  </a:effectLst>
                </a:rPr>
                <a:t> – </a:t>
              </a:r>
              <a:r>
                <a:rPr lang="en-US" altLang="zh-CN" b="1" i="1" dirty="0">
                  <a:solidFill>
                    <a:srgbClr val="FF0000"/>
                  </a:solidFill>
                  <a:effectLst>
                    <a:outerShdw blurRad="38100" dist="38100" dir="2700000" algn="tl">
                      <a:srgbClr val="000000"/>
                    </a:outerShdw>
                  </a:effectLst>
                  <a:sym typeface="Symbol" pitchFamily="18" charset="2"/>
                </a:rPr>
                <a:t></a:t>
              </a:r>
              <a:endParaRPr lang="en-US" altLang="zh-CN" b="1" dirty="0">
                <a:effectLst>
                  <a:outerShdw blurRad="38100" dist="38100" dir="2700000" algn="tl">
                    <a:srgbClr val="FFFFFF"/>
                  </a:outerShdw>
                </a:effectLst>
              </a:endParaRPr>
            </a:p>
          </p:txBody>
        </p:sp>
        <p:sp>
          <p:nvSpPr>
            <p:cNvPr id="14" name="Line 15"/>
            <p:cNvSpPr>
              <a:spLocks noChangeShapeType="1"/>
            </p:cNvSpPr>
            <p:nvPr/>
          </p:nvSpPr>
          <p:spPr bwMode="auto">
            <a:xfrm>
              <a:off x="2166" y="2550"/>
              <a:ext cx="0" cy="11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 name="Line 16"/>
            <p:cNvSpPr>
              <a:spLocks noChangeShapeType="1"/>
            </p:cNvSpPr>
            <p:nvPr/>
          </p:nvSpPr>
          <p:spPr bwMode="auto">
            <a:xfrm>
              <a:off x="4739" y="2551"/>
              <a:ext cx="0" cy="11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6" name="Rectangle 17"/>
            <p:cNvSpPr>
              <a:spLocks noChangeArrowheads="1"/>
            </p:cNvSpPr>
            <p:nvPr/>
          </p:nvSpPr>
          <p:spPr bwMode="auto">
            <a:xfrm>
              <a:off x="1092" y="2460"/>
              <a:ext cx="3791" cy="132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sp>
        <p:nvSpPr>
          <p:cNvPr id="17" name="AutoShape 18"/>
          <p:cNvSpPr>
            <a:spLocks noChangeArrowheads="1"/>
          </p:cNvSpPr>
          <p:nvPr/>
        </p:nvSpPr>
        <p:spPr bwMode="auto">
          <a:xfrm>
            <a:off x="2096511" y="3258128"/>
            <a:ext cx="2781300" cy="977900"/>
          </a:xfrm>
          <a:prstGeom prst="wedgeRectCallout">
            <a:avLst>
              <a:gd name="adj1" fmla="val 20398"/>
              <a:gd name="adj2" fmla="val 75324"/>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spAutoFit/>
          </a:bodyPr>
          <a:lstStyle/>
          <a:p>
            <a:pPr algn="ctr" eaLnBrk="1" hangingPunct="1">
              <a:lnSpc>
                <a:spcPct val="90000"/>
              </a:lnSpc>
              <a:defRPr/>
            </a:pPr>
            <a:r>
              <a:rPr lang="en-US" altLang="zh-CN" b="1">
                <a:solidFill>
                  <a:srgbClr val="FF0000"/>
                </a:solidFill>
                <a:effectLst>
                  <a:outerShdw blurRad="38100" dist="38100" dir="2700000" algn="tl">
                    <a:srgbClr val="000000"/>
                  </a:outerShdw>
                </a:effectLst>
                <a:ea typeface="黑体" pitchFamily="49" charset="-122"/>
              </a:rPr>
              <a:t> </a:t>
            </a:r>
            <a:r>
              <a:rPr lang="zh-CN" altLang="en-US" b="1">
                <a:solidFill>
                  <a:srgbClr val="FF0000"/>
                </a:solidFill>
                <a:effectLst>
                  <a:outerShdw blurRad="38100" dist="38100" dir="2700000" algn="tl">
                    <a:srgbClr val="000000"/>
                  </a:outerShdw>
                </a:effectLst>
                <a:ea typeface="黑体" pitchFamily="49" charset="-122"/>
              </a:rPr>
              <a:t>特征多项式</a:t>
            </a:r>
            <a:endParaRPr lang="zh-CN" altLang="en-US" sz="1800" b="1">
              <a:solidFill>
                <a:srgbClr val="FF0000"/>
              </a:solidFill>
              <a:effectLst>
                <a:outerShdw blurRad="38100" dist="38100" dir="2700000" algn="tl">
                  <a:srgbClr val="000000"/>
                </a:outerShdw>
              </a:effectLst>
              <a:ea typeface="黑体" pitchFamily="49" charset="-122"/>
            </a:endParaRPr>
          </a:p>
          <a:p>
            <a:pPr algn="ctr" eaLnBrk="1" hangingPunct="1">
              <a:lnSpc>
                <a:spcPct val="90000"/>
              </a:lnSpc>
              <a:defRPr/>
            </a:pPr>
            <a:r>
              <a:rPr kumimoji="0" lang="en-US" altLang="zh-CN" sz="1800" b="1">
                <a:effectLst>
                  <a:outerShdw blurRad="38100" dist="38100" dir="2700000" algn="tl">
                    <a:srgbClr val="FFFFFF"/>
                  </a:outerShdw>
                </a:effectLst>
              </a:rPr>
              <a:t>(characteristic polynomial)</a:t>
            </a:r>
            <a:r>
              <a:rPr lang="en-US" altLang="zh-CN" b="1">
                <a:solidFill>
                  <a:srgbClr val="FF0000"/>
                </a:solidFill>
                <a:effectLst>
                  <a:outerShdw blurRad="38100" dist="38100" dir="2700000" algn="tl">
                    <a:srgbClr val="000000"/>
                  </a:outerShdw>
                </a:effectLst>
                <a:ea typeface="黑体" pitchFamily="49" charset="-122"/>
              </a:rPr>
              <a:t> </a:t>
            </a:r>
          </a:p>
        </p:txBody>
      </p:sp>
      <p:sp>
        <p:nvSpPr>
          <p:cNvPr id="18" name="Rectangle 19"/>
          <p:cNvSpPr>
            <a:spLocks noChangeArrowheads="1"/>
          </p:cNvSpPr>
          <p:nvPr/>
        </p:nvSpPr>
        <p:spPr bwMode="auto">
          <a:xfrm>
            <a:off x="2809298" y="2486603"/>
            <a:ext cx="1073150" cy="584200"/>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000000"/>
                </a:solidFill>
                <a:effectLst>
                  <a:outerShdw blurRad="38100" dist="38100" dir="2700000" algn="tl">
                    <a:srgbClr val="FFFFFF"/>
                  </a:outerShdw>
                </a:effectLst>
              </a:rPr>
              <a:t>A</a:t>
            </a:r>
            <a:r>
              <a:rPr lang="en-US" altLang="zh-CN" b="1" dirty="0">
                <a:solidFill>
                  <a:srgbClr val="000000"/>
                </a:solidFill>
                <a:effectLst>
                  <a:outerShdw blurRad="38100" dist="38100" dir="2700000" algn="tl">
                    <a:srgbClr val="FFFFFF"/>
                  </a:outerShdw>
                </a:effectLst>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i="1" dirty="0">
                <a:solidFill>
                  <a:srgbClr val="000000"/>
                </a:solidFill>
                <a:effectLst>
                  <a:outerShdw blurRad="38100" dist="38100" dir="2700000" algn="tl">
                    <a:srgbClr val="FFFFFF"/>
                  </a:outerShdw>
                </a:effectLst>
                <a:sym typeface="Symbol" pitchFamily="18" charset="2"/>
              </a:rPr>
              <a:t>I</a:t>
            </a:r>
            <a:endParaRPr lang="en-US" altLang="zh-CN" b="1" dirty="0">
              <a:effectLst>
                <a:outerShdw blurRad="38100" dist="38100" dir="2700000" algn="tl">
                  <a:srgbClr val="FFFFFF"/>
                </a:outerShdw>
              </a:effectLst>
            </a:endParaRPr>
          </a:p>
        </p:txBody>
      </p:sp>
      <p:sp>
        <p:nvSpPr>
          <p:cNvPr id="19" name="AutoShape 20"/>
          <p:cNvSpPr>
            <a:spLocks noChangeArrowheads="1"/>
          </p:cNvSpPr>
          <p:nvPr/>
        </p:nvSpPr>
        <p:spPr bwMode="auto">
          <a:xfrm>
            <a:off x="2377498" y="1572203"/>
            <a:ext cx="2028825" cy="588963"/>
          </a:xfrm>
          <a:prstGeom prst="wedgeRectCallout">
            <a:avLst>
              <a:gd name="adj1" fmla="val 4722"/>
              <a:gd name="adj2" fmla="val 10390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ltLang="zh-CN" b="1">
                <a:solidFill>
                  <a:srgbClr val="FF0000"/>
                </a:solidFill>
                <a:effectLst>
                  <a:outerShdw blurRad="38100" dist="38100" dir="2700000" algn="tl">
                    <a:srgbClr val="000000"/>
                  </a:outerShdw>
                </a:effectLst>
                <a:ea typeface="黑体" pitchFamily="49" charset="-122"/>
              </a:rPr>
              <a:t> </a:t>
            </a:r>
            <a:r>
              <a:rPr lang="zh-CN" altLang="en-US" b="1">
                <a:solidFill>
                  <a:srgbClr val="FF0000"/>
                </a:solidFill>
                <a:effectLst>
                  <a:outerShdw blurRad="38100" dist="38100" dir="2700000" algn="tl">
                    <a:srgbClr val="000000"/>
                  </a:outerShdw>
                </a:effectLst>
                <a:ea typeface="黑体" pitchFamily="49" charset="-122"/>
              </a:rPr>
              <a:t>特征矩阵 </a:t>
            </a:r>
          </a:p>
        </p:txBody>
      </p:sp>
      <p:sp>
        <p:nvSpPr>
          <p:cNvPr id="20" name="AutoShape 21"/>
          <p:cNvSpPr>
            <a:spLocks noChangeArrowheads="1"/>
          </p:cNvSpPr>
          <p:nvPr/>
        </p:nvSpPr>
        <p:spPr bwMode="auto">
          <a:xfrm>
            <a:off x="5487411" y="686378"/>
            <a:ext cx="1523174" cy="584775"/>
          </a:xfrm>
          <a:prstGeom prst="wedgeRectCallout">
            <a:avLst>
              <a:gd name="adj1" fmla="val 11019"/>
              <a:gd name="adj2" fmla="val 94204"/>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solidFill>
                  <a:srgbClr val="FF0000"/>
                </a:solidFill>
                <a:effectLst>
                  <a:outerShdw blurRad="38100" dist="38100" dir="2700000" algn="tl">
                    <a:srgbClr val="000000"/>
                  </a:outerShdw>
                </a:effectLst>
                <a:ea typeface="黑体" pitchFamily="49" charset="-122"/>
              </a:rPr>
              <a:t> </a:t>
            </a:r>
            <a:r>
              <a:rPr lang="zh-CN" altLang="en-US" b="1" dirty="0" smtClean="0">
                <a:solidFill>
                  <a:srgbClr val="FF0000"/>
                </a:solidFill>
                <a:effectLst>
                  <a:outerShdw blurRad="38100" dist="38100" dir="2700000" algn="tl">
                    <a:srgbClr val="000000"/>
                  </a:outerShdw>
                </a:effectLst>
                <a:ea typeface="黑体" pitchFamily="49" charset="-122"/>
              </a:rPr>
              <a:t>特征值</a:t>
            </a:r>
            <a:endParaRPr lang="zh-CN" altLang="en-US" b="1" u="sng" dirty="0">
              <a:solidFill>
                <a:srgbClr val="FF0000"/>
              </a:solidFill>
              <a:effectLst>
                <a:outerShdw blurRad="38100" dist="38100" dir="2700000" algn="tl">
                  <a:srgbClr val="000000"/>
                </a:outerShdw>
              </a:effectLst>
              <a:ea typeface="黑体" pitchFamily="49" charset="-122"/>
            </a:endParaRPr>
          </a:p>
        </p:txBody>
      </p:sp>
      <p:sp>
        <p:nvSpPr>
          <p:cNvPr id="21" name="AutoShape 22"/>
          <p:cNvSpPr>
            <a:spLocks noChangeArrowheads="1"/>
          </p:cNvSpPr>
          <p:nvPr/>
        </p:nvSpPr>
        <p:spPr bwMode="auto">
          <a:xfrm>
            <a:off x="7817861" y="1673009"/>
            <a:ext cx="2041525" cy="588963"/>
          </a:xfrm>
          <a:prstGeom prst="wedgeRectCallout">
            <a:avLst>
              <a:gd name="adj1" fmla="val -92380"/>
              <a:gd name="adj2" fmla="val -38407"/>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b="1">
                <a:solidFill>
                  <a:srgbClr val="FF0000"/>
                </a:solidFill>
                <a:effectLst>
                  <a:outerShdw blurRad="38100" dist="38100" dir="2700000" algn="tl">
                    <a:srgbClr val="000000"/>
                  </a:outerShdw>
                </a:effectLst>
                <a:ea typeface="黑体" pitchFamily="49" charset="-122"/>
              </a:rPr>
              <a:t> </a:t>
            </a:r>
            <a:r>
              <a:rPr lang="zh-CN" altLang="en-US" b="1">
                <a:solidFill>
                  <a:srgbClr val="FF0000"/>
                </a:solidFill>
                <a:effectLst>
                  <a:outerShdw blurRad="38100" dist="38100" dir="2700000" algn="tl">
                    <a:srgbClr val="000000"/>
                  </a:outerShdw>
                </a:effectLst>
                <a:ea typeface="黑体" pitchFamily="49" charset="-122"/>
              </a:rPr>
              <a:t>特征向量</a:t>
            </a:r>
            <a:r>
              <a:rPr lang="zh-CN" altLang="en-US" b="1" u="sng">
                <a:solidFill>
                  <a:srgbClr val="FF0000"/>
                </a:solidFill>
                <a:effectLst>
                  <a:outerShdw blurRad="38100" dist="38100" dir="2700000" algn="tl">
                    <a:srgbClr val="000000"/>
                  </a:outerShdw>
                </a:effectLst>
                <a:ea typeface="黑体" pitchFamily="49" charset="-122"/>
              </a:rPr>
              <a:t> </a:t>
            </a:r>
          </a:p>
        </p:txBody>
      </p:sp>
    </p:spTree>
    <p:extLst>
      <p:ext uri="{BB962C8B-B14F-4D97-AF65-F5344CB8AC3E}">
        <p14:creationId xmlns:p14="http://schemas.microsoft.com/office/powerpoint/2010/main" val="363662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2251364" y="823768"/>
            <a:ext cx="391001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3" name="Rectangle 3"/>
          <p:cNvSpPr>
            <a:spLocks noChangeArrowheads="1"/>
          </p:cNvSpPr>
          <p:nvPr/>
        </p:nvSpPr>
        <p:spPr bwMode="auto">
          <a:xfrm>
            <a:off x="7328189" y="838056"/>
            <a:ext cx="299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a:solidFill>
                  <a:srgbClr val="0000CC"/>
                </a:solidFill>
                <a:latin typeface="Times New Roman" panose="02020603050405020304" pitchFamily="18" charset="0"/>
                <a:ea typeface="黑体" panose="02010609060101010101" pitchFamily="49" charset="-122"/>
                <a:cs typeface="Arial" panose="020B0604020202020204" pitchFamily="34" charset="0"/>
              </a:rPr>
              <a:t>§4.2 </a:t>
            </a:r>
            <a:r>
              <a:rPr kumimoji="0" lang="zh-CN" altLang="en-US" sz="1600" b="1">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
        <p:nvSpPr>
          <p:cNvPr id="4" name="Line 4"/>
          <p:cNvSpPr>
            <a:spLocks noChangeShapeType="1"/>
          </p:cNvSpPr>
          <p:nvPr/>
        </p:nvSpPr>
        <p:spPr bwMode="auto">
          <a:xfrm>
            <a:off x="2327564" y="1173018"/>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5" name="Rectangle 5"/>
          <p:cNvSpPr>
            <a:spLocks noChangeArrowheads="1"/>
          </p:cNvSpPr>
          <p:nvPr/>
        </p:nvSpPr>
        <p:spPr bwMode="auto">
          <a:xfrm>
            <a:off x="2260889" y="1260331"/>
            <a:ext cx="62468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b="1" dirty="0">
                <a:solidFill>
                  <a:srgbClr val="0000CC"/>
                </a:solidFill>
                <a:effectLst>
                  <a:outerShdw blurRad="38100" dist="38100" dir="2700000" algn="tl">
                    <a:srgbClr val="000000"/>
                  </a:outerShdw>
                </a:effectLst>
                <a:ea typeface="楷体_GB2312" pitchFamily="49" charset="-122"/>
              </a:rPr>
              <a:t>三、特征值和特征向量的求法</a:t>
            </a:r>
          </a:p>
        </p:txBody>
      </p:sp>
      <p:sp>
        <p:nvSpPr>
          <p:cNvPr id="6" name="Rectangle 6"/>
          <p:cNvSpPr>
            <a:spLocks noChangeArrowheads="1"/>
          </p:cNvSpPr>
          <p:nvPr/>
        </p:nvSpPr>
        <p:spPr bwMode="auto">
          <a:xfrm>
            <a:off x="2538702" y="4770293"/>
            <a:ext cx="73945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smtClean="0">
                <a:solidFill>
                  <a:srgbClr val="0000CC"/>
                </a:solidFill>
                <a:effectLst>
                  <a:outerShdw blurRad="38100" dist="38100" dir="2700000" algn="tl">
                    <a:srgbClr val="000000"/>
                  </a:outerShdw>
                </a:effectLst>
                <a:ea typeface="黑体" pitchFamily="49" charset="-122"/>
                <a:sym typeface="Symbol" pitchFamily="18" charset="2"/>
              </a:rPr>
              <a:t>定理</a:t>
            </a:r>
            <a:r>
              <a:rPr lang="en-US" altLang="zh-CN" b="1" dirty="0">
                <a:solidFill>
                  <a:srgbClr val="0000CC"/>
                </a:solidFill>
                <a:effectLst>
                  <a:outerShdw blurRad="38100" dist="38100" dir="2700000" algn="tl">
                    <a:srgbClr val="000000"/>
                  </a:outerShdw>
                </a:effectLst>
                <a:sym typeface="Symbol" pitchFamily="18" charset="2"/>
              </a:rPr>
              <a:t>4</a:t>
            </a:r>
            <a:r>
              <a:rPr lang="en-US" altLang="zh-CN" b="1" dirty="0" smtClean="0">
                <a:solidFill>
                  <a:srgbClr val="0000CC"/>
                </a:solidFill>
                <a:effectLst>
                  <a:outerShdw blurRad="38100" dist="38100" dir="2700000" algn="tl">
                    <a:srgbClr val="000000"/>
                  </a:outerShdw>
                </a:effectLst>
                <a:sym typeface="Symbol" pitchFamily="18" charset="2"/>
              </a:rPr>
              <a:t>.1.2</a:t>
            </a:r>
            <a:r>
              <a:rPr lang="en-US" altLang="zh-CN" b="1" dirty="0">
                <a:effectLst>
                  <a:outerShdw blurRad="38100" dist="38100" dir="2700000" algn="tl">
                    <a:srgbClr val="FFFFFF"/>
                  </a:outerShdw>
                </a:effectLst>
                <a:sym typeface="Symbol" pitchFamily="18" charset="2"/>
              </a:rPr>
              <a:t>. </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0</a:t>
            </a:r>
            <a:r>
              <a:rPr lang="zh-CN" altLang="en-US" b="1" dirty="0">
                <a:effectLst>
                  <a:outerShdw blurRad="38100" dist="38100" dir="2700000" algn="tl">
                    <a:srgbClr val="FFFFFF"/>
                  </a:outerShdw>
                </a:effectLst>
                <a:ea typeface="黑体" pitchFamily="49" charset="-122"/>
              </a:rPr>
              <a:t>为</a:t>
            </a:r>
            <a:r>
              <a:rPr lang="en-US" altLang="zh-CN" b="1" i="1" dirty="0">
                <a:effectLst>
                  <a:outerShdw blurRad="38100" dist="38100" dir="2700000" algn="tl">
                    <a:srgbClr val="FFFFFF"/>
                  </a:outerShdw>
                </a:effectLst>
              </a:rPr>
              <a:t>A</a:t>
            </a:r>
            <a:r>
              <a:rPr lang="zh-CN" altLang="en-US" b="1" dirty="0">
                <a:effectLst>
                  <a:outerShdw blurRad="38100" dist="38100" dir="2700000" algn="tl">
                    <a:srgbClr val="FFFFFF"/>
                  </a:outerShdw>
                </a:effectLst>
                <a:ea typeface="黑体" pitchFamily="49" charset="-122"/>
              </a:rPr>
              <a:t>的特征值</a:t>
            </a:r>
            <a:r>
              <a:rPr lang="zh-CN" altLang="en-US" b="1" dirty="0">
                <a:effectLst>
                  <a:outerShdw blurRad="38100" dist="38100" dir="2700000" algn="tl">
                    <a:srgbClr val="FFFFFF"/>
                  </a:outerShdw>
                </a:effectLst>
                <a:sym typeface="Symbol" pitchFamily="18" charset="2"/>
              </a:rPr>
              <a:t>  </a:t>
            </a:r>
            <a:r>
              <a:rPr lang="en-US" altLang="zh-CN" b="1" dirty="0">
                <a:effectLst>
                  <a:outerShdw blurRad="38100" dist="38100" dir="2700000" algn="tl">
                    <a:srgbClr val="FFFFFF"/>
                  </a:outerShdw>
                </a:effectLst>
              </a:rPr>
              <a:t>|</a:t>
            </a:r>
            <a:r>
              <a:rPr lang="en-US" altLang="zh-CN" b="1" i="1" dirty="0">
                <a:solidFill>
                  <a:srgbClr val="000000"/>
                </a:solidFill>
                <a:effectLst>
                  <a:outerShdw blurRad="38100" dist="38100" dir="2700000" algn="tl">
                    <a:srgbClr val="FFFFFF"/>
                  </a:outerShdw>
                </a:effectLst>
              </a:rPr>
              <a:t>A–</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0</a:t>
            </a:r>
            <a:r>
              <a:rPr lang="en-US" altLang="zh-CN" b="1" i="1" dirty="0">
                <a:solidFill>
                  <a:srgbClr val="000000"/>
                </a:solidFill>
                <a:effectLst>
                  <a:outerShdw blurRad="38100" dist="38100" dir="2700000" algn="tl">
                    <a:srgbClr val="FFFFFF"/>
                  </a:outerShdw>
                </a:effectLst>
                <a:sym typeface="Symbol" pitchFamily="18" charset="2"/>
              </a:rPr>
              <a:t>I</a:t>
            </a:r>
            <a:r>
              <a:rPr lang="en-US" altLang="zh-CN" b="1" dirty="0">
                <a:effectLst>
                  <a:outerShdw blurRad="38100" dist="38100" dir="2700000" algn="tl">
                    <a:srgbClr val="FFFFFF"/>
                  </a:outerShdw>
                </a:effectLst>
              </a:rPr>
              <a:t>| =</a:t>
            </a:r>
            <a:r>
              <a:rPr lang="en-US" altLang="zh-CN" b="1" dirty="0">
                <a:effectLst>
                  <a:outerShdw blurRad="38100" dist="38100" dir="2700000" algn="tl">
                    <a:srgbClr val="FFFFFF"/>
                  </a:outerShdw>
                </a:effectLst>
                <a:sym typeface="Symbol" pitchFamily="18" charset="2"/>
              </a:rPr>
              <a:t> 0. </a:t>
            </a:r>
          </a:p>
        </p:txBody>
      </p:sp>
      <p:sp>
        <p:nvSpPr>
          <p:cNvPr id="7" name="Rectangle 7"/>
          <p:cNvSpPr>
            <a:spLocks noChangeArrowheads="1"/>
          </p:cNvSpPr>
          <p:nvPr/>
        </p:nvSpPr>
        <p:spPr bwMode="auto">
          <a:xfrm>
            <a:off x="2567277" y="2935143"/>
            <a:ext cx="73548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b="1" dirty="0" smtClean="0">
                <a:solidFill>
                  <a:srgbClr val="0000CC"/>
                </a:solidFill>
                <a:effectLst>
                  <a:outerShdw blurRad="38100" dist="38100" dir="2700000" algn="tl">
                    <a:srgbClr val="000000"/>
                  </a:outerShdw>
                </a:effectLst>
                <a:sym typeface="Symbol" pitchFamily="18" charset="2"/>
              </a:rPr>
              <a:t>定理</a:t>
            </a:r>
            <a:r>
              <a:rPr lang="en-US" altLang="zh-CN" b="1" dirty="0">
                <a:solidFill>
                  <a:srgbClr val="0000CC"/>
                </a:solidFill>
                <a:effectLst>
                  <a:outerShdw blurRad="38100" dist="38100" dir="2700000" algn="tl">
                    <a:srgbClr val="000000"/>
                  </a:outerShdw>
                </a:effectLst>
                <a:sym typeface="Symbol" pitchFamily="18" charset="2"/>
              </a:rPr>
              <a:t>4</a:t>
            </a:r>
            <a:r>
              <a:rPr lang="en-US" altLang="zh-CN" b="1" dirty="0" smtClean="0">
                <a:solidFill>
                  <a:srgbClr val="0000CC"/>
                </a:solidFill>
                <a:effectLst>
                  <a:outerShdw blurRad="38100" dist="38100" dir="2700000" algn="tl">
                    <a:srgbClr val="000000"/>
                  </a:outerShdw>
                </a:effectLst>
                <a:sym typeface="Symbol" pitchFamily="18" charset="2"/>
              </a:rPr>
              <a:t>.1.1</a:t>
            </a:r>
            <a:r>
              <a:rPr lang="en-US" altLang="zh-CN" b="1" dirty="0">
                <a:effectLst>
                  <a:outerShdw blurRad="38100" dist="38100" dir="2700000" algn="tl">
                    <a:srgbClr val="FFFFFF"/>
                  </a:outerShdw>
                </a:effectLst>
                <a:sym typeface="Symbol" pitchFamily="18" charset="2"/>
              </a:rPr>
              <a:t>. </a:t>
            </a:r>
            <a:r>
              <a:rPr lang="en-US" altLang="zh-CN" b="1" i="1" dirty="0">
                <a:solidFill>
                  <a:srgbClr val="FF0000"/>
                </a:solidFill>
                <a:effectLst>
                  <a:outerShdw blurRad="38100" dist="38100" dir="2700000" algn="tl">
                    <a:srgbClr val="000000"/>
                  </a:outerShdw>
                </a:effectLst>
                <a:sym typeface="Symbol" pitchFamily="18" charset="2"/>
              </a:rPr>
              <a:t>X</a:t>
            </a:r>
            <a:r>
              <a:rPr lang="en-US" altLang="zh-CN" b="1" i="1" baseline="-25000" dirty="0">
                <a:solidFill>
                  <a:srgbClr val="FF0000"/>
                </a:solidFill>
                <a:effectLst>
                  <a:outerShdw blurRad="38100" dist="38100" dir="2700000" algn="tl">
                    <a:srgbClr val="000000"/>
                  </a:outerShdw>
                </a:effectLst>
                <a:sym typeface="Symbol" pitchFamily="18" charset="2"/>
              </a:rPr>
              <a:t>0</a:t>
            </a:r>
            <a:r>
              <a:rPr lang="zh-CN" altLang="en-US" b="1" dirty="0">
                <a:effectLst>
                  <a:outerShdw blurRad="38100" dist="38100" dir="2700000" algn="tl">
                    <a:srgbClr val="FFFFFF"/>
                  </a:outerShdw>
                </a:effectLst>
                <a:ea typeface="黑体" pitchFamily="49" charset="-122"/>
              </a:rPr>
              <a:t>为</a:t>
            </a:r>
            <a:r>
              <a:rPr lang="en-US" altLang="zh-CN" b="1" i="1" dirty="0">
                <a:effectLst>
                  <a:outerShdw blurRad="38100" dist="38100" dir="2700000" algn="tl">
                    <a:srgbClr val="FFFFFF"/>
                  </a:outerShdw>
                </a:effectLst>
              </a:rPr>
              <a:t>A</a:t>
            </a:r>
            <a:r>
              <a:rPr lang="zh-CN" altLang="en-US" b="1" dirty="0">
                <a:effectLst>
                  <a:outerShdw blurRad="38100" dist="38100" dir="2700000" algn="tl">
                    <a:srgbClr val="FFFFFF"/>
                  </a:outerShdw>
                </a:effectLst>
                <a:ea typeface="黑体" pitchFamily="49" charset="-122"/>
              </a:rPr>
              <a:t>的属于</a:t>
            </a:r>
            <a:r>
              <a:rPr lang="zh-CN" altLang="en-US"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0</a:t>
            </a:r>
            <a:r>
              <a:rPr lang="zh-CN" altLang="en-US" b="1" dirty="0">
                <a:solidFill>
                  <a:schemeClr val="tx2"/>
                </a:solidFill>
                <a:effectLst>
                  <a:outerShdw blurRad="38100" dist="38100" dir="2700000" algn="tl">
                    <a:srgbClr val="FFFFFF"/>
                  </a:outerShdw>
                </a:effectLst>
                <a:sym typeface="Symbol" pitchFamily="18" charset="2"/>
              </a:rPr>
              <a:t>的</a:t>
            </a:r>
            <a:r>
              <a:rPr lang="zh-CN" altLang="en-US" b="1" dirty="0">
                <a:effectLst>
                  <a:outerShdw blurRad="38100" dist="38100" dir="2700000" algn="tl">
                    <a:srgbClr val="FFFFFF"/>
                  </a:outerShdw>
                </a:effectLst>
                <a:ea typeface="黑体" pitchFamily="49" charset="-122"/>
              </a:rPr>
              <a:t>特征向量 </a:t>
            </a:r>
            <a:endParaRPr lang="zh-CN" altLang="en-US" b="1" dirty="0">
              <a:effectLst>
                <a:outerShdw blurRad="38100" dist="38100" dir="2700000" algn="tl">
                  <a:srgbClr val="FFFFFF"/>
                </a:outerShdw>
              </a:effectLst>
              <a:ea typeface="黑体" pitchFamily="49" charset="-122"/>
              <a:sym typeface="Symbol" pitchFamily="18" charset="2"/>
            </a:endParaRPr>
          </a:p>
        </p:txBody>
      </p:sp>
      <p:sp>
        <p:nvSpPr>
          <p:cNvPr id="8" name="Rectangle 8"/>
          <p:cNvSpPr>
            <a:spLocks noChangeArrowheads="1"/>
          </p:cNvSpPr>
          <p:nvPr/>
        </p:nvSpPr>
        <p:spPr bwMode="auto">
          <a:xfrm>
            <a:off x="4510377" y="3641581"/>
            <a:ext cx="32496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dirty="0">
                <a:effectLst>
                  <a:outerShdw blurRad="38100" dist="38100" dir="2700000" algn="tl">
                    <a:srgbClr val="FFFFFF"/>
                  </a:outerShdw>
                </a:effectLst>
              </a:rPr>
              <a:t>(</a:t>
            </a:r>
            <a:r>
              <a:rPr lang="en-US" altLang="zh-CN" b="1" i="1" dirty="0">
                <a:solidFill>
                  <a:srgbClr val="000000"/>
                </a:solidFill>
                <a:effectLst>
                  <a:outerShdw blurRad="38100" dist="38100" dir="2700000" algn="tl">
                    <a:srgbClr val="FFFFFF"/>
                  </a:outerShdw>
                </a:effectLst>
              </a:rPr>
              <a:t>A–</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0</a:t>
            </a:r>
            <a:r>
              <a:rPr lang="en-US" altLang="zh-CN" b="1" i="1" dirty="0">
                <a:effectLst>
                  <a:outerShdw blurRad="38100" dist="38100" dir="2700000" algn="tl">
                    <a:srgbClr val="FFFFFF"/>
                  </a:outerShdw>
                </a:effectLst>
                <a:sym typeface="Symbol" pitchFamily="18" charset="2"/>
              </a:rPr>
              <a:t>I</a:t>
            </a:r>
            <a:r>
              <a:rPr lang="en-US" altLang="zh-CN" b="1" dirty="0">
                <a:effectLst>
                  <a:outerShdw blurRad="38100" dist="38100" dir="2700000" algn="tl">
                    <a:srgbClr val="FFFFFF"/>
                  </a:outerShdw>
                </a:effectLst>
              </a:rPr>
              <a:t>)</a:t>
            </a:r>
            <a:r>
              <a:rPr lang="en-US" altLang="zh-CN" b="1" i="1" dirty="0">
                <a:solidFill>
                  <a:srgbClr val="FF0000"/>
                </a:solidFill>
                <a:effectLst>
                  <a:outerShdw blurRad="38100" dist="38100" dir="2700000" algn="tl">
                    <a:srgbClr val="000000"/>
                  </a:outerShdw>
                </a:effectLst>
                <a:sym typeface="Symbol" pitchFamily="18" charset="2"/>
              </a:rPr>
              <a:t>X</a:t>
            </a:r>
            <a:r>
              <a:rPr lang="en-US" altLang="zh-CN" b="1" baseline="-25000" dirty="0">
                <a:solidFill>
                  <a:srgbClr val="FF0000"/>
                </a:solidFill>
                <a:effectLst>
                  <a:outerShdw blurRad="38100" dist="38100" dir="2700000" algn="tl">
                    <a:srgbClr val="000000"/>
                  </a:outerShdw>
                </a:effectLst>
                <a:sym typeface="Symbol" pitchFamily="18" charset="2"/>
              </a:rPr>
              <a:t>0</a:t>
            </a:r>
            <a:r>
              <a:rPr lang="en-US" altLang="zh-CN" b="1" dirty="0">
                <a:solidFill>
                  <a:srgbClr val="FF0000"/>
                </a:solidFill>
                <a:effectLst>
                  <a:outerShdw blurRad="38100" dist="38100" dir="2700000" algn="tl">
                    <a:srgbClr val="000000"/>
                  </a:outerShdw>
                </a:effectLst>
              </a:rPr>
              <a:t> </a:t>
            </a:r>
            <a:r>
              <a:rPr lang="en-US" altLang="zh-CN" b="1" dirty="0">
                <a:effectLst>
                  <a:outerShdw blurRad="38100" dist="38100" dir="2700000" algn="tl">
                    <a:srgbClr val="FFFFFF"/>
                  </a:outerShdw>
                </a:effectLst>
              </a:rPr>
              <a:t>=</a:t>
            </a:r>
            <a:r>
              <a:rPr lang="en-US" altLang="zh-CN" b="1" dirty="0">
                <a:effectLst>
                  <a:outerShdw blurRad="38100" dist="38100" dir="2700000" algn="tl">
                    <a:srgbClr val="FFFFFF"/>
                  </a:outerShdw>
                </a:effectLst>
                <a:sym typeface="Symbol" pitchFamily="18" charset="2"/>
              </a:rPr>
              <a:t> 0. </a:t>
            </a:r>
          </a:p>
        </p:txBody>
      </p:sp>
      <p:sp>
        <p:nvSpPr>
          <p:cNvPr id="9" name="Rectangle 9"/>
          <p:cNvSpPr>
            <a:spLocks noChangeArrowheads="1"/>
          </p:cNvSpPr>
          <p:nvPr/>
        </p:nvSpPr>
        <p:spPr bwMode="auto">
          <a:xfrm>
            <a:off x="2918114" y="1896918"/>
            <a:ext cx="2324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1. </a:t>
            </a:r>
            <a:r>
              <a:rPr lang="zh-CN" altLang="en-US" b="1" dirty="0">
                <a:effectLst>
                  <a:outerShdw blurRad="38100" dist="38100" dir="2700000" algn="tl">
                    <a:srgbClr val="FFFFFF"/>
                  </a:outerShdw>
                </a:effectLst>
              </a:rPr>
              <a:t>理论依据 </a:t>
            </a:r>
          </a:p>
        </p:txBody>
      </p:sp>
      <p:sp>
        <p:nvSpPr>
          <p:cNvPr id="10" name="Rectangle 10"/>
          <p:cNvSpPr>
            <a:spLocks noChangeArrowheads="1"/>
          </p:cNvSpPr>
          <p:nvPr/>
        </p:nvSpPr>
        <p:spPr bwMode="auto">
          <a:xfrm>
            <a:off x="2422814" y="2630343"/>
            <a:ext cx="7902575" cy="1763713"/>
          </a:xfrm>
          <a:prstGeom prst="rect">
            <a:avLst/>
          </a:prstGeom>
          <a:noFill/>
          <a:ln w="19050">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1" name="Rectangle 17"/>
          <p:cNvSpPr>
            <a:spLocks noChangeArrowheads="1"/>
          </p:cNvSpPr>
          <p:nvPr/>
        </p:nvSpPr>
        <p:spPr bwMode="auto">
          <a:xfrm>
            <a:off x="10347614" y="7116618"/>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D71158CF-9740-45FC-A152-96E9C176B75B}" type="slidenum">
              <a:rPr lang="en-US" altLang="zh-CN" sz="1400">
                <a:solidFill>
                  <a:schemeClr val="tx2"/>
                </a:solidFill>
                <a:latin typeface="Times New Roman" panose="02020603050405020304" pitchFamily="18" charset="0"/>
              </a:rPr>
              <a:pPr eaLnBrk="1" hangingPunct="1">
                <a:spcBef>
                  <a:spcPct val="0"/>
                </a:spcBef>
                <a:buFontTx/>
                <a:buNone/>
              </a:pPr>
              <a:t>25</a:t>
            </a:fld>
            <a:endParaRPr lang="en-US" altLang="zh-CN" sz="1400">
              <a:solidFill>
                <a:schemeClr val="tx2"/>
              </a:solidFill>
              <a:latin typeface="Times New Roman" panose="02020603050405020304" pitchFamily="18" charset="0"/>
            </a:endParaRPr>
          </a:p>
        </p:txBody>
      </p:sp>
      <p:sp>
        <p:nvSpPr>
          <p:cNvPr id="12" name="Rectangle 18"/>
          <p:cNvSpPr>
            <a:spLocks noChangeArrowheads="1"/>
          </p:cNvSpPr>
          <p:nvPr/>
        </p:nvSpPr>
        <p:spPr bwMode="auto">
          <a:xfrm>
            <a:off x="2386302" y="4627418"/>
            <a:ext cx="7902575" cy="1763713"/>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3" name="Text Box 19"/>
          <p:cNvSpPr txBox="1">
            <a:spLocks noChangeArrowheads="1"/>
          </p:cNvSpPr>
          <p:nvPr/>
        </p:nvSpPr>
        <p:spPr bwMode="auto">
          <a:xfrm>
            <a:off x="3546764" y="5527531"/>
            <a:ext cx="6384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b="1" dirty="0">
                <a:effectLst>
                  <a:outerShdw blurRad="38100" dist="38100" dir="2700000" algn="tl">
                    <a:srgbClr val="FFFFFF"/>
                  </a:outerShdw>
                </a:effectLst>
                <a:sym typeface="Symbol" pitchFamily="18" charset="2"/>
              </a:rPr>
              <a:t>即</a:t>
            </a:r>
            <a:r>
              <a:rPr lang="zh-CN" altLang="en-US" b="1" i="1" dirty="0">
                <a:solidFill>
                  <a:srgbClr val="FF0000"/>
                </a:solidFill>
                <a:effectLst>
                  <a:outerShdw blurRad="38100" dist="38100" dir="2700000" algn="tl">
                    <a:srgbClr val="000000"/>
                  </a:outerShdw>
                </a:effectLst>
                <a:sym typeface="Symbol" pitchFamily="18" charset="2"/>
              </a:rPr>
              <a:t></a:t>
            </a:r>
            <a:r>
              <a:rPr lang="en-US" altLang="zh-CN" b="1" i="1" baseline="-25000" dirty="0">
                <a:solidFill>
                  <a:srgbClr val="FF0000"/>
                </a:solidFill>
                <a:effectLst>
                  <a:outerShdw blurRad="38100" dist="38100" dir="2700000" algn="tl">
                    <a:srgbClr val="000000"/>
                  </a:outerShdw>
                </a:effectLst>
                <a:sym typeface="Symbol" pitchFamily="18" charset="2"/>
              </a:rPr>
              <a:t>0</a:t>
            </a:r>
            <a:r>
              <a:rPr lang="zh-CN" altLang="en-US" b="1" dirty="0">
                <a:effectLst>
                  <a:outerShdw blurRad="38100" dist="38100" dir="2700000" algn="tl">
                    <a:srgbClr val="FFFFFF"/>
                  </a:outerShdw>
                </a:effectLst>
              </a:rPr>
              <a:t>是特征多项式</a:t>
            </a:r>
            <a:r>
              <a:rPr lang="en-US" altLang="zh-CN" b="1" i="1" dirty="0">
                <a:effectLst>
                  <a:outerShdw blurRad="38100" dist="38100" dir="2700000" algn="tl">
                    <a:srgbClr val="FFFFFF"/>
                  </a:outerShdw>
                </a:effectLst>
              </a:rPr>
              <a:t>f</a:t>
            </a:r>
            <a:r>
              <a:rPr lang="en-US" altLang="zh-CN" b="1" dirty="0">
                <a:effectLst>
                  <a:outerShdw blurRad="38100" dist="38100" dir="2700000" algn="tl">
                    <a:srgbClr val="FFFFFF"/>
                  </a:outerShdw>
                </a:effectLst>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dirty="0">
                <a:effectLst>
                  <a:outerShdw blurRad="38100" dist="38100" dir="2700000" algn="tl">
                    <a:srgbClr val="FFFFFF"/>
                  </a:outerShdw>
                </a:effectLst>
              </a:rPr>
              <a:t>)=| </a:t>
            </a:r>
            <a:r>
              <a:rPr lang="en-US" altLang="zh-CN" b="1" i="1" dirty="0">
                <a:solidFill>
                  <a:srgbClr val="FF0000"/>
                </a:solidFill>
                <a:effectLst>
                  <a:outerShdw blurRad="38100" dist="38100" dir="2700000" algn="tl">
                    <a:srgbClr val="000000"/>
                  </a:outerShdw>
                </a:effectLst>
                <a:sym typeface="Symbol" pitchFamily="18" charset="2"/>
              </a:rPr>
              <a:t>A–I</a:t>
            </a:r>
            <a:r>
              <a:rPr lang="en-US" altLang="zh-CN" b="1" dirty="0">
                <a:effectLst>
                  <a:outerShdw blurRad="38100" dist="38100" dir="2700000" algn="tl">
                    <a:srgbClr val="FFFFFF"/>
                  </a:outerShdw>
                </a:effectLst>
              </a:rPr>
              <a:t>|</a:t>
            </a:r>
            <a:r>
              <a:rPr lang="zh-CN" altLang="en-US" b="1" dirty="0">
                <a:effectLst>
                  <a:outerShdw blurRad="38100" dist="38100" dir="2700000" algn="tl">
                    <a:srgbClr val="FFFFFF"/>
                  </a:outerShdw>
                </a:effectLst>
              </a:rPr>
              <a:t>的根。</a:t>
            </a:r>
          </a:p>
        </p:txBody>
      </p:sp>
    </p:spTree>
    <p:extLst>
      <p:ext uri="{BB962C8B-B14F-4D97-AF65-F5344CB8AC3E}">
        <p14:creationId xmlns:p14="http://schemas.microsoft.com/office/powerpoint/2010/main" val="137493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1863437" y="602095"/>
            <a:ext cx="391001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3" name="Rectangle 3"/>
          <p:cNvSpPr>
            <a:spLocks noChangeArrowheads="1"/>
          </p:cNvSpPr>
          <p:nvPr/>
        </p:nvSpPr>
        <p:spPr bwMode="auto">
          <a:xfrm>
            <a:off x="6940262" y="616383"/>
            <a:ext cx="299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a:solidFill>
                  <a:srgbClr val="0000CC"/>
                </a:solidFill>
                <a:latin typeface="Times New Roman" panose="02020603050405020304" pitchFamily="18" charset="0"/>
                <a:ea typeface="黑体" panose="02010609060101010101" pitchFamily="49" charset="-122"/>
                <a:cs typeface="Arial" panose="020B0604020202020204" pitchFamily="34" charset="0"/>
              </a:rPr>
              <a:t>§4.2 </a:t>
            </a:r>
            <a:r>
              <a:rPr kumimoji="0" lang="zh-CN" altLang="en-US" sz="1600" b="1">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
        <p:nvSpPr>
          <p:cNvPr id="4" name="Line 4"/>
          <p:cNvSpPr>
            <a:spLocks noChangeShapeType="1"/>
          </p:cNvSpPr>
          <p:nvPr/>
        </p:nvSpPr>
        <p:spPr bwMode="auto">
          <a:xfrm>
            <a:off x="1939637" y="951345"/>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5" name="Text Box 5"/>
          <p:cNvSpPr txBox="1">
            <a:spLocks noChangeArrowheads="1"/>
          </p:cNvSpPr>
          <p:nvPr/>
        </p:nvSpPr>
        <p:spPr bwMode="auto">
          <a:xfrm>
            <a:off x="162962" y="1078345"/>
            <a:ext cx="11887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sz="2800" b="1" dirty="0">
                <a:solidFill>
                  <a:srgbClr val="0000CC"/>
                </a:solidFill>
                <a:effectLst>
                  <a:outerShdw blurRad="38100" dist="38100" dir="2700000" algn="tl">
                    <a:srgbClr val="000000"/>
                  </a:outerShdw>
                </a:effectLst>
                <a:latin typeface="楷体_GB2312" pitchFamily="49" charset="-122"/>
                <a:ea typeface="楷体_GB2312" pitchFamily="49" charset="-122"/>
              </a:rPr>
              <a:t>    </a:t>
            </a: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于是由特征值、特征向量的性质和上述定理可得到求</a:t>
            </a:r>
            <a:r>
              <a:rPr lang="en-US" altLang="zh-CN" sz="2800" b="1" dirty="0">
                <a:solidFill>
                  <a:srgbClr val="0000CC"/>
                </a:solidFill>
                <a:effectLst>
                  <a:outerShdw blurRad="38100" dist="38100" dir="2700000" algn="tl">
                    <a:srgbClr val="000000"/>
                  </a:outerShdw>
                </a:effectLst>
                <a:latin typeface="楷体_GB2312" pitchFamily="49" charset="-122"/>
                <a:ea typeface="楷体_GB2312" pitchFamily="49" charset="-122"/>
              </a:rPr>
              <a:t>n</a:t>
            </a: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阶矩阵</a:t>
            </a:r>
            <a:r>
              <a:rPr lang="en-US" altLang="zh-CN" sz="2800" b="1" dirty="0">
                <a:solidFill>
                  <a:srgbClr val="0000CC"/>
                </a:solidFill>
                <a:effectLst>
                  <a:outerShdw blurRad="38100" dist="38100" dir="2700000" algn="tl">
                    <a:srgbClr val="000000"/>
                  </a:outerShdw>
                </a:effectLst>
                <a:latin typeface="楷体_GB2312" pitchFamily="49" charset="-122"/>
                <a:ea typeface="楷体_GB2312" pitchFamily="49" charset="-122"/>
              </a:rPr>
              <a:t>A</a:t>
            </a: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的特征值、特征向量的一般步骤：</a:t>
            </a:r>
          </a:p>
        </p:txBody>
      </p:sp>
      <p:sp>
        <p:nvSpPr>
          <p:cNvPr id="6" name="Text Box 12"/>
          <p:cNvSpPr txBox="1">
            <a:spLocks noChangeArrowheads="1"/>
          </p:cNvSpPr>
          <p:nvPr/>
        </p:nvSpPr>
        <p:spPr bwMode="auto">
          <a:xfrm>
            <a:off x="691977" y="2162607"/>
            <a:ext cx="111409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b="1" dirty="0">
                <a:effectLst>
                  <a:outerShdw blurRad="38100" dist="38100" dir="2700000" algn="tl">
                    <a:srgbClr val="FFFFFF"/>
                  </a:outerShdw>
                </a:effectLst>
              </a:rPr>
              <a:t> </a:t>
            </a:r>
            <a:r>
              <a:rPr lang="en-US" altLang="zh-CN" sz="2800" b="1" dirty="0">
                <a:effectLst>
                  <a:outerShdw blurRad="38100" dist="38100" dir="2700000" algn="tl">
                    <a:srgbClr val="FFFFFF"/>
                  </a:outerShdw>
                </a:effectLst>
              </a:rPr>
              <a:t>(1)</a:t>
            </a:r>
            <a:r>
              <a:rPr lang="zh-CN" altLang="en-US" sz="2800" b="1" dirty="0">
                <a:effectLst>
                  <a:outerShdw blurRad="38100" dist="38100" dir="2700000" algn="tl">
                    <a:srgbClr val="FFFFFF"/>
                  </a:outerShdw>
                </a:effectLst>
              </a:rPr>
              <a:t>计算特征多项式</a:t>
            </a:r>
            <a:r>
              <a:rPr lang="en-US" altLang="zh-CN" sz="2800" b="1" dirty="0">
                <a:effectLst>
                  <a:outerShdw blurRad="38100" dist="38100" dir="2700000" algn="tl">
                    <a:srgbClr val="FFFFFF"/>
                  </a:outerShdw>
                </a:effectLst>
              </a:rPr>
              <a:t>|</a:t>
            </a:r>
            <a:r>
              <a:rPr lang="en-US" altLang="zh-CN" sz="2800" b="1" i="1" dirty="0">
                <a:solidFill>
                  <a:srgbClr val="000000"/>
                </a:solidFill>
                <a:effectLst>
                  <a:outerShdw blurRad="38100" dist="38100" dir="2700000" algn="tl">
                    <a:srgbClr val="FFFFFF"/>
                  </a:outerShdw>
                </a:effectLst>
              </a:rPr>
              <a:t>A</a:t>
            </a:r>
            <a:r>
              <a:rPr lang="en-US" altLang="zh-CN" sz="2800" b="1" dirty="0">
                <a:solidFill>
                  <a:srgbClr val="000000"/>
                </a:solidFill>
                <a:effectLst>
                  <a:outerShdw blurRad="38100" dist="38100" dir="2700000" algn="tl">
                    <a:srgbClr val="FFFFFF"/>
                  </a:outerShdw>
                </a:effectLst>
              </a:rPr>
              <a:t>–</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i="1" dirty="0">
                <a:solidFill>
                  <a:srgbClr val="000000"/>
                </a:solidFill>
                <a:effectLst>
                  <a:outerShdw blurRad="38100" dist="38100" dir="2700000" algn="tl">
                    <a:srgbClr val="FFFFFF"/>
                  </a:outerShdw>
                </a:effectLst>
                <a:sym typeface="Symbol" pitchFamily="18" charset="2"/>
              </a:rPr>
              <a:t>I</a:t>
            </a:r>
            <a:r>
              <a:rPr lang="en-US" altLang="zh-CN" sz="2800" b="1" dirty="0">
                <a:effectLst>
                  <a:outerShdw blurRad="38100" dist="38100" dir="2700000" algn="tl">
                    <a:srgbClr val="FFFFFF"/>
                  </a:outerShdw>
                </a:effectLst>
              </a:rPr>
              <a:t>| </a:t>
            </a:r>
            <a:r>
              <a:rPr lang="zh-CN" altLang="en-US" sz="2800" b="1" dirty="0">
                <a:effectLst>
                  <a:outerShdw blurRad="38100" dist="38100" dir="2700000" algn="tl">
                    <a:srgbClr val="FFFFFF"/>
                  </a:outerShdw>
                </a:effectLst>
              </a:rPr>
              <a:t>并求出</a:t>
            </a:r>
            <a:r>
              <a:rPr lang="en-US" altLang="zh-CN" sz="2800" b="1" dirty="0">
                <a:effectLst>
                  <a:outerShdw blurRad="38100" dist="38100" dir="2700000" algn="tl">
                    <a:srgbClr val="FFFFFF"/>
                  </a:outerShdw>
                </a:effectLst>
              </a:rPr>
              <a:t>|</a:t>
            </a:r>
            <a:r>
              <a:rPr lang="en-US" altLang="zh-CN" sz="2800" b="1" i="1" dirty="0">
                <a:solidFill>
                  <a:srgbClr val="000000"/>
                </a:solidFill>
                <a:effectLst>
                  <a:outerShdw blurRad="38100" dist="38100" dir="2700000" algn="tl">
                    <a:srgbClr val="FFFFFF"/>
                  </a:outerShdw>
                </a:effectLst>
              </a:rPr>
              <a:t>A</a:t>
            </a:r>
            <a:r>
              <a:rPr lang="en-US" altLang="zh-CN" sz="2800" b="1" dirty="0">
                <a:solidFill>
                  <a:srgbClr val="000000"/>
                </a:solidFill>
                <a:effectLst>
                  <a:outerShdw blurRad="38100" dist="38100" dir="2700000" algn="tl">
                    <a:srgbClr val="FFFFFF"/>
                  </a:outerShdw>
                </a:effectLst>
              </a:rPr>
              <a:t>–</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i="1" dirty="0">
                <a:solidFill>
                  <a:srgbClr val="000000"/>
                </a:solidFill>
                <a:effectLst>
                  <a:outerShdw blurRad="38100" dist="38100" dir="2700000" algn="tl">
                    <a:srgbClr val="FFFFFF"/>
                  </a:outerShdw>
                </a:effectLst>
                <a:sym typeface="Symbol" pitchFamily="18" charset="2"/>
              </a:rPr>
              <a:t>I</a:t>
            </a:r>
            <a:r>
              <a:rPr lang="en-US" altLang="zh-CN" sz="2800" b="1" dirty="0">
                <a:effectLst>
                  <a:outerShdw blurRad="38100" dist="38100" dir="2700000" algn="tl">
                    <a:srgbClr val="FFFFFF"/>
                  </a:outerShdw>
                </a:effectLst>
              </a:rPr>
              <a:t>| =0</a:t>
            </a:r>
            <a:r>
              <a:rPr lang="zh-CN" altLang="en-US" sz="2800" b="1" dirty="0">
                <a:effectLst>
                  <a:outerShdw blurRad="38100" dist="38100" dir="2700000" algn="tl">
                    <a:srgbClr val="FFFFFF"/>
                  </a:outerShdw>
                </a:effectLst>
              </a:rPr>
              <a:t>的全部根，得到</a:t>
            </a:r>
            <a:r>
              <a:rPr lang="en-US" altLang="zh-CN" sz="2800" b="1" i="1" dirty="0">
                <a:solidFill>
                  <a:srgbClr val="FF0000"/>
                </a:solidFill>
                <a:effectLst>
                  <a:outerShdw blurRad="38100" dist="38100" dir="2700000" algn="tl">
                    <a:srgbClr val="000000"/>
                  </a:outerShdw>
                </a:effectLst>
              </a:rPr>
              <a:t>A</a:t>
            </a:r>
            <a:r>
              <a:rPr lang="zh-CN" altLang="en-US" sz="2800" b="1" dirty="0">
                <a:effectLst>
                  <a:outerShdw blurRad="38100" dist="38100" dir="2700000" algn="tl">
                    <a:srgbClr val="FFFFFF"/>
                  </a:outerShdw>
                </a:effectLst>
              </a:rPr>
              <a:t>的全部特征值</a:t>
            </a:r>
            <a:r>
              <a:rPr lang="zh-CN" altLang="en-US" sz="2800" b="1" i="1" dirty="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1</a:t>
            </a:r>
            <a:r>
              <a:rPr lang="en-US" altLang="zh-CN" sz="2800" b="1" i="1" dirty="0">
                <a:solidFill>
                  <a:srgbClr val="0000CC"/>
                </a:solidFill>
                <a:effectLst>
                  <a:outerShdw blurRad="38100" dist="38100" dir="2700000" algn="tl">
                    <a:srgbClr val="000000"/>
                  </a:outerShdw>
                </a:effectLst>
              </a:rPr>
              <a:t>, </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2</a:t>
            </a:r>
            <a:r>
              <a:rPr lang="en-US" altLang="zh-CN" sz="2800" b="1" i="1" dirty="0">
                <a:solidFill>
                  <a:srgbClr val="0000CC"/>
                </a:solidFill>
                <a:effectLst>
                  <a:outerShdw blurRad="38100" dist="38100" dir="2700000" algn="tl">
                    <a:srgbClr val="000000"/>
                  </a:outerShdw>
                </a:effectLst>
              </a:rPr>
              <a:t>, …, </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rPr>
              <a:t>m </a:t>
            </a:r>
            <a:r>
              <a:rPr lang="en-US" altLang="zh-CN" sz="2800" b="1" dirty="0">
                <a:effectLst>
                  <a:outerShdw blurRad="38100" dist="38100" dir="2700000" algn="tl">
                    <a:srgbClr val="FFFFFF"/>
                  </a:outerShdw>
                </a:effectLst>
              </a:rPr>
              <a:t>(</a:t>
            </a:r>
            <a:r>
              <a:rPr lang="zh-CN" altLang="en-US" sz="2800" b="1" dirty="0">
                <a:effectLst>
                  <a:outerShdw blurRad="38100" dist="38100" dir="2700000" algn="tl">
                    <a:srgbClr val="FFFFFF"/>
                  </a:outerShdw>
                </a:effectLst>
              </a:rPr>
              <a:t>可能有重根</a:t>
            </a:r>
            <a:r>
              <a:rPr lang="en-US" altLang="zh-CN" sz="2800" b="1" dirty="0">
                <a:effectLst>
                  <a:outerShdw blurRad="38100" dist="38100" dir="2700000" algn="tl">
                    <a:srgbClr val="FFFFFF"/>
                  </a:outerShdw>
                </a:effectLst>
              </a:rPr>
              <a:t>).</a:t>
            </a:r>
          </a:p>
        </p:txBody>
      </p:sp>
      <p:sp>
        <p:nvSpPr>
          <p:cNvPr id="7" name="Text Box 13"/>
          <p:cNvSpPr txBox="1">
            <a:spLocks noChangeArrowheads="1"/>
          </p:cNvSpPr>
          <p:nvPr/>
        </p:nvSpPr>
        <p:spPr bwMode="auto">
          <a:xfrm>
            <a:off x="691978" y="3381164"/>
            <a:ext cx="1102320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b="1" dirty="0">
                <a:effectLst>
                  <a:outerShdw blurRad="38100" dist="38100" dir="2700000" algn="tl">
                    <a:srgbClr val="FFFFFF"/>
                  </a:outerShdw>
                </a:effectLst>
              </a:rPr>
              <a:t> </a:t>
            </a:r>
            <a:r>
              <a:rPr lang="en-US" altLang="zh-CN" sz="2800" b="1" dirty="0">
                <a:effectLst>
                  <a:outerShdw blurRad="38100" dist="38100" dir="2700000" algn="tl">
                    <a:srgbClr val="FFFFFF"/>
                  </a:outerShdw>
                </a:effectLst>
              </a:rPr>
              <a:t>(2)</a:t>
            </a:r>
            <a:r>
              <a:rPr lang="zh-CN" altLang="en-US" sz="2800" b="1" dirty="0">
                <a:effectLst>
                  <a:outerShdw blurRad="38100" dist="38100" dir="2700000" algn="tl">
                    <a:srgbClr val="FFFFFF"/>
                  </a:outerShdw>
                </a:effectLst>
                <a:ea typeface="楷体_GB2312" pitchFamily="49" charset="-122"/>
              </a:rPr>
              <a:t>对于每一个不同的特征值</a:t>
            </a:r>
            <a:r>
              <a:rPr lang="zh-CN" altLang="en-US" sz="2800" b="1" i="1" dirty="0">
                <a:effectLst>
                  <a:outerShdw blurRad="38100" dist="38100" dir="2700000" algn="tl">
                    <a:srgbClr val="FFFFFF"/>
                  </a:outerShdw>
                </a:effectLst>
                <a:sym typeface="Symbol" pitchFamily="18" charset="2"/>
              </a:rPr>
              <a:t></a:t>
            </a:r>
            <a:r>
              <a:rPr lang="en-US" altLang="zh-CN" sz="2800" b="1" i="1" baseline="-25000" dirty="0">
                <a:effectLst>
                  <a:outerShdw blurRad="38100" dist="38100" dir="2700000" algn="tl">
                    <a:srgbClr val="FFFFFF"/>
                  </a:outerShdw>
                </a:effectLst>
                <a:sym typeface="Symbol" pitchFamily="18" charset="2"/>
              </a:rPr>
              <a:t>j </a:t>
            </a:r>
            <a:r>
              <a:rPr lang="en-US" altLang="zh-CN" sz="2800" b="1" dirty="0">
                <a:effectLst>
                  <a:outerShdw blurRad="38100" dist="38100" dir="2700000" algn="tl">
                    <a:srgbClr val="FFFFFF"/>
                  </a:outerShdw>
                </a:effectLst>
              </a:rPr>
              <a:t>, </a:t>
            </a:r>
            <a:r>
              <a:rPr lang="zh-CN" altLang="en-US" sz="2800" b="1" dirty="0">
                <a:effectLst>
                  <a:outerShdw blurRad="38100" dist="38100" dir="2700000" algn="tl">
                    <a:srgbClr val="FFFFFF"/>
                  </a:outerShdw>
                </a:effectLst>
                <a:ea typeface="楷体_GB2312" pitchFamily="49" charset="-122"/>
                <a:sym typeface="Symbol" pitchFamily="18" charset="2"/>
              </a:rPr>
              <a:t>求出齐次线性方程组</a:t>
            </a:r>
            <a:r>
              <a:rPr lang="en-US" altLang="zh-CN" sz="2800" b="1" dirty="0">
                <a:effectLst>
                  <a:outerShdw blurRad="38100" dist="38100" dir="2700000" algn="tl">
                    <a:srgbClr val="FFFFFF"/>
                  </a:outerShdw>
                </a:effectLst>
              </a:rPr>
              <a:t>(</a:t>
            </a:r>
            <a:r>
              <a:rPr lang="en-US" altLang="zh-CN" sz="2800" b="1" i="1" dirty="0">
                <a:effectLst>
                  <a:outerShdw blurRad="38100" dist="38100" dir="2700000" algn="tl">
                    <a:srgbClr val="FFFFFF"/>
                  </a:outerShdw>
                </a:effectLst>
              </a:rPr>
              <a:t>A</a:t>
            </a:r>
            <a:r>
              <a:rPr lang="en-US" altLang="zh-CN" sz="2800" b="1" dirty="0">
                <a:effectLst>
                  <a:outerShdw blurRad="38100" dist="38100" dir="2700000" algn="tl">
                    <a:srgbClr val="FFFFFF"/>
                  </a:outerShdw>
                </a:effectLst>
              </a:rPr>
              <a:t>–</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i="1" baseline="-25000" dirty="0">
                <a:solidFill>
                  <a:srgbClr val="FF0000"/>
                </a:solidFill>
                <a:effectLst>
                  <a:outerShdw blurRad="38100" dist="38100" dir="2700000" algn="tl">
                    <a:srgbClr val="000000"/>
                  </a:outerShdw>
                </a:effectLst>
                <a:sym typeface="Symbol" pitchFamily="18" charset="2"/>
              </a:rPr>
              <a:t>j </a:t>
            </a:r>
            <a:r>
              <a:rPr lang="en-US" altLang="zh-CN" sz="2800" b="1" i="1" dirty="0">
                <a:effectLst>
                  <a:outerShdw blurRad="38100" dist="38100" dir="2700000" algn="tl">
                    <a:srgbClr val="FFFFFF"/>
                  </a:outerShdw>
                </a:effectLst>
                <a:sym typeface="Symbol" pitchFamily="18" charset="2"/>
              </a:rPr>
              <a:t>I</a:t>
            </a:r>
            <a:r>
              <a:rPr lang="en-US" altLang="zh-CN" sz="2800" b="1" dirty="0">
                <a:effectLst>
                  <a:outerShdw blurRad="38100" dist="38100" dir="2700000" algn="tl">
                    <a:srgbClr val="FFFFFF"/>
                  </a:outerShdw>
                </a:effectLst>
              </a:rPr>
              <a:t>)</a:t>
            </a:r>
            <a:r>
              <a:rPr lang="en-US" altLang="zh-CN" sz="2800" b="1" i="1" dirty="0">
                <a:effectLst>
                  <a:outerShdw blurRad="38100" dist="38100" dir="2700000" algn="tl">
                    <a:srgbClr val="FFFFFF"/>
                  </a:outerShdw>
                </a:effectLst>
              </a:rPr>
              <a:t>x</a:t>
            </a:r>
            <a:r>
              <a:rPr lang="en-US" altLang="zh-CN" sz="2800" b="1" dirty="0">
                <a:effectLst>
                  <a:outerShdw blurRad="38100" dist="38100" dir="2700000" algn="tl">
                    <a:srgbClr val="FFFFFF"/>
                  </a:outerShdw>
                </a:effectLst>
              </a:rPr>
              <a:t> =</a:t>
            </a:r>
            <a:r>
              <a:rPr lang="en-US" altLang="zh-CN" sz="2800" b="1" dirty="0">
                <a:effectLst>
                  <a:outerShdw blurRad="38100" dist="38100" dir="2700000" algn="tl">
                    <a:srgbClr val="FFFFFF"/>
                  </a:outerShdw>
                </a:effectLst>
                <a:sym typeface="Symbol" pitchFamily="18" charset="2"/>
              </a:rPr>
              <a:t> 0</a:t>
            </a:r>
            <a:r>
              <a:rPr lang="zh-CN" altLang="en-US" sz="2800" b="1" dirty="0">
                <a:effectLst>
                  <a:outerShdw blurRad="38100" dist="38100" dir="2700000" algn="tl">
                    <a:srgbClr val="FFFFFF"/>
                  </a:outerShdw>
                </a:effectLst>
                <a:sym typeface="Symbol" pitchFamily="18" charset="2"/>
              </a:rPr>
              <a:t>的一个基础解系</a:t>
            </a:r>
            <a:r>
              <a:rPr lang="en-US" altLang="zh-CN" sz="2800" b="1" i="1" dirty="0">
                <a:solidFill>
                  <a:srgbClr val="0000CC"/>
                </a:solidFill>
                <a:effectLst>
                  <a:outerShdw blurRad="38100" dist="38100" dir="2700000" algn="tl">
                    <a:srgbClr val="000000"/>
                  </a:outerShdw>
                </a:effectLst>
                <a:sym typeface="Symbol" pitchFamily="18" charset="2"/>
              </a:rPr>
              <a:t>X</a:t>
            </a:r>
            <a:r>
              <a:rPr lang="en-US" altLang="zh-CN" sz="2800" b="1" i="1" baseline="-25000" dirty="0">
                <a:solidFill>
                  <a:srgbClr val="0000CC"/>
                </a:solidFill>
                <a:effectLst>
                  <a:outerShdw blurRad="38100" dist="38100" dir="2700000" algn="tl">
                    <a:srgbClr val="000000"/>
                  </a:outerShdw>
                </a:effectLst>
                <a:sym typeface="Symbol" pitchFamily="18" charset="2"/>
              </a:rPr>
              <a:t>1 </a:t>
            </a:r>
            <a:r>
              <a:rPr lang="en-US" altLang="zh-CN" sz="2800" b="1" i="1" dirty="0">
                <a:solidFill>
                  <a:srgbClr val="0000CC"/>
                </a:solidFill>
                <a:effectLst>
                  <a:outerShdw blurRad="38100" dist="38100" dir="2700000" algn="tl">
                    <a:srgbClr val="000000"/>
                  </a:outerShdw>
                </a:effectLst>
                <a:sym typeface="Symbol" pitchFamily="18" charset="2"/>
              </a:rPr>
              <a:t>,X</a:t>
            </a:r>
            <a:r>
              <a:rPr lang="en-US" altLang="zh-CN" sz="2800" b="1" i="1" baseline="-25000" dirty="0">
                <a:solidFill>
                  <a:srgbClr val="0000CC"/>
                </a:solidFill>
                <a:effectLst>
                  <a:outerShdw blurRad="38100" dist="38100" dir="2700000" algn="tl">
                    <a:srgbClr val="000000"/>
                  </a:outerShdw>
                </a:effectLst>
                <a:sym typeface="Symbol" pitchFamily="18" charset="2"/>
              </a:rPr>
              <a:t>2 </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i="1" dirty="0" err="1">
                <a:solidFill>
                  <a:srgbClr val="0000CC"/>
                </a:solidFill>
                <a:effectLst>
                  <a:outerShdw blurRad="38100" dist="38100" dir="2700000" algn="tl">
                    <a:srgbClr val="000000"/>
                  </a:outerShdw>
                </a:effectLst>
                <a:sym typeface="Symbol" pitchFamily="18" charset="2"/>
              </a:rPr>
              <a:t>X</a:t>
            </a:r>
            <a:r>
              <a:rPr lang="en-US" altLang="zh-CN" sz="2800" b="1" i="1" baseline="-25000" dirty="0" err="1">
                <a:solidFill>
                  <a:srgbClr val="0000CC"/>
                </a:solidFill>
                <a:effectLst>
                  <a:outerShdw blurRad="38100" dist="38100" dir="2700000" algn="tl">
                    <a:srgbClr val="000000"/>
                  </a:outerShdw>
                </a:effectLst>
                <a:sym typeface="Symbol" pitchFamily="18" charset="2"/>
              </a:rPr>
              <a:t>t</a:t>
            </a:r>
            <a:r>
              <a:rPr lang="en-US" altLang="zh-CN" sz="2800" b="1" i="1" baseline="-25000" dirty="0">
                <a:effectLst>
                  <a:outerShdw blurRad="38100" dist="38100" dir="2700000" algn="tl">
                    <a:srgbClr val="FFFFFF"/>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a:t>
            </a:r>
            <a:r>
              <a:rPr lang="zh-CN" altLang="en-US" sz="2800" b="1" dirty="0">
                <a:effectLst>
                  <a:outerShdw blurRad="38100" dist="38100" dir="2700000" algn="tl">
                    <a:srgbClr val="FFFFFF"/>
                  </a:outerShdw>
                </a:effectLst>
                <a:sym typeface="Symbol" pitchFamily="18" charset="2"/>
              </a:rPr>
              <a:t>则</a:t>
            </a:r>
            <a:r>
              <a:rPr lang="en-US" altLang="zh-CN" sz="2800" b="1" i="1" dirty="0">
                <a:effectLst>
                  <a:outerShdw blurRad="38100" dist="38100" dir="2700000" algn="tl">
                    <a:srgbClr val="FFFFFF"/>
                  </a:outerShdw>
                </a:effectLst>
                <a:sym typeface="Symbol" pitchFamily="18" charset="2"/>
              </a:rPr>
              <a:t>A</a:t>
            </a:r>
            <a:r>
              <a:rPr lang="zh-CN" altLang="en-US" sz="2800" b="1" dirty="0">
                <a:effectLst>
                  <a:outerShdw blurRad="38100" dist="38100" dir="2700000" algn="tl">
                    <a:srgbClr val="FFFFFF"/>
                  </a:outerShdw>
                </a:effectLst>
                <a:sym typeface="Symbol" pitchFamily="18" charset="2"/>
              </a:rPr>
              <a:t>的属于</a:t>
            </a:r>
            <a:r>
              <a:rPr lang="zh-CN" altLang="en-US" sz="2800" b="1" i="1" dirty="0">
                <a:effectLst>
                  <a:outerShdw blurRad="38100" dist="38100" dir="2700000" algn="tl">
                    <a:srgbClr val="FFFFFF"/>
                  </a:outerShdw>
                </a:effectLst>
                <a:sym typeface="Symbol" pitchFamily="18" charset="2"/>
              </a:rPr>
              <a:t></a:t>
            </a:r>
            <a:r>
              <a:rPr lang="en-US" altLang="zh-CN" sz="2800" b="1" i="1" baseline="-25000" dirty="0">
                <a:effectLst>
                  <a:outerShdw blurRad="38100" dist="38100" dir="2700000" algn="tl">
                    <a:srgbClr val="FFFFFF"/>
                  </a:outerShdw>
                </a:effectLst>
                <a:sym typeface="Symbol" pitchFamily="18" charset="2"/>
              </a:rPr>
              <a:t>j</a:t>
            </a:r>
            <a:r>
              <a:rPr lang="zh-CN" altLang="en-US" sz="2800" b="1" dirty="0">
                <a:effectLst>
                  <a:outerShdw blurRad="38100" dist="38100" dir="2700000" algn="tl">
                    <a:srgbClr val="FFFFFF"/>
                  </a:outerShdw>
                </a:effectLst>
                <a:sym typeface="Symbol" pitchFamily="18" charset="2"/>
              </a:rPr>
              <a:t>的全部特征向量</a:t>
            </a:r>
          </a:p>
          <a:p>
            <a:pPr algn="ctr" eaLnBrk="1" hangingPunct="1">
              <a:spcBef>
                <a:spcPct val="50000"/>
              </a:spcBef>
              <a:defRPr/>
            </a:pPr>
            <a:r>
              <a:rPr lang="en-US" altLang="zh-CN" sz="2800" b="1" i="1" dirty="0">
                <a:solidFill>
                  <a:srgbClr val="FF0000"/>
                </a:solidFill>
                <a:effectLst>
                  <a:outerShdw blurRad="38100" dist="38100" dir="2700000" algn="tl">
                    <a:srgbClr val="000000"/>
                  </a:outerShdw>
                </a:effectLst>
                <a:sym typeface="Symbol" pitchFamily="18" charset="2"/>
              </a:rPr>
              <a:t>k</a:t>
            </a:r>
            <a:r>
              <a:rPr lang="en-US" altLang="zh-CN" sz="2800" b="1" i="1" baseline="-25000" dirty="0">
                <a:solidFill>
                  <a:srgbClr val="FF0000"/>
                </a:solidFill>
                <a:effectLst>
                  <a:outerShdw blurRad="38100" dist="38100" dir="2700000" algn="tl">
                    <a:srgbClr val="000000"/>
                  </a:outerShdw>
                </a:effectLst>
                <a:sym typeface="Symbol" pitchFamily="18" charset="2"/>
              </a:rPr>
              <a:t>1</a:t>
            </a:r>
            <a:r>
              <a:rPr lang="en-US" altLang="zh-CN" sz="2800" b="1" i="1" dirty="0">
                <a:solidFill>
                  <a:srgbClr val="0000CC"/>
                </a:solidFill>
                <a:effectLst>
                  <a:outerShdw blurRad="38100" dist="38100" dir="2700000" algn="tl">
                    <a:srgbClr val="000000"/>
                  </a:outerShdw>
                </a:effectLst>
                <a:sym typeface="Symbol" pitchFamily="18" charset="2"/>
              </a:rPr>
              <a:t>X</a:t>
            </a:r>
            <a:r>
              <a:rPr lang="en-US" altLang="zh-CN" sz="2800" b="1" i="1" baseline="-25000" dirty="0">
                <a:solidFill>
                  <a:srgbClr val="0000CC"/>
                </a:solidFill>
                <a:effectLst>
                  <a:outerShdw blurRad="38100" dist="38100" dir="2700000" algn="tl">
                    <a:srgbClr val="000000"/>
                  </a:outerShdw>
                </a:effectLst>
                <a:sym typeface="Symbol" pitchFamily="18" charset="2"/>
              </a:rPr>
              <a:t>1</a:t>
            </a:r>
            <a:r>
              <a:rPr lang="en-US" altLang="zh-CN" sz="2800" b="1" i="1" dirty="0">
                <a:effectLst>
                  <a:outerShdw blurRad="38100" dist="38100" dir="2700000" algn="tl">
                    <a:srgbClr val="FFFFFF"/>
                  </a:outerShdw>
                </a:effectLst>
                <a:sym typeface="Symbol" pitchFamily="18" charset="2"/>
              </a:rPr>
              <a:t> +</a:t>
            </a:r>
            <a:r>
              <a:rPr lang="en-US" altLang="zh-CN" sz="2800" b="1" i="1" dirty="0">
                <a:solidFill>
                  <a:srgbClr val="FF0000"/>
                </a:solidFill>
                <a:effectLst>
                  <a:outerShdw blurRad="38100" dist="38100" dir="2700000" algn="tl">
                    <a:srgbClr val="000000"/>
                  </a:outerShdw>
                </a:effectLst>
                <a:sym typeface="Symbol" pitchFamily="18" charset="2"/>
              </a:rPr>
              <a:t>k</a:t>
            </a:r>
            <a:r>
              <a:rPr lang="en-US" altLang="zh-CN" sz="2800" b="1" i="1" baseline="-25000" dirty="0">
                <a:solidFill>
                  <a:srgbClr val="FF0000"/>
                </a:solidFill>
                <a:effectLst>
                  <a:outerShdw blurRad="38100" dist="38100" dir="2700000" algn="tl">
                    <a:srgbClr val="000000"/>
                  </a:outerShdw>
                </a:effectLst>
                <a:sym typeface="Symbol" pitchFamily="18" charset="2"/>
              </a:rPr>
              <a:t>2 </a:t>
            </a:r>
            <a:r>
              <a:rPr lang="en-US" altLang="zh-CN" sz="2800" b="1" i="1" dirty="0">
                <a:solidFill>
                  <a:srgbClr val="0000CC"/>
                </a:solidFill>
                <a:effectLst>
                  <a:outerShdw blurRad="38100" dist="38100" dir="2700000" algn="tl">
                    <a:srgbClr val="000000"/>
                  </a:outerShdw>
                </a:effectLst>
                <a:sym typeface="Symbol" pitchFamily="18" charset="2"/>
              </a:rPr>
              <a:t>X</a:t>
            </a:r>
            <a:r>
              <a:rPr lang="en-US" altLang="zh-CN" sz="2800" b="1" i="1" baseline="-25000" dirty="0">
                <a:solidFill>
                  <a:srgbClr val="0000CC"/>
                </a:solidFill>
                <a:effectLst>
                  <a:outerShdw blurRad="38100" dist="38100" dir="2700000" algn="tl">
                    <a:srgbClr val="000000"/>
                  </a:outerShdw>
                </a:effectLst>
                <a:sym typeface="Symbol" pitchFamily="18" charset="2"/>
              </a:rPr>
              <a:t>2</a:t>
            </a:r>
            <a:r>
              <a:rPr lang="en-US" altLang="zh-CN" sz="2800" b="1" i="1" dirty="0">
                <a:effectLst>
                  <a:outerShdw blurRad="38100" dist="38100" dir="2700000" algn="tl">
                    <a:srgbClr val="FFFFFF"/>
                  </a:outerShdw>
                </a:effectLst>
                <a:sym typeface="Symbol" pitchFamily="18" charset="2"/>
              </a:rPr>
              <a:t> +…+</a:t>
            </a:r>
            <a:r>
              <a:rPr lang="en-US" altLang="zh-CN" sz="2800" b="1" i="1" dirty="0" err="1">
                <a:solidFill>
                  <a:srgbClr val="FF0000"/>
                </a:solidFill>
                <a:effectLst>
                  <a:outerShdw blurRad="38100" dist="38100" dir="2700000" algn="tl">
                    <a:srgbClr val="000000"/>
                  </a:outerShdw>
                </a:effectLst>
                <a:sym typeface="Symbol" pitchFamily="18" charset="2"/>
              </a:rPr>
              <a:t>k</a:t>
            </a:r>
            <a:r>
              <a:rPr lang="en-US" altLang="zh-CN" sz="2800" b="1" i="1" baseline="-25000" dirty="0" err="1">
                <a:solidFill>
                  <a:srgbClr val="FF0000"/>
                </a:solidFill>
                <a:effectLst>
                  <a:outerShdw blurRad="38100" dist="38100" dir="2700000" algn="tl">
                    <a:srgbClr val="000000"/>
                  </a:outerShdw>
                </a:effectLst>
                <a:sym typeface="Symbol" pitchFamily="18" charset="2"/>
              </a:rPr>
              <a:t>t</a:t>
            </a:r>
            <a:r>
              <a:rPr lang="en-US" altLang="zh-CN" sz="2800" b="1" i="1" baseline="-25000" dirty="0">
                <a:solidFill>
                  <a:srgbClr val="FF0000"/>
                </a:solidFill>
                <a:effectLst>
                  <a:outerShdw blurRad="38100" dist="38100" dir="2700000" algn="tl">
                    <a:srgbClr val="000000"/>
                  </a:outerShdw>
                </a:effectLst>
                <a:sym typeface="Symbol" pitchFamily="18" charset="2"/>
              </a:rPr>
              <a:t> </a:t>
            </a:r>
            <a:r>
              <a:rPr lang="en-US" altLang="zh-CN" sz="2800" b="1" i="1" dirty="0" err="1">
                <a:solidFill>
                  <a:srgbClr val="0000CC"/>
                </a:solidFill>
                <a:effectLst>
                  <a:outerShdw blurRad="38100" dist="38100" dir="2700000" algn="tl">
                    <a:srgbClr val="000000"/>
                  </a:outerShdw>
                </a:effectLst>
                <a:sym typeface="Symbol" pitchFamily="18" charset="2"/>
              </a:rPr>
              <a:t>X</a:t>
            </a:r>
            <a:r>
              <a:rPr lang="en-US" altLang="zh-CN" sz="2800" b="1" i="1" baseline="-25000" dirty="0" err="1">
                <a:solidFill>
                  <a:srgbClr val="0000CC"/>
                </a:solidFill>
                <a:effectLst>
                  <a:outerShdw blurRad="38100" dist="38100" dir="2700000" algn="tl">
                    <a:srgbClr val="000000"/>
                  </a:outerShdw>
                </a:effectLst>
                <a:sym typeface="Symbol" pitchFamily="18" charset="2"/>
              </a:rPr>
              <a:t>t</a:t>
            </a:r>
            <a:endParaRPr lang="en-US" altLang="zh-CN" sz="2800" b="1" i="1" baseline="-25000" dirty="0">
              <a:solidFill>
                <a:srgbClr val="0000CC"/>
              </a:solidFill>
              <a:effectLst>
                <a:outerShdw blurRad="38100" dist="38100" dir="2700000" algn="tl">
                  <a:srgbClr val="000000"/>
                </a:outerShdw>
              </a:effectLst>
              <a:sym typeface="Symbol" pitchFamily="18" charset="2"/>
            </a:endParaRPr>
          </a:p>
          <a:p>
            <a:pPr eaLnBrk="1" hangingPunct="1">
              <a:spcBef>
                <a:spcPct val="50000"/>
              </a:spcBef>
              <a:defRPr/>
            </a:pPr>
            <a:r>
              <a:rPr lang="zh-CN" altLang="en-US" sz="2800" b="1" dirty="0">
                <a:effectLst>
                  <a:outerShdw blurRad="38100" dist="38100" dir="2700000" algn="tl">
                    <a:srgbClr val="FFFFFF"/>
                  </a:outerShdw>
                </a:effectLst>
                <a:sym typeface="Symbol" pitchFamily="18" charset="2"/>
              </a:rPr>
              <a:t>（其中</a:t>
            </a:r>
            <a:r>
              <a:rPr lang="en-US" altLang="zh-CN" sz="2800" b="1" i="1" dirty="0" err="1">
                <a:solidFill>
                  <a:srgbClr val="FF0000"/>
                </a:solidFill>
                <a:effectLst>
                  <a:outerShdw blurRad="38100" dist="38100" dir="2700000" algn="tl">
                    <a:srgbClr val="000000"/>
                  </a:outerShdw>
                </a:effectLst>
                <a:sym typeface="Symbol" pitchFamily="18" charset="2"/>
              </a:rPr>
              <a:t>k</a:t>
            </a:r>
            <a:r>
              <a:rPr lang="en-US" altLang="zh-CN" sz="2800" b="1" i="1" baseline="-25000" dirty="0" err="1">
                <a:solidFill>
                  <a:srgbClr val="FF0000"/>
                </a:solidFill>
                <a:effectLst>
                  <a:outerShdw blurRad="38100" dist="38100" dir="2700000" algn="tl">
                    <a:srgbClr val="000000"/>
                  </a:outerShdw>
                </a:effectLst>
                <a:sym typeface="Symbol" pitchFamily="18" charset="2"/>
              </a:rPr>
              <a:t>i</a:t>
            </a:r>
            <a:r>
              <a:rPr lang="zh-CN" altLang="en-US" sz="2800" b="1" dirty="0">
                <a:effectLst>
                  <a:outerShdw blurRad="38100" dist="38100" dir="2700000" algn="tl">
                    <a:srgbClr val="FFFFFF"/>
                  </a:outerShdw>
                </a:effectLst>
                <a:sym typeface="Symbol" pitchFamily="18" charset="2"/>
              </a:rPr>
              <a:t>是不全为</a:t>
            </a:r>
            <a:r>
              <a:rPr lang="en-US" altLang="zh-CN" sz="2800" b="1" dirty="0">
                <a:effectLst>
                  <a:outerShdw blurRad="38100" dist="38100" dir="2700000" algn="tl">
                    <a:srgbClr val="FFFFFF"/>
                  </a:outerShdw>
                </a:effectLst>
                <a:sym typeface="Symbol" pitchFamily="18" charset="2"/>
              </a:rPr>
              <a:t>0</a:t>
            </a:r>
            <a:r>
              <a:rPr lang="zh-CN" altLang="en-US" sz="2800" b="1" dirty="0">
                <a:effectLst>
                  <a:outerShdw blurRad="38100" dist="38100" dir="2700000" algn="tl">
                    <a:srgbClr val="FFFFFF"/>
                  </a:outerShdw>
                </a:effectLst>
                <a:sym typeface="Symbol" pitchFamily="18" charset="2"/>
              </a:rPr>
              <a:t>的任意常数）</a:t>
            </a:r>
          </a:p>
        </p:txBody>
      </p:sp>
      <p:sp>
        <p:nvSpPr>
          <p:cNvPr id="8" name="Rectangle 14"/>
          <p:cNvSpPr>
            <a:spLocks noChangeArrowheads="1"/>
          </p:cNvSpPr>
          <p:nvPr/>
        </p:nvSpPr>
        <p:spPr bwMode="auto">
          <a:xfrm>
            <a:off x="9959687" y="6894945"/>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4F1083EA-FEFF-4BA1-8C4F-AEE3D561EDC5}" type="slidenum">
              <a:rPr lang="en-US" altLang="zh-CN" sz="1400">
                <a:solidFill>
                  <a:schemeClr val="tx2"/>
                </a:solidFill>
                <a:latin typeface="Times New Roman" panose="02020603050405020304" pitchFamily="18" charset="0"/>
              </a:rPr>
              <a:pPr eaLnBrk="1" hangingPunct="1">
                <a:spcBef>
                  <a:spcPct val="0"/>
                </a:spcBef>
                <a:buFontTx/>
                <a:buNone/>
              </a:pPr>
              <a:t>26</a:t>
            </a:fld>
            <a:endParaRPr lang="en-US" altLang="zh-CN" sz="140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96231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nodeType="clickEffect">
                                  <p:stCondLst>
                                    <p:cond delay="0"/>
                                  </p:stCondLst>
                                  <p:iterate type="lt">
                                    <p:tmPct val="50000"/>
                                  </p:iterate>
                                  <p:childTnLst>
                                    <p:set>
                                      <p:cBhvr>
                                        <p:cTn id="12"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13"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6">
                                            <p:txEl>
                                              <p:pRg st="0" end="0"/>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checkerboard(across)">
                                      <p:cBhvr>
                                        <p:cTn id="20" dur="500"/>
                                        <p:tgtEl>
                                          <p:spTgt spid="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p:cTn id="25"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7">
                                            <p:txEl>
                                              <p:pRg st="1" end="1"/>
                                            </p:txEl>
                                          </p:spTgt>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p:cTn id="2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2242127" y="1045440"/>
            <a:ext cx="391001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3" name="Rectangle 3"/>
          <p:cNvSpPr>
            <a:spLocks noChangeArrowheads="1"/>
          </p:cNvSpPr>
          <p:nvPr/>
        </p:nvSpPr>
        <p:spPr bwMode="auto">
          <a:xfrm>
            <a:off x="7318952" y="1059728"/>
            <a:ext cx="299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a:solidFill>
                  <a:srgbClr val="0000CC"/>
                </a:solidFill>
                <a:latin typeface="Times New Roman" panose="02020603050405020304" pitchFamily="18" charset="0"/>
                <a:ea typeface="黑体" panose="02010609060101010101" pitchFamily="49" charset="-122"/>
                <a:cs typeface="Arial" panose="020B0604020202020204" pitchFamily="34" charset="0"/>
              </a:rPr>
              <a:t>§4.2 </a:t>
            </a:r>
            <a:r>
              <a:rPr kumimoji="0" lang="zh-CN" altLang="en-US" sz="1600" b="1">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
        <p:nvSpPr>
          <p:cNvPr id="4" name="Line 4"/>
          <p:cNvSpPr>
            <a:spLocks noChangeShapeType="1"/>
          </p:cNvSpPr>
          <p:nvPr/>
        </p:nvSpPr>
        <p:spPr bwMode="auto">
          <a:xfrm>
            <a:off x="2318327" y="1394690"/>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5" name="Rectangle 6"/>
          <p:cNvSpPr>
            <a:spLocks noChangeArrowheads="1"/>
          </p:cNvSpPr>
          <p:nvPr/>
        </p:nvSpPr>
        <p:spPr bwMode="auto">
          <a:xfrm>
            <a:off x="2746952" y="3356840"/>
            <a:ext cx="2155825" cy="584200"/>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effectLst>
                  <a:outerShdw blurRad="38100" dist="38100" dir="2700000" algn="tl">
                    <a:srgbClr val="FFFFFF"/>
                  </a:outerShdw>
                </a:effectLst>
              </a:rPr>
              <a:t>计算</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i="1" dirty="0">
                <a:effectLst>
                  <a:outerShdw blurRad="38100" dist="38100" dir="2700000" algn="tl">
                    <a:srgbClr val="FFFFFF"/>
                  </a:outerShdw>
                </a:effectLst>
                <a:sym typeface="Symbol" pitchFamily="18" charset="2"/>
              </a:rPr>
              <a:t>I</a:t>
            </a:r>
            <a:r>
              <a:rPr lang="en-US" altLang="zh-CN" b="1" dirty="0">
                <a:effectLst>
                  <a:outerShdw blurRad="38100" dist="38100" dir="2700000" algn="tl">
                    <a:srgbClr val="FFFFFF"/>
                  </a:outerShdw>
                </a:effectLst>
              </a:rPr>
              <a:t>|</a:t>
            </a:r>
            <a:r>
              <a:rPr lang="en-US" altLang="zh-CN" b="1" dirty="0">
                <a:effectLst>
                  <a:outerShdw blurRad="38100" dist="38100" dir="2700000" algn="tl">
                    <a:srgbClr val="FFFFFF"/>
                  </a:outerShdw>
                </a:effectLst>
                <a:sym typeface="Symbol" pitchFamily="18" charset="2"/>
              </a:rPr>
              <a:t> </a:t>
            </a:r>
            <a:endParaRPr lang="en-US" altLang="zh-CN" b="1" dirty="0">
              <a:effectLst>
                <a:outerShdw blurRad="38100" dist="38100" dir="2700000" algn="tl">
                  <a:srgbClr val="FFFFFF"/>
                </a:outerShdw>
              </a:effectLst>
            </a:endParaRPr>
          </a:p>
        </p:txBody>
      </p:sp>
      <p:sp>
        <p:nvSpPr>
          <p:cNvPr id="6" name="Rectangle 7"/>
          <p:cNvSpPr>
            <a:spLocks noChangeArrowheads="1"/>
          </p:cNvSpPr>
          <p:nvPr/>
        </p:nvSpPr>
        <p:spPr bwMode="auto">
          <a:xfrm>
            <a:off x="5528252" y="3366365"/>
            <a:ext cx="3402013" cy="584200"/>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effectLst>
                  <a:outerShdw blurRad="38100" dist="38100" dir="2700000" algn="tl">
                    <a:srgbClr val="FFFFFF"/>
                  </a:outerShdw>
                </a:effectLst>
              </a:rPr>
              <a:t>求</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 A</a:t>
            </a:r>
            <a:r>
              <a:rPr lang="en-US" altLang="zh-CN" b="1" dirty="0">
                <a:effectLst>
                  <a:outerShdw blurRad="38100" dist="38100" dir="2700000" algn="tl">
                    <a:srgbClr val="FFFFFF"/>
                  </a:outerShdw>
                </a:effectLst>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i="1" dirty="0">
                <a:effectLst>
                  <a:outerShdw blurRad="38100" dist="38100" dir="2700000" algn="tl">
                    <a:srgbClr val="FFFFFF"/>
                  </a:outerShdw>
                </a:effectLst>
                <a:sym typeface="Symbol" pitchFamily="18" charset="2"/>
              </a:rPr>
              <a:t>I </a:t>
            </a:r>
            <a:r>
              <a:rPr lang="en-US" altLang="zh-CN" b="1" dirty="0">
                <a:effectLst>
                  <a:outerShdw blurRad="38100" dist="38100" dir="2700000" algn="tl">
                    <a:srgbClr val="FFFFFF"/>
                  </a:outerShdw>
                </a:effectLst>
              </a:rPr>
              <a:t>| =</a:t>
            </a:r>
            <a:r>
              <a:rPr lang="en-US" altLang="zh-CN" b="1" dirty="0">
                <a:effectLst>
                  <a:outerShdw blurRad="38100" dist="38100" dir="2700000" algn="tl">
                    <a:srgbClr val="FFFFFF"/>
                  </a:outerShdw>
                </a:effectLst>
                <a:sym typeface="Symbol" pitchFamily="18" charset="2"/>
              </a:rPr>
              <a:t> 0</a:t>
            </a:r>
            <a:r>
              <a:rPr lang="zh-CN" altLang="en-US" b="1" dirty="0">
                <a:effectLst>
                  <a:outerShdw blurRad="38100" dist="38100" dir="2700000" algn="tl">
                    <a:srgbClr val="FFFFFF"/>
                  </a:outerShdw>
                </a:effectLst>
                <a:sym typeface="Symbol" pitchFamily="18" charset="2"/>
              </a:rPr>
              <a:t>的根 </a:t>
            </a:r>
            <a:endParaRPr lang="zh-CN" altLang="en-US" b="1" dirty="0">
              <a:effectLst>
                <a:outerShdw blurRad="38100" dist="38100" dir="2700000" algn="tl">
                  <a:srgbClr val="FFFFFF"/>
                </a:outerShdw>
              </a:effectLst>
            </a:endParaRPr>
          </a:p>
        </p:txBody>
      </p:sp>
      <p:sp>
        <p:nvSpPr>
          <p:cNvPr id="7" name="Rectangle 8"/>
          <p:cNvSpPr>
            <a:spLocks noChangeArrowheads="1"/>
          </p:cNvSpPr>
          <p:nvPr/>
        </p:nvSpPr>
        <p:spPr bwMode="auto">
          <a:xfrm>
            <a:off x="4737677" y="4376015"/>
            <a:ext cx="4711700" cy="588963"/>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effectLst>
                  <a:outerShdw blurRad="38100" dist="38100" dir="2700000" algn="tl">
                    <a:srgbClr val="FFFFFF"/>
                  </a:outerShdw>
                </a:effectLst>
              </a:rPr>
              <a:t>求</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i="1" dirty="0">
                <a:effectLst>
                  <a:outerShdw blurRad="38100" dist="38100" dir="2700000" algn="tl">
                    <a:srgbClr val="FFFFFF"/>
                  </a:outerShdw>
                </a:effectLst>
                <a:sym typeface="Symbol" pitchFamily="18" charset="2"/>
              </a:rPr>
              <a:t>I</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x</a:t>
            </a:r>
            <a:r>
              <a:rPr lang="en-US" altLang="zh-CN" b="1" dirty="0">
                <a:effectLst>
                  <a:outerShdw blurRad="38100" dist="38100" dir="2700000" algn="tl">
                    <a:srgbClr val="FFFFFF"/>
                  </a:outerShdw>
                </a:effectLst>
              </a:rPr>
              <a:t> =</a:t>
            </a:r>
            <a:r>
              <a:rPr lang="en-US" altLang="zh-CN" b="1" dirty="0">
                <a:effectLst>
                  <a:outerShdw blurRad="38100" dist="38100" dir="2700000" algn="tl">
                    <a:srgbClr val="FFFFFF"/>
                  </a:outerShdw>
                </a:effectLst>
                <a:sym typeface="Symbol" pitchFamily="18" charset="2"/>
              </a:rPr>
              <a:t> 0</a:t>
            </a:r>
            <a:r>
              <a:rPr lang="zh-CN" altLang="en-US" b="1" dirty="0">
                <a:effectLst>
                  <a:outerShdw blurRad="38100" dist="38100" dir="2700000" algn="tl">
                    <a:srgbClr val="FFFFFF"/>
                  </a:outerShdw>
                </a:effectLst>
                <a:sym typeface="Symbol" pitchFamily="18" charset="2"/>
              </a:rPr>
              <a:t>的基础解系 </a:t>
            </a:r>
            <a:endParaRPr lang="zh-CN" altLang="en-US" b="1" dirty="0">
              <a:effectLst>
                <a:outerShdw blurRad="38100" dist="38100" dir="2700000" algn="tl">
                  <a:srgbClr val="FFFFFF"/>
                </a:outerShdw>
              </a:effectLst>
            </a:endParaRPr>
          </a:p>
        </p:txBody>
      </p:sp>
      <p:sp>
        <p:nvSpPr>
          <p:cNvPr id="8" name="AutoShape 9"/>
          <p:cNvSpPr>
            <a:spLocks noChangeArrowheads="1"/>
          </p:cNvSpPr>
          <p:nvPr/>
        </p:nvSpPr>
        <p:spPr bwMode="auto">
          <a:xfrm>
            <a:off x="5004377" y="3585440"/>
            <a:ext cx="533400" cy="171450"/>
          </a:xfrm>
          <a:prstGeom prst="rightArrow">
            <a:avLst>
              <a:gd name="adj1" fmla="val 50000"/>
              <a:gd name="adj2" fmla="val 77778"/>
            </a:avLst>
          </a:prstGeom>
          <a:solidFill>
            <a:srgbClr val="FF0000"/>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9" name="AutoShape 10"/>
          <p:cNvSpPr>
            <a:spLocks noChangeArrowheads="1"/>
          </p:cNvSpPr>
          <p:nvPr/>
        </p:nvSpPr>
        <p:spPr bwMode="auto">
          <a:xfrm>
            <a:off x="7052252" y="3985490"/>
            <a:ext cx="190500" cy="352425"/>
          </a:xfrm>
          <a:prstGeom prst="downArrow">
            <a:avLst>
              <a:gd name="adj1" fmla="val 50000"/>
              <a:gd name="adj2" fmla="val 46250"/>
            </a:avLst>
          </a:prstGeom>
          <a:solidFill>
            <a:srgbClr val="FF0000"/>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 name="Text Box 11"/>
          <p:cNvSpPr txBox="1">
            <a:spLocks noChangeArrowheads="1"/>
          </p:cNvSpPr>
          <p:nvPr/>
        </p:nvSpPr>
        <p:spPr bwMode="auto">
          <a:xfrm>
            <a:off x="316870" y="1729653"/>
            <a:ext cx="1143452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sz="2800" b="1" dirty="0">
                <a:solidFill>
                  <a:srgbClr val="0000CC"/>
                </a:solidFill>
                <a:effectLst>
                  <a:outerShdw blurRad="38100" dist="38100" dir="2700000" algn="tl">
                    <a:srgbClr val="000000"/>
                  </a:outerShdw>
                </a:effectLst>
                <a:latin typeface="楷体_GB2312" pitchFamily="49" charset="-122"/>
                <a:ea typeface="楷体_GB2312" pitchFamily="49" charset="-122"/>
              </a:rPr>
              <a:t>    </a:t>
            </a:r>
            <a:r>
              <a:rPr lang="zh-CN" altLang="en-US" sz="2800" b="1" dirty="0">
                <a:solidFill>
                  <a:srgbClr val="0000CC"/>
                </a:solidFill>
                <a:effectLst>
                  <a:outerShdw blurRad="38100" dist="38100" dir="2700000" algn="tl">
                    <a:srgbClr val="000000"/>
                  </a:outerShdw>
                </a:effectLst>
                <a:ea typeface="楷体_GB2312" pitchFamily="49" charset="-122"/>
                <a:cs typeface="Times New Roman" panose="02020603050405020304" pitchFamily="18" charset="0"/>
              </a:rPr>
              <a:t>于是由特征值、特征向量的性质和上述定理可得到求</a:t>
            </a:r>
            <a:r>
              <a:rPr lang="en-US" altLang="zh-CN" sz="2800" b="1" i="1" dirty="0">
                <a:solidFill>
                  <a:srgbClr val="0000CC"/>
                </a:solidFill>
                <a:effectLst>
                  <a:outerShdw blurRad="38100" dist="38100" dir="2700000" algn="tl">
                    <a:srgbClr val="000000"/>
                  </a:outerShdw>
                </a:effectLst>
                <a:ea typeface="楷体_GB2312" pitchFamily="49" charset="-122"/>
                <a:cs typeface="Times New Roman" panose="02020603050405020304" pitchFamily="18" charset="0"/>
              </a:rPr>
              <a:t>n</a:t>
            </a:r>
            <a:r>
              <a:rPr lang="zh-CN" altLang="en-US" sz="2800" b="1" dirty="0">
                <a:solidFill>
                  <a:srgbClr val="0000CC"/>
                </a:solidFill>
                <a:effectLst>
                  <a:outerShdw blurRad="38100" dist="38100" dir="2700000" algn="tl">
                    <a:srgbClr val="000000"/>
                  </a:outerShdw>
                </a:effectLst>
                <a:ea typeface="楷体_GB2312" pitchFamily="49" charset="-122"/>
                <a:cs typeface="Times New Roman" panose="02020603050405020304" pitchFamily="18" charset="0"/>
              </a:rPr>
              <a:t>阶矩阵</a:t>
            </a:r>
            <a:r>
              <a:rPr lang="en-US" altLang="zh-CN" sz="2800" b="1" i="1" dirty="0">
                <a:solidFill>
                  <a:srgbClr val="0000CC"/>
                </a:solidFill>
                <a:effectLst>
                  <a:outerShdw blurRad="38100" dist="38100" dir="2700000" algn="tl">
                    <a:srgbClr val="000000"/>
                  </a:outerShdw>
                </a:effectLst>
                <a:ea typeface="楷体_GB2312" pitchFamily="49" charset="-122"/>
                <a:cs typeface="Times New Roman" panose="02020603050405020304" pitchFamily="18" charset="0"/>
              </a:rPr>
              <a:t>A</a:t>
            </a:r>
            <a:r>
              <a:rPr lang="zh-CN" altLang="en-US" sz="2800" b="1" dirty="0">
                <a:solidFill>
                  <a:srgbClr val="0000CC"/>
                </a:solidFill>
                <a:effectLst>
                  <a:outerShdw blurRad="38100" dist="38100" dir="2700000" algn="tl">
                    <a:srgbClr val="000000"/>
                  </a:outerShdw>
                </a:effectLst>
                <a:ea typeface="楷体_GB2312" pitchFamily="49" charset="-122"/>
                <a:cs typeface="Times New Roman" panose="02020603050405020304" pitchFamily="18" charset="0"/>
              </a:rPr>
              <a:t>的特征值、特征向量的一般步骤</a:t>
            </a: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a:t>
            </a:r>
          </a:p>
        </p:txBody>
      </p:sp>
      <p:sp>
        <p:nvSpPr>
          <p:cNvPr id="11" name="Rectangle 13"/>
          <p:cNvSpPr>
            <a:spLocks noChangeArrowheads="1"/>
          </p:cNvSpPr>
          <p:nvPr/>
        </p:nvSpPr>
        <p:spPr bwMode="auto">
          <a:xfrm>
            <a:off x="10338377" y="733829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F09EB5E4-3F9D-45B2-A485-B44E4031F155}" type="slidenum">
              <a:rPr lang="en-US" altLang="zh-CN" sz="1400">
                <a:solidFill>
                  <a:schemeClr val="tx2"/>
                </a:solidFill>
                <a:latin typeface="Times New Roman" panose="02020603050405020304" pitchFamily="18" charset="0"/>
              </a:rPr>
              <a:pPr eaLnBrk="1" hangingPunct="1">
                <a:spcBef>
                  <a:spcPct val="0"/>
                </a:spcBef>
                <a:buFontTx/>
                <a:buNone/>
              </a:pPr>
              <a:t>27</a:t>
            </a:fld>
            <a:endParaRPr lang="en-US" altLang="zh-CN" sz="140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55603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74464" y="7704137"/>
            <a:ext cx="1689100" cy="384175"/>
          </a:xfrm>
        </p:spPr>
        <p:txBody>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fld id="{F453714A-5A77-488C-9EBA-C8C5178A82B0}" type="slidenum">
              <a:rPr lang="en-US" altLang="zh-CN" sz="1400">
                <a:solidFill>
                  <a:schemeClr val="tx1"/>
                </a:solidFill>
                <a:ea typeface="宋体" panose="02010600030101010101" pitchFamily="2" charset="-122"/>
              </a:rPr>
              <a:pPr/>
              <a:t>28</a:t>
            </a:fld>
            <a:endParaRPr lang="en-US" altLang="zh-CN" sz="1400">
              <a:solidFill>
                <a:schemeClr val="tx1"/>
              </a:solidFill>
              <a:ea typeface="宋体" panose="02010600030101010101" pitchFamily="2" charset="-122"/>
            </a:endParaRPr>
          </a:p>
        </p:txBody>
      </p:sp>
      <p:sp>
        <p:nvSpPr>
          <p:cNvPr id="4" name="Text Box 3"/>
          <p:cNvSpPr txBox="1">
            <a:spLocks noChangeArrowheads="1"/>
          </p:cNvSpPr>
          <p:nvPr/>
        </p:nvSpPr>
        <p:spPr bwMode="auto">
          <a:xfrm>
            <a:off x="2305339" y="1508125"/>
            <a:ext cx="7400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800" b="1" dirty="0">
                <a:solidFill>
                  <a:schemeClr val="accent2"/>
                </a:solidFill>
              </a:rPr>
              <a:t>例</a:t>
            </a:r>
            <a:r>
              <a:rPr lang="zh-CN" altLang="en-US" sz="2800" b="1" dirty="0"/>
              <a:t>  设 </a:t>
            </a:r>
            <a:r>
              <a:rPr lang="en-US" altLang="zh-CN" sz="2800" b="1" i="1" dirty="0"/>
              <a:t>n</a:t>
            </a:r>
            <a:r>
              <a:rPr lang="en-US" altLang="zh-CN" sz="2800" b="1" dirty="0"/>
              <a:t> </a:t>
            </a:r>
            <a:r>
              <a:rPr lang="zh-CN" altLang="en-US" sz="2800" b="1" dirty="0"/>
              <a:t>阶矩阵 </a:t>
            </a:r>
            <a:r>
              <a:rPr lang="en-US" altLang="zh-CN" sz="2800" b="1" i="1" dirty="0"/>
              <a:t>A</a:t>
            </a:r>
            <a:r>
              <a:rPr lang="en-US" altLang="zh-CN" sz="2800" b="1" dirty="0"/>
              <a:t> </a:t>
            </a:r>
            <a:r>
              <a:rPr lang="zh-CN" altLang="en-US" sz="2800" b="1" dirty="0"/>
              <a:t>的</a:t>
            </a:r>
            <a:r>
              <a:rPr lang="zh-CN" altLang="en-US" sz="2800" b="1" dirty="0">
                <a:solidFill>
                  <a:schemeClr val="accent2"/>
                </a:solidFill>
              </a:rPr>
              <a:t>任何一行元素的和</a:t>
            </a:r>
            <a:r>
              <a:rPr lang="zh-CN" altLang="en-US" sz="2800" b="1" dirty="0"/>
              <a:t>都是 </a:t>
            </a:r>
            <a:r>
              <a:rPr lang="en-US" altLang="zh-CN" sz="2800" b="1" i="1" dirty="0"/>
              <a:t>a , </a:t>
            </a:r>
            <a:endParaRPr lang="en-US" altLang="zh-CN" sz="2800" b="1" dirty="0"/>
          </a:p>
        </p:txBody>
      </p:sp>
      <p:sp>
        <p:nvSpPr>
          <p:cNvPr id="5" name="Text Box 4"/>
          <p:cNvSpPr txBox="1">
            <a:spLocks noChangeArrowheads="1"/>
          </p:cNvSpPr>
          <p:nvPr/>
        </p:nvSpPr>
        <p:spPr bwMode="auto">
          <a:xfrm>
            <a:off x="2862552" y="2065337"/>
            <a:ext cx="51514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r>
              <a:rPr lang="zh-CN" altLang="en-US" sz="2800" b="1"/>
              <a:t>求 </a:t>
            </a:r>
            <a:r>
              <a:rPr lang="en-US" altLang="zh-CN" sz="2800" b="1" i="1"/>
              <a:t>A </a:t>
            </a:r>
            <a:r>
              <a:rPr lang="zh-CN" altLang="en-US" sz="2800" b="1"/>
              <a:t>的一个特征值与特征向量 </a:t>
            </a:r>
            <a:r>
              <a:rPr lang="en-US" altLang="zh-CN" sz="2800" b="1"/>
              <a:t>. </a:t>
            </a:r>
          </a:p>
        </p:txBody>
      </p:sp>
      <p:graphicFrame>
        <p:nvGraphicFramePr>
          <p:cNvPr id="6" name="Object 5"/>
          <p:cNvGraphicFramePr>
            <a:graphicFrameLocks noChangeAspect="1"/>
          </p:cNvGraphicFramePr>
          <p:nvPr>
            <p:extLst>
              <p:ext uri="{D42A27DB-BD31-4B8C-83A1-F6EECF244321}">
                <p14:modId xmlns:p14="http://schemas.microsoft.com/office/powerpoint/2010/main" val="2303566268"/>
              </p:ext>
            </p:extLst>
          </p:nvPr>
        </p:nvGraphicFramePr>
        <p:xfrm>
          <a:off x="3917445" y="2509141"/>
          <a:ext cx="4176712" cy="2725737"/>
        </p:xfrm>
        <a:graphic>
          <a:graphicData uri="http://schemas.openxmlformats.org/presentationml/2006/ole">
            <mc:AlternateContent xmlns:mc="http://schemas.openxmlformats.org/markup-compatibility/2006">
              <mc:Choice xmlns:v="urn:schemas-microsoft-com:vml" Requires="v">
                <p:oleObj spid="_x0000_s85368" name="公式" r:id="rId3" imgW="1781257" imgH="1162080" progId="Equation.3">
                  <p:embed/>
                </p:oleObj>
              </mc:Choice>
              <mc:Fallback>
                <p:oleObj name="公式" r:id="rId3" imgW="1781257" imgH="1162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445" y="2509141"/>
                        <a:ext cx="4176712" cy="272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14332677"/>
              </p:ext>
            </p:extLst>
          </p:nvPr>
        </p:nvGraphicFramePr>
        <p:xfrm>
          <a:off x="3993476" y="5594350"/>
          <a:ext cx="4452938" cy="608012"/>
        </p:xfrm>
        <a:graphic>
          <a:graphicData uri="http://schemas.openxmlformats.org/presentationml/2006/ole">
            <mc:AlternateContent xmlns:mc="http://schemas.openxmlformats.org/markup-compatibility/2006">
              <mc:Choice xmlns:v="urn:schemas-microsoft-com:vml" Requires="v">
                <p:oleObj spid="_x0000_s85369" name="公式" r:id="rId5" imgW="1666990" imgH="218970" progId="Equation.3">
                  <p:embed/>
                </p:oleObj>
              </mc:Choice>
              <mc:Fallback>
                <p:oleObj name="公式" r:id="rId5" imgW="1666990" imgH="21897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3476" y="5594350"/>
                        <a:ext cx="4452938"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7"/>
          <p:cNvSpPr txBox="1">
            <a:spLocks noChangeArrowheads="1"/>
          </p:cNvSpPr>
          <p:nvPr/>
        </p:nvSpPr>
        <p:spPr bwMode="auto">
          <a:xfrm>
            <a:off x="2359314" y="2641600"/>
            <a:ext cx="576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800" b="1">
                <a:solidFill>
                  <a:schemeClr val="accent2"/>
                </a:solidFill>
              </a:rPr>
              <a:t>解</a:t>
            </a:r>
          </a:p>
        </p:txBody>
      </p:sp>
    </p:spTree>
    <p:extLst>
      <p:ext uri="{BB962C8B-B14F-4D97-AF65-F5344CB8AC3E}">
        <p14:creationId xmlns:p14="http://schemas.microsoft.com/office/powerpoint/2010/main" val="39013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532747495"/>
              </p:ext>
            </p:extLst>
          </p:nvPr>
        </p:nvGraphicFramePr>
        <p:xfrm>
          <a:off x="2763261" y="188913"/>
          <a:ext cx="3600450" cy="555625"/>
        </p:xfrm>
        <a:graphic>
          <a:graphicData uri="http://schemas.openxmlformats.org/presentationml/2006/ole">
            <mc:AlternateContent xmlns:mc="http://schemas.openxmlformats.org/markup-compatibility/2006">
              <mc:Choice xmlns:v="urn:schemas-microsoft-com:vml" Requires="v">
                <p:oleObj spid="_x0000_s118047" name="公式" r:id="rId3" imgW="1552454" imgH="228690" progId="Equation.3">
                  <p:embed/>
                </p:oleObj>
              </mc:Choice>
              <mc:Fallback>
                <p:oleObj name="公式" r:id="rId3" imgW="1552454" imgH="2286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261" y="188913"/>
                        <a:ext cx="360045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160735045"/>
              </p:ext>
            </p:extLst>
          </p:nvPr>
        </p:nvGraphicFramePr>
        <p:xfrm>
          <a:off x="3483986" y="692150"/>
          <a:ext cx="4311650" cy="1981200"/>
        </p:xfrm>
        <a:graphic>
          <a:graphicData uri="http://schemas.openxmlformats.org/presentationml/2006/ole">
            <mc:AlternateContent xmlns:mc="http://schemas.openxmlformats.org/markup-compatibility/2006">
              <mc:Choice xmlns:v="urn:schemas-microsoft-com:vml" Requires="v">
                <p:oleObj spid="_x0000_s118048" name="公式" r:id="rId5" imgW="2038423" imgH="933390" progId="Equation.3">
                  <p:embed/>
                </p:oleObj>
              </mc:Choice>
              <mc:Fallback>
                <p:oleObj name="公式" r:id="rId5" imgW="2038423" imgH="9333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3986" y="692150"/>
                        <a:ext cx="431165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29839038"/>
              </p:ext>
            </p:extLst>
          </p:nvPr>
        </p:nvGraphicFramePr>
        <p:xfrm>
          <a:off x="6292273" y="2781300"/>
          <a:ext cx="914400" cy="2085975"/>
        </p:xfrm>
        <a:graphic>
          <a:graphicData uri="http://schemas.openxmlformats.org/presentationml/2006/ole">
            <mc:AlternateContent xmlns:mc="http://schemas.openxmlformats.org/markup-compatibility/2006">
              <mc:Choice xmlns:v="urn:schemas-microsoft-com:vml" Requires="v">
                <p:oleObj spid="_x0000_s118049" name="公式" r:id="rId7" imgW="400067" imgH="914490" progId="Equation.3">
                  <p:embed/>
                </p:oleObj>
              </mc:Choice>
              <mc:Fallback>
                <p:oleObj name="公式" r:id="rId7" imgW="400067" imgH="9144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2273" y="2781300"/>
                        <a:ext cx="914400" cy="208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05509615"/>
              </p:ext>
            </p:extLst>
          </p:nvPr>
        </p:nvGraphicFramePr>
        <p:xfrm>
          <a:off x="3195061" y="5084763"/>
          <a:ext cx="4681537" cy="530225"/>
        </p:xfrm>
        <a:graphic>
          <a:graphicData uri="http://schemas.openxmlformats.org/presentationml/2006/ole">
            <mc:AlternateContent xmlns:mc="http://schemas.openxmlformats.org/markup-compatibility/2006">
              <mc:Choice xmlns:v="urn:schemas-microsoft-com:vml" Requires="v">
                <p:oleObj spid="_x0000_s118050" name="公式" r:id="rId9" imgW="1962246" imgH="209520" progId="Equation.3">
                  <p:embed/>
                </p:oleObj>
              </mc:Choice>
              <mc:Fallback>
                <p:oleObj name="公式" r:id="rId9" imgW="1962246" imgH="2095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5061" y="5084763"/>
                        <a:ext cx="468153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99991061"/>
              </p:ext>
            </p:extLst>
          </p:nvPr>
        </p:nvGraphicFramePr>
        <p:xfrm>
          <a:off x="3771323" y="5589588"/>
          <a:ext cx="6265863" cy="595312"/>
        </p:xfrm>
        <a:graphic>
          <a:graphicData uri="http://schemas.openxmlformats.org/presentationml/2006/ole">
            <mc:AlternateContent xmlns:mc="http://schemas.openxmlformats.org/markup-compatibility/2006">
              <mc:Choice xmlns:v="urn:schemas-microsoft-com:vml" Requires="v">
                <p:oleObj spid="_x0000_s118051" name="公式" r:id="rId11" imgW="2504943" imgH="228690" progId="Equation.3">
                  <p:embed/>
                </p:oleObj>
              </mc:Choice>
              <mc:Fallback>
                <p:oleObj name="公式" r:id="rId11" imgW="2504943" imgH="22869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1323" y="5589588"/>
                        <a:ext cx="6265863"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64808996"/>
              </p:ext>
            </p:extLst>
          </p:nvPr>
        </p:nvGraphicFramePr>
        <p:xfrm>
          <a:off x="2907723" y="2708275"/>
          <a:ext cx="3384550" cy="2195513"/>
        </p:xfrm>
        <a:graphic>
          <a:graphicData uri="http://schemas.openxmlformats.org/presentationml/2006/ole">
            <mc:AlternateContent xmlns:mc="http://schemas.openxmlformats.org/markup-compatibility/2006">
              <mc:Choice xmlns:v="urn:schemas-microsoft-com:vml" Requires="v">
                <p:oleObj spid="_x0000_s118052" name="公式" r:id="rId13" imgW="1438188" imgH="933390" progId="Equation.3">
                  <p:embed/>
                </p:oleObj>
              </mc:Choice>
              <mc:Fallback>
                <p:oleObj name="公式" r:id="rId13" imgW="1438188" imgH="93339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7723" y="2708275"/>
                        <a:ext cx="3384550" cy="219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211384587"/>
              </p:ext>
            </p:extLst>
          </p:nvPr>
        </p:nvGraphicFramePr>
        <p:xfrm>
          <a:off x="7228898" y="2781300"/>
          <a:ext cx="1314450" cy="2085975"/>
        </p:xfrm>
        <a:graphic>
          <a:graphicData uri="http://schemas.openxmlformats.org/presentationml/2006/ole">
            <mc:AlternateContent xmlns:mc="http://schemas.openxmlformats.org/markup-compatibility/2006">
              <mc:Choice xmlns:v="urn:schemas-microsoft-com:vml" Requires="v">
                <p:oleObj spid="_x0000_s118053" name="公式" r:id="rId15" imgW="571601" imgH="914490" progId="Equation.3">
                  <p:embed/>
                </p:oleObj>
              </mc:Choice>
              <mc:Fallback>
                <p:oleObj name="公式" r:id="rId15" imgW="571601" imgH="91449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8898" y="2781300"/>
                        <a:ext cx="1314450" cy="208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4028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a:extLst>
              <a:ext uri="{FF2B5EF4-FFF2-40B4-BE49-F238E27FC236}">
                <a16:creationId xmlns:a16="http://schemas.microsoft.com/office/drawing/2014/main" id="{BE08821D-4725-424B-BA28-AD8E79DA0983}"/>
              </a:ext>
            </a:extLst>
          </p:cNvPr>
          <p:cNvSpPr>
            <a:spLocks noChangeArrowheads="1"/>
          </p:cNvSpPr>
          <p:nvPr/>
        </p:nvSpPr>
        <p:spPr bwMode="auto">
          <a:xfrm>
            <a:off x="1745455" y="883420"/>
            <a:ext cx="88486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sz="24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二维公园（坐标轴）里的椅子上有一个孤独的</a:t>
            </a:r>
            <a:r>
              <a:rPr lang="zh-CN" altLang="en-US" sz="28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向量</a:t>
            </a:r>
            <a:r>
              <a:rPr lang="en-US" altLang="zh-CN" sz="2800" i="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v</a:t>
            </a:r>
            <a:r>
              <a:rPr lang="zh-CN" altLang="en-US" sz="24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sz="24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sz="24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），一个忠心（不变）的</a:t>
            </a:r>
            <a:r>
              <a:rPr lang="zh-CN" altLang="en-US" sz="28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矩阵</a:t>
            </a:r>
            <a:r>
              <a:rPr lang="en-US" altLang="zh-CN" sz="2800" b="1" i="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a:t>
            </a:r>
            <a:r>
              <a:rPr lang="zh-CN" altLang="en-US" sz="24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试图从左边搭讪向量</a:t>
            </a:r>
            <a:r>
              <a:rPr lang="en-US" altLang="zh-CN" sz="2400" i="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v</a:t>
            </a:r>
            <a:r>
              <a:rPr lang="zh-CN" altLang="en-US" sz="24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，于是他们坐在一起得到</a:t>
            </a:r>
            <a:r>
              <a:rPr lang="zh-CN" altLang="en-US" sz="28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向量</a:t>
            </a:r>
            <a:r>
              <a:rPr lang="en-US" altLang="zh-CN" sz="2800" b="1" i="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a:t>
            </a:r>
            <a:r>
              <a:rPr lang="en-US" altLang="zh-CN" sz="2800" i="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v</a:t>
            </a:r>
            <a:endParaRPr lang="zh-CN" altLang="en-US" sz="2800" i="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8EAE2312-9304-4A6E-BE95-BD5B381317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2411" y="2450085"/>
            <a:ext cx="3705225"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808181" y="350982"/>
            <a:ext cx="75438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r>
              <a:rPr lang="en-US" altLang="zh-CN" sz="3200" dirty="0" smtClean="0">
                <a:solidFill>
                  <a:schemeClr val="tx1"/>
                </a:solidFill>
                <a:effectLst>
                  <a:outerShdw blurRad="38100" dist="38100" dir="2700000" algn="tl">
                    <a:srgbClr val="000000">
                      <a:alpha val="43137"/>
                    </a:srgbClr>
                  </a:outerShdw>
                </a:effectLst>
              </a:rPr>
              <a:t> </a:t>
            </a:r>
            <a:r>
              <a:rPr lang="zh-CN" altLang="en-US" sz="3200" dirty="0" smtClean="0">
                <a:solidFill>
                  <a:schemeClr val="tx1"/>
                </a:solidFill>
                <a:effectLst>
                  <a:outerShdw blurRad="38100" dist="38100" dir="2700000" algn="tl">
                    <a:srgbClr val="000000">
                      <a:alpha val="43137"/>
                    </a:srgbClr>
                  </a:outerShdw>
                </a:effectLst>
                <a:ea typeface="华文新魏" pitchFamily="2" charset="-122"/>
              </a:rPr>
              <a:t>例</a:t>
            </a:r>
            <a:r>
              <a:rPr lang="en-US" altLang="zh-CN" sz="3200" dirty="0" smtClean="0">
                <a:solidFill>
                  <a:schemeClr val="tx1"/>
                </a:solidFill>
                <a:effectLst>
                  <a:outerShdw blurRad="38100" dist="38100" dir="2700000" algn="tl">
                    <a:srgbClr val="000000">
                      <a:alpha val="43137"/>
                    </a:srgbClr>
                  </a:outerShdw>
                </a:effectLst>
              </a:rPr>
              <a:t>4.1 </a:t>
            </a:r>
            <a:r>
              <a:rPr lang="zh-CN" altLang="en-US" sz="3200" dirty="0" smtClean="0">
                <a:solidFill>
                  <a:schemeClr val="tx1"/>
                </a:solidFill>
                <a:effectLst>
                  <a:outerShdw blurRad="38100" dist="38100" dir="2700000" algn="tl">
                    <a:srgbClr val="000000">
                      <a:alpha val="43137"/>
                    </a:srgbClr>
                  </a:outerShdw>
                </a:effectLst>
              </a:rPr>
              <a:t>设</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求</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的特征值与特征向量</a:t>
            </a:r>
            <a:r>
              <a:rPr lang="en-US" altLang="zh-CN" sz="3200" dirty="0" smtClean="0">
                <a:solidFill>
                  <a:schemeClr val="tx1"/>
                </a:solidFill>
                <a:effectLst>
                  <a:outerShdw blurRad="38100" dist="38100" dir="2700000" algn="tl">
                    <a:srgbClr val="000000">
                      <a:alpha val="43137"/>
                    </a:srgbClr>
                  </a:outerShdw>
                </a:effectLst>
              </a:rPr>
              <a:t>. </a:t>
            </a:r>
          </a:p>
          <a:p>
            <a:pPr eaLnBrk="1" hangingPunct="1">
              <a:spcBef>
                <a:spcPct val="20000"/>
              </a:spcBef>
              <a:buFontTx/>
              <a:buChar char="•"/>
              <a:defRPr/>
            </a:pPr>
            <a:r>
              <a:rPr lang="en-US" altLang="zh-CN" sz="3200" dirty="0" smtClean="0">
                <a:solidFill>
                  <a:schemeClr val="tx1"/>
                </a:solidFill>
                <a:effectLst>
                  <a:outerShdw blurRad="38100" dist="38100" dir="2700000" algn="tl">
                    <a:srgbClr val="000000">
                      <a:alpha val="43137"/>
                    </a:srgbClr>
                  </a:outerShdw>
                </a:effectLst>
              </a:rPr>
              <a:t>Solution</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229361793"/>
              </p:ext>
            </p:extLst>
          </p:nvPr>
        </p:nvGraphicFramePr>
        <p:xfrm>
          <a:off x="4317857" y="173862"/>
          <a:ext cx="3486871" cy="2609316"/>
        </p:xfrm>
        <a:graphic>
          <a:graphicData uri="http://schemas.openxmlformats.org/presentationml/2006/ole">
            <mc:AlternateContent xmlns:mc="http://schemas.openxmlformats.org/markup-compatibility/2006">
              <mc:Choice xmlns:v="urn:schemas-microsoft-com:vml" Requires="v">
                <p:oleObj spid="_x0000_s30228" name="Equation" r:id="rId3" imgW="1879560" imgH="1346040" progId="Equation.DSMT4">
                  <p:embed/>
                </p:oleObj>
              </mc:Choice>
              <mc:Fallback>
                <p:oleObj name="Equation" r:id="rId3" imgW="1879560" imgH="1346040" progId="Equation.DSMT4">
                  <p:embed/>
                  <p:pic>
                    <p:nvPicPr>
                      <p:cNvPr id="0" name=""/>
                      <p:cNvPicPr>
                        <a:picLocks noChangeAspect="1" noChangeArrowheads="1"/>
                      </p:cNvPicPr>
                      <p:nvPr/>
                    </p:nvPicPr>
                    <p:blipFill>
                      <a:blip r:embed="rId4"/>
                      <a:srcRect/>
                      <a:stretch>
                        <a:fillRect/>
                      </a:stretch>
                    </p:blipFill>
                    <p:spPr bwMode="auto">
                      <a:xfrm>
                        <a:off x="4317857" y="173862"/>
                        <a:ext cx="3486871" cy="2609316"/>
                      </a:xfrm>
                      <a:prstGeom prst="rect">
                        <a:avLst/>
                      </a:prstGeom>
                      <a:noFill/>
                      <a:ln>
                        <a:noFill/>
                      </a:ln>
                      <a:effectLs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2225624768"/>
              </p:ext>
            </p:extLst>
          </p:nvPr>
        </p:nvGraphicFramePr>
        <p:xfrm>
          <a:off x="1156636" y="3954820"/>
          <a:ext cx="10061143" cy="2678518"/>
        </p:xfrm>
        <a:graphic>
          <a:graphicData uri="http://schemas.openxmlformats.org/presentationml/2006/ole">
            <mc:AlternateContent xmlns:mc="http://schemas.openxmlformats.org/markup-compatibility/2006">
              <mc:Choice xmlns:v="urn:schemas-microsoft-com:vml" Requires="v">
                <p:oleObj spid="_x0000_s30229" name="Equation" r:id="rId5" imgW="5752800" imgH="1346040" progId="Equation.DSMT4">
                  <p:embed/>
                </p:oleObj>
              </mc:Choice>
              <mc:Fallback>
                <p:oleObj name="Equation" r:id="rId5" imgW="5752800" imgH="1346040" progId="Equation.DSMT4">
                  <p:embed/>
                  <p:pic>
                    <p:nvPicPr>
                      <p:cNvPr id="0" name=""/>
                      <p:cNvPicPr>
                        <a:picLocks noChangeAspect="1" noChangeArrowheads="1"/>
                      </p:cNvPicPr>
                      <p:nvPr/>
                    </p:nvPicPr>
                    <p:blipFill>
                      <a:blip r:embed="rId6"/>
                      <a:srcRect/>
                      <a:stretch>
                        <a:fillRect/>
                      </a:stretch>
                    </p:blipFill>
                    <p:spPr bwMode="auto">
                      <a:xfrm>
                        <a:off x="1156636" y="3954820"/>
                        <a:ext cx="10061143" cy="267851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03905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673670" y="305318"/>
            <a:ext cx="11085816"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sym typeface="Symbol" pitchFamily="18" charset="2"/>
              </a:rPr>
              <a:t>| = 0</a:t>
            </a:r>
            <a:r>
              <a:rPr lang="zh-CN" altLang="en-US" sz="3200" dirty="0" smtClean="0">
                <a:solidFill>
                  <a:schemeClr val="tx1"/>
                </a:solidFill>
                <a:effectLst>
                  <a:outerShdw blurRad="38100" dist="38100" dir="2700000" algn="tl">
                    <a:srgbClr val="000000">
                      <a:alpha val="43137"/>
                    </a:srgbClr>
                  </a:outerShdw>
                </a:effectLst>
              </a:rPr>
              <a:t>得出</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的所有不同的特征值</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 1, </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a:t>
            </a:r>
            <a:r>
              <a:rPr lang="en-US" altLang="zh-CN" sz="3200" dirty="0" smtClean="0">
                <a:solidFill>
                  <a:schemeClr val="tx1"/>
                </a:solidFill>
                <a:effectLst>
                  <a:outerShdw blurRad="38100" dist="38100" dir="2700000" algn="tl">
                    <a:srgbClr val="000000">
                      <a:alpha val="43137"/>
                    </a:srgbClr>
                  </a:outerShdw>
                </a:effectLst>
              </a:rPr>
              <a:t> = 7.</a:t>
            </a: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当</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 1</a:t>
            </a:r>
            <a:r>
              <a:rPr lang="zh-CN" altLang="en-US" sz="3200" dirty="0" smtClean="0">
                <a:solidFill>
                  <a:schemeClr val="tx1"/>
                </a:solidFill>
                <a:effectLst>
                  <a:outerShdw blurRad="38100" dist="38100" dir="2700000" algn="tl">
                    <a:srgbClr val="000000">
                      <a:alpha val="43137"/>
                    </a:srgbClr>
                  </a:outerShdw>
                </a:effectLst>
              </a:rPr>
              <a:t>时</a:t>
            </a:r>
            <a:r>
              <a:rPr lang="en-US" altLang="zh-CN"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- 1</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rPr>
              <a:t>)</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dirty="0" smtClean="0">
                <a:solidFill>
                  <a:schemeClr val="tx1"/>
                </a:solidFill>
                <a:effectLst>
                  <a:outerShdw blurRad="38100" dist="38100" dir="2700000" algn="tl">
                    <a:srgbClr val="000000">
                      <a:alpha val="43137"/>
                    </a:srgbClr>
                  </a:outerShdw>
                </a:effectLst>
              </a:rPr>
              <a:t> = 0</a:t>
            </a:r>
            <a:r>
              <a:rPr lang="zh-CN" altLang="en-US" sz="3200" dirty="0" smtClean="0">
                <a:solidFill>
                  <a:schemeClr val="tx1"/>
                </a:solidFill>
                <a:effectLst>
                  <a:outerShdw blurRad="38100" dist="38100" dir="2700000" algn="tl">
                    <a:srgbClr val="000000">
                      <a:alpha val="43137"/>
                    </a:srgbClr>
                  </a:outerShdw>
                </a:effectLst>
              </a:rPr>
              <a:t>为</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3241201580"/>
              </p:ext>
            </p:extLst>
          </p:nvPr>
        </p:nvGraphicFramePr>
        <p:xfrm>
          <a:off x="1546928" y="1758523"/>
          <a:ext cx="8250238" cy="1857375"/>
        </p:xfrm>
        <a:graphic>
          <a:graphicData uri="http://schemas.openxmlformats.org/presentationml/2006/ole">
            <mc:AlternateContent xmlns:mc="http://schemas.openxmlformats.org/markup-compatibility/2006">
              <mc:Choice xmlns:v="urn:schemas-microsoft-com:vml" Requires="v">
                <p:oleObj spid="_x0000_s31252" name="Equation" r:id="rId3" imgW="3733920" imgH="741240" progId="Equation.DSMT4">
                  <p:embed/>
                </p:oleObj>
              </mc:Choice>
              <mc:Fallback>
                <p:oleObj name="Equation" r:id="rId3" imgW="3733920" imgH="741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928" y="1758523"/>
                        <a:ext cx="8250238" cy="185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3466862999"/>
              </p:ext>
            </p:extLst>
          </p:nvPr>
        </p:nvGraphicFramePr>
        <p:xfrm>
          <a:off x="2073978" y="3793572"/>
          <a:ext cx="7196137" cy="1855788"/>
        </p:xfrm>
        <a:graphic>
          <a:graphicData uri="http://schemas.openxmlformats.org/presentationml/2006/ole">
            <mc:AlternateContent xmlns:mc="http://schemas.openxmlformats.org/markup-compatibility/2006">
              <mc:Choice xmlns:v="urn:schemas-microsoft-com:vml" Requires="v">
                <p:oleObj spid="_x0000_s31253" name="Equation" r:id="rId5" imgW="3240360" imgH="741240" progId="Equation.DSMT4">
                  <p:embed/>
                </p:oleObj>
              </mc:Choice>
              <mc:Fallback>
                <p:oleObj name="Equation" r:id="rId5" imgW="3240360" imgH="741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3978" y="3793572"/>
                        <a:ext cx="7196137" cy="185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7843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2446338" y="519402"/>
            <a:ext cx="75438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于是</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的对应于</a:t>
            </a:r>
            <a:r>
              <a:rPr lang="en-US" altLang="zh-CN" sz="3200" dirty="0" smtClean="0">
                <a:solidFill>
                  <a:schemeClr val="tx1"/>
                </a:solidFill>
                <a:effectLst>
                  <a:outerShdw blurRad="38100" dist="38100" dir="2700000" algn="tl">
                    <a:srgbClr val="000000">
                      <a:alpha val="43137"/>
                    </a:srgbClr>
                  </a:outerShdw>
                </a:effectLst>
              </a:rPr>
              <a:t>1</a:t>
            </a:r>
            <a:r>
              <a:rPr lang="zh-CN" altLang="en-US" sz="3200" dirty="0" smtClean="0">
                <a:solidFill>
                  <a:schemeClr val="tx1"/>
                </a:solidFill>
                <a:effectLst>
                  <a:outerShdw blurRad="38100" dist="38100" dir="2700000" algn="tl">
                    <a:srgbClr val="000000">
                      <a:alpha val="43137"/>
                    </a:srgbClr>
                  </a:outerShdw>
                </a:effectLst>
              </a:rPr>
              <a:t>的全部特征向量为 </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其中</a:t>
            </a:r>
            <a:r>
              <a:rPr lang="en-US" altLang="zh-CN" sz="3200" i="1" dirty="0" smtClean="0">
                <a:solidFill>
                  <a:schemeClr val="tx1"/>
                </a:solidFill>
                <a:effectLst>
                  <a:outerShdw blurRad="38100" dist="38100" dir="2700000" algn="tl">
                    <a:srgbClr val="000000">
                      <a:alpha val="43137"/>
                    </a:srgbClr>
                  </a:outerShdw>
                </a:effectLst>
              </a:rPr>
              <a:t>k</a:t>
            </a:r>
            <a:r>
              <a:rPr lang="en-US" altLang="zh-CN" sz="3200" baseline="-25000" dirty="0" smtClean="0">
                <a:solidFill>
                  <a:schemeClr val="tx1"/>
                </a:solidFill>
                <a:effectLst>
                  <a:outerShdw blurRad="38100" dist="38100" dir="2700000" algn="tl">
                    <a:srgbClr val="000000">
                      <a:alpha val="43137"/>
                    </a:srgbClr>
                  </a:outerShdw>
                </a:effectLst>
              </a:rPr>
              <a:t>1</a:t>
            </a:r>
            <a:r>
              <a:rPr lang="zh-CN" altLang="en-US" sz="3200" dirty="0" smtClean="0">
                <a:solidFill>
                  <a:schemeClr val="tx1"/>
                </a:solidFill>
                <a:effectLst>
                  <a:outerShdw blurRad="38100" dist="38100" dir="2700000" algn="tl">
                    <a:srgbClr val="000000">
                      <a:alpha val="43137"/>
                    </a:srgbClr>
                  </a:outerShdw>
                </a:effectLst>
              </a:rPr>
              <a:t>和</a:t>
            </a:r>
            <a:r>
              <a:rPr lang="en-US" altLang="zh-CN" sz="3200" i="1" dirty="0" smtClean="0">
                <a:solidFill>
                  <a:schemeClr val="tx1"/>
                </a:solidFill>
                <a:effectLst>
                  <a:outerShdw blurRad="38100" dist="38100" dir="2700000" algn="tl">
                    <a:srgbClr val="000000">
                      <a:alpha val="43137"/>
                    </a:srgbClr>
                  </a:outerShdw>
                </a:effectLst>
              </a:rPr>
              <a:t>k</a:t>
            </a:r>
            <a:r>
              <a:rPr lang="en-US" altLang="zh-CN" sz="3200" baseline="-25000" dirty="0" smtClean="0">
                <a:solidFill>
                  <a:schemeClr val="tx1"/>
                </a:solidFill>
                <a:effectLst>
                  <a:outerShdw blurRad="38100" dist="38100" dir="2700000" algn="tl">
                    <a:srgbClr val="000000">
                      <a:alpha val="43137"/>
                    </a:srgbClr>
                  </a:outerShdw>
                </a:effectLst>
              </a:rPr>
              <a:t>2</a:t>
            </a:r>
            <a:r>
              <a:rPr lang="zh-CN" altLang="en-US" sz="3200" dirty="0" smtClean="0">
                <a:solidFill>
                  <a:schemeClr val="tx1"/>
                </a:solidFill>
                <a:effectLst>
                  <a:outerShdw blurRad="38100" dist="38100" dir="2700000" algn="tl">
                    <a:srgbClr val="000000">
                      <a:alpha val="43137"/>
                    </a:srgbClr>
                  </a:outerShdw>
                </a:effectLst>
              </a:rPr>
              <a:t>不全为</a:t>
            </a:r>
            <a:r>
              <a:rPr lang="en-US" altLang="zh-CN" sz="3200" dirty="0" smtClean="0">
                <a:solidFill>
                  <a:schemeClr val="tx1"/>
                </a:solidFill>
                <a:effectLst>
                  <a:outerShdw blurRad="38100" dist="38100" dir="2700000" algn="tl">
                    <a:srgbClr val="000000">
                      <a:alpha val="43137"/>
                    </a:srgbClr>
                  </a:outerShdw>
                </a:effectLst>
              </a:rPr>
              <a:t>0.</a:t>
            </a: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当</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 7</a:t>
            </a:r>
            <a:r>
              <a:rPr lang="zh-CN" altLang="en-US" sz="3200" dirty="0" smtClean="0">
                <a:solidFill>
                  <a:schemeClr val="tx1"/>
                </a:solidFill>
                <a:effectLst>
                  <a:outerShdw blurRad="38100" dist="38100" dir="2700000" algn="tl">
                    <a:srgbClr val="000000">
                      <a:alpha val="43137"/>
                    </a:srgbClr>
                  </a:outerShdw>
                </a:effectLst>
              </a:rPr>
              <a:t>时</a:t>
            </a:r>
            <a:r>
              <a:rPr lang="en-US" altLang="zh-CN"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- 7</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rPr>
              <a:t>)</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dirty="0" smtClean="0">
                <a:solidFill>
                  <a:schemeClr val="tx1"/>
                </a:solidFill>
                <a:effectLst>
                  <a:outerShdw blurRad="38100" dist="38100" dir="2700000" algn="tl">
                    <a:srgbClr val="000000">
                      <a:alpha val="43137"/>
                    </a:srgbClr>
                  </a:outerShdw>
                </a:effectLst>
              </a:rPr>
              <a:t> = 0</a:t>
            </a:r>
            <a:r>
              <a:rPr lang="zh-CN" altLang="en-US" sz="3200" dirty="0" smtClean="0">
                <a:solidFill>
                  <a:schemeClr val="tx1"/>
                </a:solidFill>
                <a:effectLst>
                  <a:outerShdw blurRad="38100" dist="38100" dir="2700000" algn="tl">
                    <a:srgbClr val="000000">
                      <a:alpha val="43137"/>
                    </a:srgbClr>
                  </a:outerShdw>
                </a:effectLst>
              </a:rPr>
              <a:t>为</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2291357614"/>
              </p:ext>
            </p:extLst>
          </p:nvPr>
        </p:nvGraphicFramePr>
        <p:xfrm>
          <a:off x="4667250" y="1367127"/>
          <a:ext cx="3101975" cy="1857375"/>
        </p:xfrm>
        <a:graphic>
          <a:graphicData uri="http://schemas.openxmlformats.org/presentationml/2006/ole">
            <mc:AlternateContent xmlns:mc="http://schemas.openxmlformats.org/markup-compatibility/2006">
              <mc:Choice xmlns:v="urn:schemas-microsoft-com:vml" Requires="v">
                <p:oleObj spid="_x0000_s32274" name="Equation" r:id="rId3" imgW="1323000" imgH="741240" progId="Equation.DSMT4">
                  <p:embed/>
                </p:oleObj>
              </mc:Choice>
              <mc:Fallback>
                <p:oleObj name="Equation" r:id="rId3" imgW="1323000" imgH="741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1367127"/>
                        <a:ext cx="3101975" cy="185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031462651"/>
              </p:ext>
            </p:extLst>
          </p:nvPr>
        </p:nvGraphicFramePr>
        <p:xfrm>
          <a:off x="3900488" y="4897727"/>
          <a:ext cx="4637087" cy="1855787"/>
        </p:xfrm>
        <a:graphic>
          <a:graphicData uri="http://schemas.openxmlformats.org/presentationml/2006/ole">
            <mc:AlternateContent xmlns:mc="http://schemas.openxmlformats.org/markup-compatibility/2006">
              <mc:Choice xmlns:v="urn:schemas-microsoft-com:vml" Requires="v">
                <p:oleObj spid="_x0000_s32275" name="Equation" r:id="rId5" imgW="2040840" imgH="741240" progId="Equation.DSMT4">
                  <p:embed/>
                </p:oleObj>
              </mc:Choice>
              <mc:Fallback>
                <p:oleObj name="Equation" r:id="rId5" imgW="2040840" imgH="741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0488" y="4897727"/>
                        <a:ext cx="4637087"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229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2108324" y="626592"/>
            <a:ext cx="7543800" cy="5791200"/>
          </a:xfrm>
          <a:prstGeom prst="rect">
            <a:avLst/>
          </a:prstGeom>
          <a:solidFill>
            <a:schemeClr val="bg1"/>
          </a:solidFill>
          <a:ln>
            <a:noFill/>
          </a:ln>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同解的齐次线性方程组为</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令</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baseline="-25000" dirty="0" smtClean="0">
                <a:solidFill>
                  <a:schemeClr val="tx1"/>
                </a:solidFill>
                <a:effectLst>
                  <a:outerShdw blurRad="38100" dist="38100" dir="2700000" algn="tl">
                    <a:srgbClr val="000000">
                      <a:alpha val="43137"/>
                    </a:srgbClr>
                  </a:outerShdw>
                </a:effectLst>
              </a:rPr>
              <a:t>3</a:t>
            </a:r>
            <a:r>
              <a:rPr lang="en-US" altLang="zh-CN" sz="3200" dirty="0" smtClean="0">
                <a:solidFill>
                  <a:schemeClr val="tx1"/>
                </a:solidFill>
                <a:effectLst>
                  <a:outerShdw blurRad="38100" dist="38100" dir="2700000" algn="tl">
                    <a:srgbClr val="000000">
                      <a:alpha val="43137"/>
                    </a:srgbClr>
                  </a:outerShdw>
                </a:effectLst>
              </a:rPr>
              <a:t> = 1, </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于是</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的对应于</a:t>
            </a:r>
            <a:r>
              <a:rPr lang="en-US" altLang="zh-CN" sz="3200" dirty="0" smtClean="0">
                <a:solidFill>
                  <a:schemeClr val="tx1"/>
                </a:solidFill>
                <a:effectLst>
                  <a:outerShdw blurRad="38100" dist="38100" dir="2700000" algn="tl">
                    <a:srgbClr val="000000">
                      <a:alpha val="43137"/>
                    </a:srgbClr>
                  </a:outerShdw>
                </a:effectLst>
              </a:rPr>
              <a:t>7</a:t>
            </a:r>
            <a:r>
              <a:rPr lang="zh-CN" altLang="en-US" sz="3200" dirty="0" smtClean="0">
                <a:solidFill>
                  <a:schemeClr val="tx1"/>
                </a:solidFill>
                <a:effectLst>
                  <a:outerShdw blurRad="38100" dist="38100" dir="2700000" algn="tl">
                    <a:srgbClr val="000000">
                      <a:alpha val="43137"/>
                    </a:srgbClr>
                  </a:outerShdw>
                </a:effectLst>
              </a:rPr>
              <a:t>的全部特征向量为 </a:t>
            </a:r>
          </a:p>
        </p:txBody>
      </p:sp>
      <p:graphicFrame>
        <p:nvGraphicFramePr>
          <p:cNvPr id="3" name="Object 5"/>
          <p:cNvGraphicFramePr>
            <a:graphicFrameLocks noChangeAspect="1"/>
          </p:cNvGraphicFramePr>
          <p:nvPr>
            <p:extLst>
              <p:ext uri="{D42A27DB-BD31-4B8C-83A1-F6EECF244321}">
                <p14:modId xmlns:p14="http://schemas.microsoft.com/office/powerpoint/2010/main" val="885133354"/>
              </p:ext>
            </p:extLst>
          </p:nvPr>
        </p:nvGraphicFramePr>
        <p:xfrm>
          <a:off x="2490912" y="602529"/>
          <a:ext cx="6778625" cy="1855787"/>
        </p:xfrm>
        <a:graphic>
          <a:graphicData uri="http://schemas.openxmlformats.org/presentationml/2006/ole">
            <mc:AlternateContent xmlns:mc="http://schemas.openxmlformats.org/markup-compatibility/2006">
              <mc:Choice xmlns:v="urn:schemas-microsoft-com:vml" Requires="v">
                <p:oleObj spid="_x0000_s123938" name="Equation" r:id="rId3" imgW="3049920" imgH="741240" progId="Equation.DSMT4">
                  <p:embed/>
                </p:oleObj>
              </mc:Choice>
              <mc:Fallback>
                <p:oleObj name="Equation" r:id="rId3" imgW="3049920" imgH="741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0912" y="602529"/>
                        <a:ext cx="6778625"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15223733"/>
              </p:ext>
            </p:extLst>
          </p:nvPr>
        </p:nvGraphicFramePr>
        <p:xfrm>
          <a:off x="7494588" y="2844079"/>
          <a:ext cx="2335212" cy="1216025"/>
        </p:xfrm>
        <a:graphic>
          <a:graphicData uri="http://schemas.openxmlformats.org/presentationml/2006/ole">
            <mc:AlternateContent xmlns:mc="http://schemas.openxmlformats.org/markup-compatibility/2006">
              <mc:Choice xmlns:v="urn:schemas-microsoft-com:vml" Requires="v">
                <p:oleObj spid="_x0000_s123939" name="Equation" r:id="rId5" imgW="964440" imgH="449280" progId="Equation.DSMT4">
                  <p:embed/>
                </p:oleObj>
              </mc:Choice>
              <mc:Fallback>
                <p:oleObj name="Equation" r:id="rId5" imgW="964440" imgH="4492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4588" y="2844079"/>
                        <a:ext cx="2335212" cy="121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2799698353"/>
              </p:ext>
            </p:extLst>
          </p:nvPr>
        </p:nvGraphicFramePr>
        <p:xfrm>
          <a:off x="4240213" y="3661641"/>
          <a:ext cx="1535112" cy="1857375"/>
        </p:xfrm>
        <a:graphic>
          <a:graphicData uri="http://schemas.openxmlformats.org/presentationml/2006/ole">
            <mc:AlternateContent xmlns:mc="http://schemas.openxmlformats.org/markup-compatibility/2006">
              <mc:Choice xmlns:v="urn:schemas-microsoft-com:vml" Requires="v">
                <p:oleObj spid="_x0000_s123940" name="Equation" r:id="rId7" imgW="594360" imgH="741240" progId="Equation.DSMT4">
                  <p:embed/>
                </p:oleObj>
              </mc:Choice>
              <mc:Fallback>
                <p:oleObj name="Equation" r:id="rId7" imgW="594360" imgH="7412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0213" y="3661641"/>
                        <a:ext cx="1535112" cy="185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3834276333"/>
              </p:ext>
            </p:extLst>
          </p:nvPr>
        </p:nvGraphicFramePr>
        <p:xfrm>
          <a:off x="4710113" y="6069879"/>
          <a:ext cx="2176462" cy="576262"/>
        </p:xfrm>
        <a:graphic>
          <a:graphicData uri="http://schemas.openxmlformats.org/presentationml/2006/ole">
            <mc:AlternateContent xmlns:mc="http://schemas.openxmlformats.org/markup-compatibility/2006">
              <mc:Choice xmlns:v="urn:schemas-microsoft-com:vml" Requires="v">
                <p:oleObj spid="_x0000_s123941" name="Equation" r:id="rId9" imgW="897120" imgH="146160" progId="Equation.DSMT4">
                  <p:embed/>
                </p:oleObj>
              </mc:Choice>
              <mc:Fallback>
                <p:oleObj name="Equation" r:id="rId9" imgW="897120" imgH="1461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0113" y="6069879"/>
                        <a:ext cx="2176462"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139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41927" y="360218"/>
            <a:ext cx="75438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r>
              <a:rPr lang="en-US" altLang="zh-CN" sz="3200" dirty="0" smtClean="0">
                <a:solidFill>
                  <a:schemeClr val="tx1"/>
                </a:solidFill>
                <a:effectLst>
                  <a:outerShdw blurRad="38100" dist="38100" dir="2700000" algn="tl">
                    <a:srgbClr val="000000">
                      <a:alpha val="43137"/>
                    </a:srgbClr>
                  </a:outerShdw>
                </a:effectLst>
              </a:rPr>
              <a:t> </a:t>
            </a:r>
            <a:r>
              <a:rPr lang="zh-CN" altLang="en-US" sz="3200" dirty="0" smtClean="0">
                <a:solidFill>
                  <a:schemeClr val="tx1"/>
                </a:solidFill>
                <a:effectLst>
                  <a:outerShdw blurRad="38100" dist="38100" dir="2700000" algn="tl">
                    <a:srgbClr val="000000">
                      <a:alpha val="43137"/>
                    </a:srgbClr>
                  </a:outerShdw>
                </a:effectLst>
                <a:ea typeface="华文新魏" pitchFamily="2" charset="-122"/>
              </a:rPr>
              <a:t>例</a:t>
            </a:r>
            <a:r>
              <a:rPr lang="en-US" altLang="zh-CN" sz="3200" dirty="0" smtClean="0">
                <a:solidFill>
                  <a:schemeClr val="tx1"/>
                </a:solidFill>
                <a:effectLst>
                  <a:outerShdw blurRad="38100" dist="38100" dir="2700000" algn="tl">
                    <a:srgbClr val="000000">
                      <a:alpha val="43137"/>
                    </a:srgbClr>
                  </a:outerShdw>
                </a:effectLst>
              </a:rPr>
              <a:t>4.2 </a:t>
            </a:r>
            <a:r>
              <a:rPr lang="zh-CN" altLang="en-US" sz="3200" dirty="0" smtClean="0">
                <a:solidFill>
                  <a:schemeClr val="tx1"/>
                </a:solidFill>
                <a:effectLst>
                  <a:outerShdw blurRad="38100" dist="38100" dir="2700000" algn="tl">
                    <a:srgbClr val="000000">
                      <a:alpha val="43137"/>
                    </a:srgbClr>
                  </a:outerShdw>
                </a:effectLst>
              </a:rPr>
              <a:t>设</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求</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的特征值与特征向量</a:t>
            </a:r>
            <a:r>
              <a:rPr lang="en-US" altLang="zh-CN" sz="3200" dirty="0" smtClean="0">
                <a:solidFill>
                  <a:schemeClr val="tx1"/>
                </a:solidFill>
                <a:effectLst>
                  <a:outerShdw blurRad="38100" dist="38100" dir="2700000" algn="tl">
                    <a:srgbClr val="000000">
                      <a:alpha val="43137"/>
                    </a:srgbClr>
                  </a:outerShdw>
                </a:effectLst>
              </a:rPr>
              <a:t>. </a:t>
            </a:r>
          </a:p>
          <a:p>
            <a:pPr eaLnBrk="1" hangingPunct="1">
              <a:spcBef>
                <a:spcPct val="20000"/>
              </a:spcBef>
              <a:buFontTx/>
              <a:buChar char="•"/>
              <a:defRPr/>
            </a:pPr>
            <a:r>
              <a:rPr lang="en-US" altLang="zh-CN" sz="3200" dirty="0" smtClean="0">
                <a:solidFill>
                  <a:schemeClr val="tx1"/>
                </a:solidFill>
                <a:effectLst>
                  <a:outerShdw blurRad="38100" dist="38100" dir="2700000" algn="tl">
                    <a:srgbClr val="000000">
                      <a:alpha val="43137"/>
                    </a:srgbClr>
                  </a:outerShdw>
                </a:effectLst>
              </a:rPr>
              <a:t>Solution</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2644859743"/>
              </p:ext>
            </p:extLst>
          </p:nvPr>
        </p:nvGraphicFramePr>
        <p:xfrm>
          <a:off x="4413827" y="474663"/>
          <a:ext cx="3035300" cy="2162175"/>
        </p:xfrm>
        <a:graphic>
          <a:graphicData uri="http://schemas.openxmlformats.org/presentationml/2006/ole">
            <mc:AlternateContent xmlns:mc="http://schemas.openxmlformats.org/markup-compatibility/2006">
              <mc:Choice xmlns:v="urn:schemas-microsoft-com:vml" Requires="v">
                <p:oleObj spid="_x0000_s34320" name="Equation" r:id="rId3" imgW="1295280" imgH="863280" progId="Equation.DSMT4">
                  <p:embed/>
                </p:oleObj>
              </mc:Choice>
              <mc:Fallback>
                <p:oleObj name="Equation" r:id="rId3" imgW="1295280" imgH="863280" progId="Equation.DSMT4">
                  <p:embed/>
                  <p:pic>
                    <p:nvPicPr>
                      <p:cNvPr id="0" name=""/>
                      <p:cNvPicPr>
                        <a:picLocks noChangeAspect="1" noChangeArrowheads="1"/>
                      </p:cNvPicPr>
                      <p:nvPr/>
                    </p:nvPicPr>
                    <p:blipFill>
                      <a:blip r:embed="rId4"/>
                      <a:srcRect/>
                      <a:stretch>
                        <a:fillRect/>
                      </a:stretch>
                    </p:blipFill>
                    <p:spPr bwMode="auto">
                      <a:xfrm>
                        <a:off x="4413827" y="474663"/>
                        <a:ext cx="3035300" cy="216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2789081076"/>
              </p:ext>
            </p:extLst>
          </p:nvPr>
        </p:nvGraphicFramePr>
        <p:xfrm>
          <a:off x="3102986" y="4172673"/>
          <a:ext cx="7442200" cy="2163762"/>
        </p:xfrm>
        <a:graphic>
          <a:graphicData uri="http://schemas.openxmlformats.org/presentationml/2006/ole">
            <mc:AlternateContent xmlns:mc="http://schemas.openxmlformats.org/markup-compatibility/2006">
              <mc:Choice xmlns:v="urn:schemas-microsoft-com:vml" Requires="v">
                <p:oleObj spid="_x0000_s34321" name="Equation" r:id="rId5" imgW="3365280" imgH="863280" progId="Equation.DSMT4">
                  <p:embed/>
                </p:oleObj>
              </mc:Choice>
              <mc:Fallback>
                <p:oleObj name="Equation" r:id="rId5" imgW="3365280" imgH="863280" progId="Equation.DSMT4">
                  <p:embed/>
                  <p:pic>
                    <p:nvPicPr>
                      <p:cNvPr id="0" name=""/>
                      <p:cNvPicPr>
                        <a:picLocks noChangeAspect="1" noChangeArrowheads="1"/>
                      </p:cNvPicPr>
                      <p:nvPr/>
                    </p:nvPicPr>
                    <p:blipFill>
                      <a:blip r:embed="rId6"/>
                      <a:srcRect/>
                      <a:stretch>
                        <a:fillRect/>
                      </a:stretch>
                    </p:blipFill>
                    <p:spPr bwMode="auto">
                      <a:xfrm>
                        <a:off x="3102986" y="4172673"/>
                        <a:ext cx="7442200" cy="216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5596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760288" y="304800"/>
            <a:ext cx="10243334"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sym typeface="Symbol" pitchFamily="18" charset="2"/>
              </a:rPr>
              <a:t>| = 0</a:t>
            </a:r>
            <a:r>
              <a:rPr lang="zh-CN" altLang="en-US" sz="3200" dirty="0" smtClean="0">
                <a:solidFill>
                  <a:schemeClr val="tx1"/>
                </a:solidFill>
                <a:effectLst>
                  <a:outerShdw blurRad="38100" dist="38100" dir="2700000" algn="tl">
                    <a:srgbClr val="000000">
                      <a:alpha val="43137"/>
                    </a:srgbClr>
                  </a:outerShdw>
                </a:effectLst>
              </a:rPr>
              <a:t>得出</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的所有不同的特征值</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 0, </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a:t>
            </a:r>
            <a:r>
              <a:rPr lang="en-US" altLang="zh-CN" sz="3200" dirty="0" smtClean="0">
                <a:solidFill>
                  <a:schemeClr val="tx1"/>
                </a:solidFill>
                <a:effectLst>
                  <a:outerShdw blurRad="38100" dist="38100" dir="2700000" algn="tl">
                    <a:srgbClr val="000000">
                      <a:alpha val="43137"/>
                    </a:srgbClr>
                  </a:outerShdw>
                </a:effectLst>
              </a:rPr>
              <a:t> = 1.</a:t>
            </a: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当</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 0</a:t>
            </a:r>
            <a:r>
              <a:rPr lang="zh-CN" altLang="en-US" sz="3200" dirty="0" smtClean="0">
                <a:solidFill>
                  <a:schemeClr val="tx1"/>
                </a:solidFill>
                <a:effectLst>
                  <a:outerShdw blurRad="38100" dist="38100" dir="2700000" algn="tl">
                    <a:srgbClr val="000000">
                      <a:alpha val="43137"/>
                    </a:srgbClr>
                  </a:outerShdw>
                </a:effectLst>
              </a:rPr>
              <a:t>时</a:t>
            </a:r>
            <a:r>
              <a:rPr lang="en-US" altLang="zh-CN"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- 0</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rPr>
              <a:t>)</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dirty="0" smtClean="0">
                <a:solidFill>
                  <a:schemeClr val="tx1"/>
                </a:solidFill>
                <a:effectLst>
                  <a:outerShdw blurRad="38100" dist="38100" dir="2700000" algn="tl">
                    <a:srgbClr val="000000">
                      <a:alpha val="43137"/>
                    </a:srgbClr>
                  </a:outerShdw>
                </a:effectLst>
              </a:rPr>
              <a:t> = 0</a:t>
            </a:r>
            <a:r>
              <a:rPr lang="zh-CN" altLang="en-US" sz="3200" dirty="0" smtClean="0">
                <a:solidFill>
                  <a:schemeClr val="tx1"/>
                </a:solidFill>
                <a:effectLst>
                  <a:outerShdw blurRad="38100" dist="38100" dir="2700000" algn="tl">
                    <a:srgbClr val="000000">
                      <a:alpha val="43137"/>
                    </a:srgbClr>
                  </a:outerShdw>
                </a:effectLst>
              </a:rPr>
              <a:t>为</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954353451"/>
              </p:ext>
            </p:extLst>
          </p:nvPr>
        </p:nvGraphicFramePr>
        <p:xfrm>
          <a:off x="3729969" y="1696360"/>
          <a:ext cx="4860925" cy="1855787"/>
        </p:xfrm>
        <a:graphic>
          <a:graphicData uri="http://schemas.openxmlformats.org/presentationml/2006/ole">
            <mc:AlternateContent xmlns:mc="http://schemas.openxmlformats.org/markup-compatibility/2006">
              <mc:Choice xmlns:v="urn:schemas-microsoft-com:vml" Requires="v">
                <p:oleObj spid="_x0000_s35342" name="Equation" r:id="rId3" imgW="2152800" imgH="741240" progId="Equation.DSMT4">
                  <p:embed/>
                </p:oleObj>
              </mc:Choice>
              <mc:Fallback>
                <p:oleObj name="Equation" r:id="rId3" imgW="2152800" imgH="741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969" y="1696360"/>
                        <a:ext cx="4860925"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2092597357"/>
              </p:ext>
            </p:extLst>
          </p:nvPr>
        </p:nvGraphicFramePr>
        <p:xfrm>
          <a:off x="2796649" y="3552147"/>
          <a:ext cx="6170612" cy="3009900"/>
        </p:xfrm>
        <a:graphic>
          <a:graphicData uri="http://schemas.openxmlformats.org/presentationml/2006/ole">
            <mc:AlternateContent xmlns:mc="http://schemas.openxmlformats.org/markup-compatibility/2006">
              <mc:Choice xmlns:v="urn:schemas-microsoft-com:vml" Requires="v">
                <p:oleObj spid="_x0000_s35343" name="Equation" r:id="rId5" imgW="2758320" imgH="1280520" progId="Equation.DSMT4">
                  <p:embed/>
                </p:oleObj>
              </mc:Choice>
              <mc:Fallback>
                <p:oleObj name="Equation" r:id="rId5" imgW="2758320" imgH="1280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6649" y="3552147"/>
                        <a:ext cx="6170612" cy="300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02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2241479" y="369454"/>
            <a:ext cx="75438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令</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baseline="-25000" dirty="0" smtClean="0">
                <a:solidFill>
                  <a:schemeClr val="tx1"/>
                </a:solidFill>
                <a:effectLst>
                  <a:outerShdw blurRad="38100" dist="38100" dir="2700000" algn="tl">
                    <a:srgbClr val="000000">
                      <a:alpha val="43137"/>
                    </a:srgbClr>
                  </a:outerShdw>
                </a:effectLst>
              </a:rPr>
              <a:t>3</a:t>
            </a:r>
            <a:r>
              <a:rPr lang="en-US" altLang="zh-CN" sz="3200" dirty="0" smtClean="0">
                <a:solidFill>
                  <a:schemeClr val="tx1"/>
                </a:solidFill>
                <a:effectLst>
                  <a:outerShdw blurRad="38100" dist="38100" dir="2700000" algn="tl">
                    <a:srgbClr val="000000">
                      <a:alpha val="43137"/>
                    </a:srgbClr>
                  </a:outerShdw>
                </a:effectLst>
              </a:rPr>
              <a:t> = 2, </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于是</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的对应于</a:t>
            </a:r>
            <a:r>
              <a:rPr lang="en-US" altLang="zh-CN" sz="3200" dirty="0" smtClean="0">
                <a:solidFill>
                  <a:schemeClr val="tx1"/>
                </a:solidFill>
                <a:effectLst>
                  <a:outerShdw blurRad="38100" dist="38100" dir="2700000" algn="tl">
                    <a:srgbClr val="000000">
                      <a:alpha val="43137"/>
                    </a:srgbClr>
                  </a:outerShdw>
                </a:effectLst>
              </a:rPr>
              <a:t>0</a:t>
            </a:r>
            <a:r>
              <a:rPr lang="zh-CN" altLang="en-US" sz="3200" dirty="0" smtClean="0">
                <a:solidFill>
                  <a:schemeClr val="tx1"/>
                </a:solidFill>
                <a:effectLst>
                  <a:outerShdw blurRad="38100" dist="38100" dir="2700000" algn="tl">
                    <a:srgbClr val="000000">
                      <a:alpha val="43137"/>
                    </a:srgbClr>
                  </a:outerShdw>
                </a:effectLst>
              </a:rPr>
              <a:t>的全部特征向量为</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当</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 1</a:t>
            </a:r>
            <a:r>
              <a:rPr lang="zh-CN" altLang="en-US" sz="3200" dirty="0" smtClean="0">
                <a:solidFill>
                  <a:schemeClr val="tx1"/>
                </a:solidFill>
                <a:effectLst>
                  <a:outerShdw blurRad="38100" dist="38100" dir="2700000" algn="tl">
                    <a:srgbClr val="000000">
                      <a:alpha val="43137"/>
                    </a:srgbClr>
                  </a:outerShdw>
                </a:effectLst>
              </a:rPr>
              <a:t>时</a:t>
            </a:r>
            <a:r>
              <a:rPr lang="en-US" altLang="zh-CN"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- 1</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rPr>
              <a:t>)</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dirty="0" smtClean="0">
                <a:solidFill>
                  <a:schemeClr val="tx1"/>
                </a:solidFill>
                <a:effectLst>
                  <a:outerShdw blurRad="38100" dist="38100" dir="2700000" algn="tl">
                    <a:srgbClr val="000000">
                      <a:alpha val="43137"/>
                    </a:srgbClr>
                  </a:outerShdw>
                </a:effectLst>
              </a:rPr>
              <a:t> = 0</a:t>
            </a:r>
            <a:r>
              <a:rPr lang="zh-CN" altLang="en-US" sz="3200" dirty="0" smtClean="0">
                <a:solidFill>
                  <a:schemeClr val="tx1"/>
                </a:solidFill>
                <a:effectLst>
                  <a:outerShdw blurRad="38100" dist="38100" dir="2700000" algn="tl">
                    <a:srgbClr val="000000">
                      <a:alpha val="43137"/>
                    </a:srgbClr>
                  </a:outerShdw>
                </a:effectLst>
              </a:rPr>
              <a:t>为</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3388089511"/>
              </p:ext>
            </p:extLst>
          </p:nvPr>
        </p:nvGraphicFramePr>
        <p:xfrm>
          <a:off x="5198198" y="154348"/>
          <a:ext cx="1630362" cy="1855788"/>
        </p:xfrm>
        <a:graphic>
          <a:graphicData uri="http://schemas.openxmlformats.org/presentationml/2006/ole">
            <mc:AlternateContent xmlns:mc="http://schemas.openxmlformats.org/markup-compatibility/2006">
              <mc:Choice xmlns:v="urn:schemas-microsoft-com:vml" Requires="v">
                <p:oleObj spid="_x0000_s36625" name="Equation" r:id="rId3" imgW="639000" imgH="741240" progId="Equation.DSMT4">
                  <p:embed/>
                </p:oleObj>
              </mc:Choice>
              <mc:Fallback>
                <p:oleObj name="Equation" r:id="rId3" imgW="639000" imgH="741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198" y="154348"/>
                        <a:ext cx="1630362" cy="185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3896172322"/>
              </p:ext>
            </p:extLst>
          </p:nvPr>
        </p:nvGraphicFramePr>
        <p:xfrm>
          <a:off x="4831555" y="2895960"/>
          <a:ext cx="2716213" cy="738187"/>
        </p:xfrm>
        <a:graphic>
          <a:graphicData uri="http://schemas.openxmlformats.org/presentationml/2006/ole">
            <mc:AlternateContent xmlns:mc="http://schemas.openxmlformats.org/markup-compatibility/2006">
              <mc:Choice xmlns:v="urn:schemas-microsoft-com:vml" Requires="v">
                <p:oleObj spid="_x0000_s36626" name="Equation" r:id="rId5" imgW="863280" imgH="146160" progId="Equation.DSMT4">
                  <p:embed/>
                </p:oleObj>
              </mc:Choice>
              <mc:Fallback>
                <p:oleObj name="Equation" r:id="rId5" imgW="863280" imgH="1461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1555" y="2895960"/>
                        <a:ext cx="27162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3923539135"/>
              </p:ext>
            </p:extLst>
          </p:nvPr>
        </p:nvGraphicFramePr>
        <p:xfrm>
          <a:off x="4047802" y="4640225"/>
          <a:ext cx="4797425" cy="1855788"/>
        </p:xfrm>
        <a:graphic>
          <a:graphicData uri="http://schemas.openxmlformats.org/presentationml/2006/ole">
            <mc:AlternateContent xmlns:mc="http://schemas.openxmlformats.org/markup-compatibility/2006">
              <mc:Choice xmlns:v="urn:schemas-microsoft-com:vml" Requires="v">
                <p:oleObj spid="_x0000_s36627" name="Equation" r:id="rId7" imgW="2119320" imgH="741240" progId="Equation.DSMT4">
                  <p:embed/>
                </p:oleObj>
              </mc:Choice>
              <mc:Fallback>
                <p:oleObj name="Equation" r:id="rId7" imgW="2119320" imgH="7412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7802" y="4640225"/>
                        <a:ext cx="4797425" cy="185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6621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92467" y="637309"/>
            <a:ext cx="12099533"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令</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baseline="-25000" dirty="0" smtClean="0">
                <a:solidFill>
                  <a:schemeClr val="tx1"/>
                </a:solidFill>
                <a:effectLst>
                  <a:outerShdw blurRad="38100" dist="38100" dir="2700000" algn="tl">
                    <a:srgbClr val="000000">
                      <a:alpha val="43137"/>
                    </a:srgbClr>
                  </a:outerShdw>
                </a:effectLst>
              </a:rPr>
              <a:t>3</a:t>
            </a:r>
            <a:r>
              <a:rPr lang="en-US" altLang="zh-CN" sz="3200" dirty="0" smtClean="0">
                <a:solidFill>
                  <a:schemeClr val="tx1"/>
                </a:solidFill>
                <a:effectLst>
                  <a:outerShdw blurRad="38100" dist="38100" dir="2700000" algn="tl">
                    <a:srgbClr val="000000">
                      <a:alpha val="43137"/>
                    </a:srgbClr>
                  </a:outerShdw>
                </a:effectLst>
              </a:rPr>
              <a:t> = 1, </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于是</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的对应于</a:t>
            </a:r>
            <a:r>
              <a:rPr lang="en-US" altLang="zh-CN" sz="3200" dirty="0" smtClean="0">
                <a:solidFill>
                  <a:schemeClr val="tx1"/>
                </a:solidFill>
                <a:effectLst>
                  <a:outerShdw blurRad="38100" dist="38100" dir="2700000" algn="tl">
                    <a:srgbClr val="000000">
                      <a:alpha val="43137"/>
                    </a:srgbClr>
                  </a:outerShdw>
                </a:effectLst>
              </a:rPr>
              <a:t>1</a:t>
            </a:r>
            <a:r>
              <a:rPr lang="zh-CN" altLang="en-US" sz="3200" dirty="0" smtClean="0">
                <a:solidFill>
                  <a:schemeClr val="tx1"/>
                </a:solidFill>
                <a:effectLst>
                  <a:outerShdw blurRad="38100" dist="38100" dir="2700000" algn="tl">
                    <a:srgbClr val="000000">
                      <a:alpha val="43137"/>
                    </a:srgbClr>
                  </a:outerShdw>
                </a:effectLst>
              </a:rPr>
              <a:t>的全部特征向量为</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Remark </a:t>
            </a:r>
            <a:r>
              <a:rPr lang="zh-CN" altLang="en-US" sz="3200" dirty="0" smtClean="0">
                <a:solidFill>
                  <a:schemeClr val="tx1"/>
                </a:solidFill>
                <a:effectLst>
                  <a:outerShdw blurRad="38100" dist="38100" dir="2700000" algn="tl">
                    <a:srgbClr val="000000">
                      <a:alpha val="43137"/>
                    </a:srgbClr>
                  </a:outerShdw>
                </a:effectLst>
              </a:rPr>
              <a:t>一般地，若</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是</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a:t>
            </a:r>
            <a:r>
              <a:rPr lang="en-US" altLang="zh-CN" sz="3200" i="1" dirty="0" smtClean="0">
                <a:solidFill>
                  <a:schemeClr val="tx1"/>
                </a:solidFill>
                <a:effectLst>
                  <a:outerShdw blurRad="38100" dist="38100" dir="2700000" algn="tl">
                    <a:srgbClr val="000000">
                      <a:alpha val="43137"/>
                    </a:srgbClr>
                  </a:outerShdw>
                </a:effectLst>
              </a:rPr>
              <a:t>k</a:t>
            </a:r>
            <a:r>
              <a:rPr lang="zh-CN" altLang="en-US" sz="3200" dirty="0" smtClean="0">
                <a:solidFill>
                  <a:schemeClr val="tx1"/>
                </a:solidFill>
                <a:effectLst>
                  <a:outerShdw blurRad="38100" dist="38100" dir="2700000" algn="tl">
                    <a:srgbClr val="000000">
                      <a:alpha val="43137"/>
                    </a:srgbClr>
                  </a:outerShdw>
                </a:effectLst>
              </a:rPr>
              <a:t>重特征值</a:t>
            </a:r>
            <a:r>
              <a:rPr lang="en-US" altLang="zh-CN" sz="3200" dirty="0" smtClean="0">
                <a:solidFill>
                  <a:schemeClr val="tx1"/>
                </a:solidFill>
                <a:effectLst>
                  <a:outerShdw blurRad="38100" dist="38100" dir="2700000" algn="tl">
                    <a:srgbClr val="000000">
                      <a:alpha val="43137"/>
                    </a:srgbClr>
                  </a:outerShdw>
                </a:effectLst>
              </a:rPr>
              <a:t>,</a:t>
            </a:r>
            <a:r>
              <a:rPr lang="zh-CN" altLang="en-US" sz="3200" dirty="0" smtClean="0">
                <a:solidFill>
                  <a:schemeClr val="tx1"/>
                </a:solidFill>
                <a:effectLst>
                  <a:outerShdw blurRad="38100" dist="38100" dir="2700000" algn="tl">
                    <a:srgbClr val="000000">
                      <a:alpha val="43137"/>
                    </a:srgbClr>
                  </a:outerShdw>
                </a:effectLst>
              </a:rPr>
              <a:t>则齐次线性方程</a:t>
            </a: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rPr>
              <a:t>)</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dirty="0" smtClean="0">
                <a:solidFill>
                  <a:schemeClr val="tx1"/>
                </a:solidFill>
                <a:effectLst>
                  <a:outerShdw blurRad="38100" dist="38100" dir="2700000" algn="tl">
                    <a:srgbClr val="000000">
                      <a:alpha val="43137"/>
                    </a:srgbClr>
                  </a:outerShdw>
                </a:effectLst>
              </a:rPr>
              <a:t> = 0</a:t>
            </a:r>
            <a:r>
              <a:rPr lang="zh-CN" altLang="en-US" sz="3200" dirty="0" smtClean="0">
                <a:solidFill>
                  <a:schemeClr val="tx1"/>
                </a:solidFill>
                <a:effectLst>
                  <a:outerShdw blurRad="38100" dist="38100" dir="2700000" algn="tl">
                    <a:srgbClr val="000000">
                      <a:alpha val="43137"/>
                    </a:srgbClr>
                  </a:outerShdw>
                </a:effectLst>
              </a:rPr>
              <a:t>的基础解系中至多含</a:t>
            </a:r>
            <a:r>
              <a:rPr lang="en-US" altLang="zh-CN" sz="3200" i="1" dirty="0" smtClean="0">
                <a:solidFill>
                  <a:schemeClr val="tx1"/>
                </a:solidFill>
                <a:effectLst>
                  <a:outerShdw blurRad="38100" dist="38100" dir="2700000" algn="tl">
                    <a:srgbClr val="000000">
                      <a:alpha val="43137"/>
                    </a:srgbClr>
                  </a:outerShdw>
                </a:effectLst>
              </a:rPr>
              <a:t>k</a:t>
            </a:r>
            <a:r>
              <a:rPr lang="zh-CN" altLang="en-US" sz="3200" dirty="0" smtClean="0">
                <a:solidFill>
                  <a:schemeClr val="tx1"/>
                </a:solidFill>
                <a:effectLst>
                  <a:outerShdw blurRad="38100" dist="38100" dir="2700000" algn="tl">
                    <a:srgbClr val="000000">
                      <a:alpha val="43137"/>
                    </a:srgbClr>
                  </a:outerShdw>
                </a:effectLst>
              </a:rPr>
              <a:t>个解向量</a:t>
            </a:r>
            <a:r>
              <a:rPr lang="en-US" altLang="zh-CN" sz="3200" dirty="0" smtClean="0">
                <a:solidFill>
                  <a:schemeClr val="tx1"/>
                </a:solidFill>
                <a:effectLst>
                  <a:outerShdw blurRad="38100" dist="38100" dir="2700000" algn="tl">
                    <a:srgbClr val="000000">
                      <a:alpha val="43137"/>
                    </a:srgbClr>
                  </a:outerShdw>
                </a:effectLst>
              </a:rPr>
              <a:t>.</a:t>
            </a:r>
          </a:p>
        </p:txBody>
      </p:sp>
      <p:graphicFrame>
        <p:nvGraphicFramePr>
          <p:cNvPr id="3" name="Object 5"/>
          <p:cNvGraphicFramePr>
            <a:graphicFrameLocks noChangeAspect="1"/>
          </p:cNvGraphicFramePr>
          <p:nvPr>
            <p:extLst>
              <p:ext uri="{D42A27DB-BD31-4B8C-83A1-F6EECF244321}">
                <p14:modId xmlns:p14="http://schemas.microsoft.com/office/powerpoint/2010/main" val="2684431518"/>
              </p:ext>
            </p:extLst>
          </p:nvPr>
        </p:nvGraphicFramePr>
        <p:xfrm>
          <a:off x="2511136" y="300759"/>
          <a:ext cx="6011863" cy="1855788"/>
        </p:xfrm>
        <a:graphic>
          <a:graphicData uri="http://schemas.openxmlformats.org/presentationml/2006/ole">
            <mc:AlternateContent xmlns:mc="http://schemas.openxmlformats.org/markup-compatibility/2006">
              <mc:Choice xmlns:v="urn:schemas-microsoft-com:vml" Requires="v">
                <p:oleObj spid="_x0000_s37646" name="Equation" r:id="rId3" imgW="2691000" imgH="741240" progId="Equation.DSMT4">
                  <p:embed/>
                </p:oleObj>
              </mc:Choice>
              <mc:Fallback>
                <p:oleObj name="Equation" r:id="rId3" imgW="2691000" imgH="741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136" y="300759"/>
                        <a:ext cx="6011863" cy="185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523710583"/>
              </p:ext>
            </p:extLst>
          </p:nvPr>
        </p:nvGraphicFramePr>
        <p:xfrm>
          <a:off x="4089111" y="1785072"/>
          <a:ext cx="1630363" cy="1857375"/>
        </p:xfrm>
        <a:graphic>
          <a:graphicData uri="http://schemas.openxmlformats.org/presentationml/2006/ole">
            <mc:AlternateContent xmlns:mc="http://schemas.openxmlformats.org/markup-compatibility/2006">
              <mc:Choice xmlns:v="urn:schemas-microsoft-com:vml" Requires="v">
                <p:oleObj spid="_x0000_s37647" name="Equation" r:id="rId5" imgW="639000" imgH="741240" progId="Equation.DSMT4">
                  <p:embed/>
                </p:oleObj>
              </mc:Choice>
              <mc:Fallback>
                <p:oleObj name="Equation" r:id="rId5" imgW="639000" imgH="741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9111" y="1785072"/>
                        <a:ext cx="1630363" cy="185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3384586254"/>
              </p:ext>
            </p:extLst>
          </p:nvPr>
        </p:nvGraphicFramePr>
        <p:xfrm>
          <a:off x="3708111" y="4345709"/>
          <a:ext cx="3575050" cy="790575"/>
        </p:xfrm>
        <a:graphic>
          <a:graphicData uri="http://schemas.openxmlformats.org/presentationml/2006/ole">
            <mc:AlternateContent xmlns:mc="http://schemas.openxmlformats.org/markup-compatibility/2006">
              <mc:Choice xmlns:v="urn:schemas-microsoft-com:vml" Requires="v">
                <p:oleObj spid="_x0000_s37648" name="Equation" r:id="rId7" imgW="908280" imgH="146160" progId="Equation.DSMT4">
                  <p:embed/>
                </p:oleObj>
              </mc:Choice>
              <mc:Fallback>
                <p:oleObj name="Equation" r:id="rId7" imgW="908280" imgH="1461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111" y="4345709"/>
                        <a:ext cx="35750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0321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780473" y="180975"/>
            <a:ext cx="75438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ct val="20000"/>
              </a:spcBef>
              <a:spcAft>
                <a:spcPts val="0"/>
              </a:spcAft>
              <a:buFontTx/>
              <a:buChar char="•"/>
              <a:defRPr/>
            </a:pPr>
            <a:r>
              <a:rPr lang="en-US" altLang="zh-CN" sz="3200" kern="0" dirty="0" smtClean="0">
                <a:solidFill>
                  <a:srgbClr val="000000"/>
                </a:solidFill>
              </a:rPr>
              <a:t> </a:t>
            </a:r>
            <a:r>
              <a:rPr lang="zh-CN" altLang="en-US" sz="3200" kern="0" dirty="0" smtClean="0">
                <a:solidFill>
                  <a:srgbClr val="000000"/>
                </a:solidFill>
                <a:ea typeface="华文新魏" pitchFamily="2" charset="-122"/>
              </a:rPr>
              <a:t>例</a:t>
            </a:r>
            <a:r>
              <a:rPr lang="en-US" altLang="zh-CN" sz="3200" kern="0" dirty="0" smtClean="0">
                <a:solidFill>
                  <a:srgbClr val="000000"/>
                </a:solidFill>
              </a:rPr>
              <a:t>4.3 </a:t>
            </a:r>
            <a:r>
              <a:rPr lang="zh-CN" altLang="en-US" sz="3200" kern="0" dirty="0" smtClean="0">
                <a:solidFill>
                  <a:srgbClr val="000000"/>
                </a:solidFill>
              </a:rPr>
              <a:t>设</a:t>
            </a:r>
          </a:p>
          <a:p>
            <a:pPr eaLnBrk="1" fontAlgn="auto" hangingPunct="1">
              <a:spcBef>
                <a:spcPct val="20000"/>
              </a:spcBef>
              <a:spcAft>
                <a:spcPts val="0"/>
              </a:spcAft>
              <a:buFontTx/>
              <a:buChar char="•"/>
              <a:defRPr/>
            </a:pPr>
            <a:endParaRPr lang="zh-CN" altLang="en-US" sz="3200" kern="0" dirty="0" smtClean="0">
              <a:solidFill>
                <a:srgbClr val="000000"/>
              </a:solidFill>
            </a:endParaRPr>
          </a:p>
          <a:p>
            <a:pPr eaLnBrk="1" fontAlgn="auto" hangingPunct="1">
              <a:spcBef>
                <a:spcPct val="20000"/>
              </a:spcBef>
              <a:spcAft>
                <a:spcPts val="0"/>
              </a:spcAft>
              <a:buFontTx/>
              <a:buChar char="•"/>
              <a:defRPr/>
            </a:pPr>
            <a:endParaRPr lang="zh-CN" altLang="en-US" sz="3200" kern="0" dirty="0" smtClean="0">
              <a:solidFill>
                <a:srgbClr val="000000"/>
              </a:solidFill>
            </a:endParaRPr>
          </a:p>
          <a:p>
            <a:pPr eaLnBrk="1" fontAlgn="auto" hangingPunct="1">
              <a:spcBef>
                <a:spcPct val="20000"/>
              </a:spcBef>
              <a:spcAft>
                <a:spcPts val="0"/>
              </a:spcAft>
              <a:buFontTx/>
              <a:buChar char="•"/>
              <a:defRPr/>
            </a:pPr>
            <a:endParaRPr lang="zh-CN" altLang="en-US" sz="3200" kern="0" dirty="0" smtClean="0">
              <a:solidFill>
                <a:srgbClr val="000000"/>
              </a:solidFill>
            </a:endParaRPr>
          </a:p>
          <a:p>
            <a:pPr eaLnBrk="1" fontAlgn="auto" hangingPunct="1">
              <a:spcBef>
                <a:spcPct val="20000"/>
              </a:spcBef>
              <a:spcAft>
                <a:spcPts val="0"/>
              </a:spcAft>
              <a:buFontTx/>
              <a:buChar char="•"/>
              <a:defRPr/>
            </a:pPr>
            <a:r>
              <a:rPr lang="zh-CN" altLang="en-US" sz="3200" kern="0" dirty="0" smtClean="0">
                <a:solidFill>
                  <a:srgbClr val="000000"/>
                </a:solidFill>
              </a:rPr>
              <a:t>求</a:t>
            </a:r>
            <a:r>
              <a:rPr lang="en-US" altLang="zh-CN" sz="3200" i="1" kern="0" dirty="0" smtClean="0">
                <a:solidFill>
                  <a:srgbClr val="000000"/>
                </a:solidFill>
              </a:rPr>
              <a:t>A</a:t>
            </a:r>
            <a:r>
              <a:rPr lang="zh-CN" altLang="en-US" sz="3200" kern="0" dirty="0" smtClean="0">
                <a:solidFill>
                  <a:srgbClr val="000000"/>
                </a:solidFill>
              </a:rPr>
              <a:t>的特征值与特征向量</a:t>
            </a:r>
            <a:r>
              <a:rPr lang="en-US" altLang="zh-CN" sz="3200" kern="0" dirty="0" smtClean="0">
                <a:solidFill>
                  <a:srgbClr val="000000"/>
                </a:solidFill>
              </a:rPr>
              <a:t>. </a:t>
            </a:r>
          </a:p>
          <a:p>
            <a:pPr eaLnBrk="1" fontAlgn="auto" hangingPunct="1">
              <a:spcBef>
                <a:spcPct val="20000"/>
              </a:spcBef>
              <a:spcAft>
                <a:spcPts val="0"/>
              </a:spcAft>
              <a:buFontTx/>
              <a:buChar char="•"/>
              <a:defRPr/>
            </a:pPr>
            <a:r>
              <a:rPr lang="en-US" altLang="zh-CN" sz="3200" kern="0" dirty="0" smtClean="0">
                <a:solidFill>
                  <a:srgbClr val="000000"/>
                </a:solidFill>
              </a:rPr>
              <a:t>Solution</a:t>
            </a:r>
          </a:p>
          <a:p>
            <a:pPr eaLnBrk="1" fontAlgn="auto" hangingPunct="1">
              <a:spcBef>
                <a:spcPct val="20000"/>
              </a:spcBef>
              <a:spcAft>
                <a:spcPts val="0"/>
              </a:spcAft>
              <a:buFontTx/>
              <a:buChar char="•"/>
              <a:defRPr/>
            </a:pPr>
            <a:endParaRPr lang="en-US" altLang="zh-CN" sz="3200" kern="0" dirty="0" smtClean="0">
              <a:solidFill>
                <a:srgbClr val="000000"/>
              </a:solidFill>
            </a:endParaRPr>
          </a:p>
          <a:p>
            <a:pPr eaLnBrk="1" fontAlgn="auto" hangingPunct="1">
              <a:spcBef>
                <a:spcPct val="20000"/>
              </a:spcBef>
              <a:spcAft>
                <a:spcPts val="0"/>
              </a:spcAft>
              <a:buFontTx/>
              <a:buChar char="•"/>
              <a:defRPr/>
            </a:pPr>
            <a:endParaRPr lang="en-US" altLang="zh-CN" sz="3200" kern="0" dirty="0" smtClean="0">
              <a:solidFill>
                <a:srgbClr val="000000"/>
              </a:solidFill>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2802792651"/>
              </p:ext>
            </p:extLst>
          </p:nvPr>
        </p:nvGraphicFramePr>
        <p:xfrm>
          <a:off x="5343093" y="471055"/>
          <a:ext cx="3197225" cy="2162175"/>
        </p:xfrm>
        <a:graphic>
          <a:graphicData uri="http://schemas.openxmlformats.org/presentationml/2006/ole">
            <mc:AlternateContent xmlns:mc="http://schemas.openxmlformats.org/markup-compatibility/2006">
              <mc:Choice xmlns:v="urn:schemas-microsoft-com:vml" Requires="v">
                <p:oleObj spid="_x0000_s38408" name="Equation" r:id="rId3" imgW="1371600" imgH="863280" progId="Equation.DSMT4">
                  <p:embed/>
                </p:oleObj>
              </mc:Choice>
              <mc:Fallback>
                <p:oleObj name="Equation" r:id="rId3" imgW="1371600" imgH="863280" progId="Equation.DSMT4">
                  <p:embed/>
                  <p:pic>
                    <p:nvPicPr>
                      <p:cNvPr id="0" name=""/>
                      <p:cNvPicPr>
                        <a:picLocks noChangeAspect="1" noChangeArrowheads="1"/>
                      </p:cNvPicPr>
                      <p:nvPr/>
                    </p:nvPicPr>
                    <p:blipFill>
                      <a:blip r:embed="rId4"/>
                      <a:srcRect/>
                      <a:stretch>
                        <a:fillRect/>
                      </a:stretch>
                    </p:blipFill>
                    <p:spPr bwMode="auto">
                      <a:xfrm>
                        <a:off x="5343093" y="471055"/>
                        <a:ext cx="3197225" cy="216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678077169"/>
              </p:ext>
            </p:extLst>
          </p:nvPr>
        </p:nvGraphicFramePr>
        <p:xfrm>
          <a:off x="2125663" y="3808412"/>
          <a:ext cx="7805737" cy="2163763"/>
        </p:xfrm>
        <a:graphic>
          <a:graphicData uri="http://schemas.openxmlformats.org/presentationml/2006/ole">
            <mc:AlternateContent xmlns:mc="http://schemas.openxmlformats.org/markup-compatibility/2006">
              <mc:Choice xmlns:v="urn:schemas-microsoft-com:vml" Requires="v">
                <p:oleObj spid="_x0000_s38409" name="Equation" r:id="rId5" imgW="3543120" imgH="863280" progId="Equation.DSMT4">
                  <p:embed/>
                </p:oleObj>
              </mc:Choice>
              <mc:Fallback>
                <p:oleObj name="Equation" r:id="rId5" imgW="3543120" imgH="863280" progId="Equation.DSMT4">
                  <p:embed/>
                  <p:pic>
                    <p:nvPicPr>
                      <p:cNvPr id="0" name=""/>
                      <p:cNvPicPr>
                        <a:picLocks noChangeAspect="1" noChangeArrowheads="1"/>
                      </p:cNvPicPr>
                      <p:nvPr/>
                    </p:nvPicPr>
                    <p:blipFill>
                      <a:blip r:embed="rId6"/>
                      <a:srcRect/>
                      <a:stretch>
                        <a:fillRect/>
                      </a:stretch>
                    </p:blipFill>
                    <p:spPr bwMode="auto">
                      <a:xfrm>
                        <a:off x="2125663" y="3808412"/>
                        <a:ext cx="7805737" cy="216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4342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418356" y="366857"/>
            <a:ext cx="11527604"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sym typeface="Symbol" pitchFamily="18" charset="2"/>
              </a:rPr>
              <a:t>| = 0</a:t>
            </a:r>
            <a:r>
              <a:rPr lang="zh-CN" altLang="en-US" sz="3200" dirty="0" smtClean="0">
                <a:solidFill>
                  <a:schemeClr val="tx1"/>
                </a:solidFill>
                <a:effectLst>
                  <a:outerShdw blurRad="38100" dist="38100" dir="2700000" algn="tl">
                    <a:srgbClr val="000000">
                      <a:alpha val="43137"/>
                    </a:srgbClr>
                  </a:outerShdw>
                </a:effectLst>
              </a:rPr>
              <a:t>得出</a:t>
            </a: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的所有不同的特征值</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 -1, </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a:t>
            </a:r>
            <a:r>
              <a:rPr lang="en-US" altLang="zh-CN" sz="3200" dirty="0" smtClean="0">
                <a:solidFill>
                  <a:schemeClr val="tx1"/>
                </a:solidFill>
                <a:effectLst>
                  <a:outerShdw blurRad="38100" dist="38100" dir="2700000" algn="tl">
                    <a:srgbClr val="000000">
                      <a:alpha val="43137"/>
                    </a:srgbClr>
                  </a:outerShdw>
                </a:effectLst>
              </a:rPr>
              <a:t> = i, </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a:t>
            </a:r>
            <a:r>
              <a:rPr lang="en-US" altLang="zh-CN" sz="3200" dirty="0" smtClean="0">
                <a:solidFill>
                  <a:schemeClr val="tx1"/>
                </a:solidFill>
                <a:effectLst>
                  <a:outerShdw blurRad="38100" dist="38100" dir="2700000" algn="tl">
                    <a:srgbClr val="000000">
                      <a:alpha val="43137"/>
                    </a:srgbClr>
                  </a:outerShdw>
                </a:effectLst>
              </a:rPr>
              <a:t> = -i.</a:t>
            </a: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当</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 -1</a:t>
            </a:r>
            <a:r>
              <a:rPr lang="zh-CN" altLang="en-US" sz="3200" dirty="0" smtClean="0">
                <a:solidFill>
                  <a:schemeClr val="tx1"/>
                </a:solidFill>
                <a:effectLst>
                  <a:outerShdw blurRad="38100" dist="38100" dir="2700000" algn="tl">
                    <a:srgbClr val="000000">
                      <a:alpha val="43137"/>
                    </a:srgbClr>
                  </a:outerShdw>
                </a:effectLst>
              </a:rPr>
              <a:t>时</a:t>
            </a:r>
            <a:r>
              <a:rPr lang="en-US" altLang="zh-CN"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(-1)</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rPr>
              <a:t>)</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dirty="0" smtClean="0">
                <a:solidFill>
                  <a:schemeClr val="tx1"/>
                </a:solidFill>
                <a:effectLst>
                  <a:outerShdw blurRad="38100" dist="38100" dir="2700000" algn="tl">
                    <a:srgbClr val="000000">
                      <a:alpha val="43137"/>
                    </a:srgbClr>
                  </a:outerShdw>
                </a:effectLst>
              </a:rPr>
              <a:t> = 0</a:t>
            </a:r>
            <a:r>
              <a:rPr lang="zh-CN" altLang="en-US" sz="3200" dirty="0" smtClean="0">
                <a:solidFill>
                  <a:schemeClr val="tx1"/>
                </a:solidFill>
                <a:effectLst>
                  <a:outerShdw blurRad="38100" dist="38100" dir="2700000" algn="tl">
                    <a:srgbClr val="000000">
                      <a:alpha val="43137"/>
                    </a:srgbClr>
                  </a:outerShdw>
                </a:effectLst>
              </a:rPr>
              <a:t>为</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令</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baseline="-25000" dirty="0" smtClean="0">
                <a:solidFill>
                  <a:schemeClr val="tx1"/>
                </a:solidFill>
                <a:effectLst>
                  <a:outerShdw blurRad="38100" dist="38100" dir="2700000" algn="tl">
                    <a:srgbClr val="000000">
                      <a:alpha val="43137"/>
                    </a:srgbClr>
                  </a:outerShdw>
                </a:effectLst>
              </a:rPr>
              <a:t>1</a:t>
            </a:r>
            <a:r>
              <a:rPr lang="en-US" altLang="zh-CN" sz="3200" dirty="0" smtClean="0">
                <a:solidFill>
                  <a:schemeClr val="tx1"/>
                </a:solidFill>
                <a:effectLst>
                  <a:outerShdw blurRad="38100" dist="38100" dir="2700000" algn="tl">
                    <a:srgbClr val="000000">
                      <a:alpha val="43137"/>
                    </a:srgbClr>
                  </a:outerShdw>
                </a:effectLst>
              </a:rPr>
              <a:t> = 1, </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i="1"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的对应于</a:t>
            </a:r>
            <a:r>
              <a:rPr lang="en-US" altLang="zh-CN" sz="3200" dirty="0" smtClean="0">
                <a:solidFill>
                  <a:schemeClr val="tx1"/>
                </a:solidFill>
                <a:effectLst>
                  <a:outerShdw blurRad="38100" dist="38100" dir="2700000" algn="tl">
                    <a:srgbClr val="000000">
                      <a:alpha val="43137"/>
                    </a:srgbClr>
                  </a:outerShdw>
                </a:effectLst>
              </a:rPr>
              <a:t>-1</a:t>
            </a:r>
            <a:r>
              <a:rPr lang="zh-CN" altLang="en-US" sz="3200" dirty="0" smtClean="0">
                <a:solidFill>
                  <a:schemeClr val="tx1"/>
                </a:solidFill>
                <a:effectLst>
                  <a:outerShdw blurRad="38100" dist="38100" dir="2700000" algn="tl">
                    <a:srgbClr val="000000">
                      <a:alpha val="43137"/>
                    </a:srgbClr>
                  </a:outerShdw>
                </a:effectLst>
              </a:rPr>
              <a:t>的全部特征向量为</a:t>
            </a:r>
          </a:p>
        </p:txBody>
      </p:sp>
      <p:graphicFrame>
        <p:nvGraphicFramePr>
          <p:cNvPr id="3" name="Object 5"/>
          <p:cNvGraphicFramePr>
            <a:graphicFrameLocks noChangeAspect="1"/>
          </p:cNvGraphicFramePr>
          <p:nvPr>
            <p:extLst>
              <p:ext uri="{D42A27DB-BD31-4B8C-83A1-F6EECF244321}">
                <p14:modId xmlns:p14="http://schemas.microsoft.com/office/powerpoint/2010/main" val="1128224080"/>
              </p:ext>
            </p:extLst>
          </p:nvPr>
        </p:nvGraphicFramePr>
        <p:xfrm>
          <a:off x="3692191" y="1451853"/>
          <a:ext cx="5664200" cy="1855787"/>
        </p:xfrm>
        <a:graphic>
          <a:graphicData uri="http://schemas.openxmlformats.org/presentationml/2006/ole">
            <mc:AlternateContent xmlns:mc="http://schemas.openxmlformats.org/markup-compatibility/2006">
              <mc:Choice xmlns:v="urn:schemas-microsoft-com:vml" Requires="v">
                <p:oleObj spid="_x0000_s40712" name="Equation" r:id="rId3" imgW="2522880" imgH="741240" progId="Equation.DSMT4">
                  <p:embed/>
                </p:oleObj>
              </mc:Choice>
              <mc:Fallback>
                <p:oleObj name="Equation" r:id="rId3" imgW="2522880" imgH="741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191" y="1451853"/>
                        <a:ext cx="5664200"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996283338"/>
              </p:ext>
            </p:extLst>
          </p:nvPr>
        </p:nvGraphicFramePr>
        <p:xfrm>
          <a:off x="3692191" y="3307640"/>
          <a:ext cx="1630363" cy="1855787"/>
        </p:xfrm>
        <a:graphic>
          <a:graphicData uri="http://schemas.openxmlformats.org/presentationml/2006/ole">
            <mc:AlternateContent xmlns:mc="http://schemas.openxmlformats.org/markup-compatibility/2006">
              <mc:Choice xmlns:v="urn:schemas-microsoft-com:vml" Requires="v">
                <p:oleObj spid="_x0000_s40713" name="Equation" r:id="rId5" imgW="639000" imgH="741240" progId="Equation.DSMT4">
                  <p:embed/>
                </p:oleObj>
              </mc:Choice>
              <mc:Fallback>
                <p:oleObj name="Equation" r:id="rId5" imgW="639000" imgH="741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2191" y="3307640"/>
                        <a:ext cx="1630363"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3729114219"/>
              </p:ext>
            </p:extLst>
          </p:nvPr>
        </p:nvGraphicFramePr>
        <p:xfrm>
          <a:off x="6803422" y="5119119"/>
          <a:ext cx="2109787" cy="577850"/>
        </p:xfrm>
        <a:graphic>
          <a:graphicData uri="http://schemas.openxmlformats.org/presentationml/2006/ole">
            <mc:AlternateContent xmlns:mc="http://schemas.openxmlformats.org/markup-compatibility/2006">
              <mc:Choice xmlns:v="urn:schemas-microsoft-com:vml" Requires="v">
                <p:oleObj spid="_x0000_s40714" name="Equation" r:id="rId7" imgW="863280" imgH="146160" progId="Equation.DSMT4">
                  <p:embed/>
                </p:oleObj>
              </mc:Choice>
              <mc:Fallback>
                <p:oleObj name="Equation" r:id="rId7" imgW="863280" imgH="1461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3422" y="5119119"/>
                        <a:ext cx="2109787"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6996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E36876-B0E1-4F52-B748-DEBE339930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8379" y="4354469"/>
            <a:ext cx="4480907" cy="226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2236FF29-B9FA-4F55-9B6E-C0CCF0004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43035" y="769321"/>
            <a:ext cx="4480907" cy="3427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8">
            <a:extLst>
              <a:ext uri="{FF2B5EF4-FFF2-40B4-BE49-F238E27FC236}">
                <a16:creationId xmlns:a16="http://schemas.microsoft.com/office/drawing/2014/main" id="{F34043F6-A3CC-41B0-B279-6AE55A2908FB}"/>
              </a:ext>
            </a:extLst>
          </p:cNvPr>
          <p:cNvGraphicFramePr>
            <a:graphicFrameLocks noChangeAspect="1"/>
          </p:cNvGraphicFramePr>
          <p:nvPr>
            <p:extLst>
              <p:ext uri="{D42A27DB-BD31-4B8C-83A1-F6EECF244321}">
                <p14:modId xmlns:p14="http://schemas.microsoft.com/office/powerpoint/2010/main" val="3361982530"/>
              </p:ext>
            </p:extLst>
          </p:nvPr>
        </p:nvGraphicFramePr>
        <p:xfrm>
          <a:off x="6273487" y="1166667"/>
          <a:ext cx="2520950" cy="1012825"/>
        </p:xfrm>
        <a:graphic>
          <a:graphicData uri="http://schemas.openxmlformats.org/presentationml/2006/ole">
            <mc:AlternateContent xmlns:mc="http://schemas.openxmlformats.org/markup-compatibility/2006">
              <mc:Choice xmlns:v="urn:schemas-microsoft-com:vml" Requires="v">
                <p:oleObj spid="_x0000_s26241" name="Equation" r:id="rId6" imgW="2260440" imgH="901440" progId="Equation.DSMT4">
                  <p:embed/>
                </p:oleObj>
              </mc:Choice>
              <mc:Fallback>
                <p:oleObj name="Equation" r:id="rId6" imgW="2260440" imgH="901440" progId="Equation.DSMT4">
                  <p:embed/>
                  <p:pic>
                    <p:nvPicPr>
                      <p:cNvPr id="0" name=""/>
                      <p:cNvPicPr>
                        <a:picLocks noChangeAspect="1" noChangeArrowheads="1"/>
                      </p:cNvPicPr>
                      <p:nvPr/>
                    </p:nvPicPr>
                    <p:blipFill>
                      <a:blip r:embed="rId7"/>
                      <a:srcRect/>
                      <a:stretch>
                        <a:fillRect/>
                      </a:stretch>
                    </p:blipFill>
                    <p:spPr bwMode="auto">
                      <a:xfrm>
                        <a:off x="6273487" y="1166667"/>
                        <a:ext cx="2520950" cy="1012825"/>
                      </a:xfrm>
                      <a:prstGeom prst="rect">
                        <a:avLst/>
                      </a:prstGeom>
                      <a:noFill/>
                      <a:ln>
                        <a:noFill/>
                      </a:ln>
                      <a:extLst/>
                    </p:spPr>
                  </p:pic>
                </p:oleObj>
              </mc:Fallback>
            </mc:AlternateContent>
          </a:graphicData>
        </a:graphic>
      </p:graphicFrame>
      <p:graphicFrame>
        <p:nvGraphicFramePr>
          <p:cNvPr id="6" name="Object 18">
            <a:extLst>
              <a:ext uri="{FF2B5EF4-FFF2-40B4-BE49-F238E27FC236}">
                <a16:creationId xmlns:a16="http://schemas.microsoft.com/office/drawing/2014/main" id="{F34043F6-A3CC-41B0-B279-6AE55A2908FB}"/>
              </a:ext>
            </a:extLst>
          </p:cNvPr>
          <p:cNvGraphicFramePr>
            <a:graphicFrameLocks noChangeAspect="1"/>
          </p:cNvGraphicFramePr>
          <p:nvPr>
            <p:extLst>
              <p:ext uri="{D42A27DB-BD31-4B8C-83A1-F6EECF244321}">
                <p14:modId xmlns:p14="http://schemas.microsoft.com/office/powerpoint/2010/main" val="2286954913"/>
              </p:ext>
            </p:extLst>
          </p:nvPr>
        </p:nvGraphicFramePr>
        <p:xfrm>
          <a:off x="6061075" y="4106863"/>
          <a:ext cx="3073400" cy="1868487"/>
        </p:xfrm>
        <a:graphic>
          <a:graphicData uri="http://schemas.openxmlformats.org/presentationml/2006/ole">
            <mc:AlternateContent xmlns:mc="http://schemas.openxmlformats.org/markup-compatibility/2006">
              <mc:Choice xmlns:v="urn:schemas-microsoft-com:vml" Requires="v">
                <p:oleObj spid="_x0000_s26242" name="Equation" r:id="rId8" imgW="2755800" imgH="1663560" progId="Equation.DSMT4">
                  <p:embed/>
                </p:oleObj>
              </mc:Choice>
              <mc:Fallback>
                <p:oleObj name="Equation" r:id="rId8" imgW="2755800" imgH="1663560" progId="Equation.DSMT4">
                  <p:embed/>
                  <p:pic>
                    <p:nvPicPr>
                      <p:cNvPr id="0" name=""/>
                      <p:cNvPicPr>
                        <a:picLocks noChangeAspect="1" noChangeArrowheads="1"/>
                      </p:cNvPicPr>
                      <p:nvPr/>
                    </p:nvPicPr>
                    <p:blipFill>
                      <a:blip r:embed="rId9"/>
                      <a:srcRect/>
                      <a:stretch>
                        <a:fillRect/>
                      </a:stretch>
                    </p:blipFill>
                    <p:spPr bwMode="auto">
                      <a:xfrm>
                        <a:off x="6061075" y="4106863"/>
                        <a:ext cx="3073400" cy="1868487"/>
                      </a:xfrm>
                      <a:prstGeom prst="rect">
                        <a:avLst/>
                      </a:prstGeom>
                      <a:noFill/>
                      <a:ln>
                        <a:noFill/>
                      </a:ln>
                      <a:extLst/>
                    </p:spPr>
                  </p:pic>
                </p:oleObj>
              </mc:Fallback>
            </mc:AlternateContent>
          </a:graphicData>
        </a:graphic>
      </p:graphicFrame>
      <p:sp>
        <p:nvSpPr>
          <p:cNvPr id="4" name="矩形 3">
            <a:extLst>
              <a:ext uri="{FF2B5EF4-FFF2-40B4-BE49-F238E27FC236}">
                <a16:creationId xmlns:a16="http://schemas.microsoft.com/office/drawing/2014/main" id="{E6D23C10-8199-4896-BC47-C7AEF5810240}"/>
              </a:ext>
            </a:extLst>
          </p:cNvPr>
          <p:cNvSpPr/>
          <p:nvPr/>
        </p:nvSpPr>
        <p:spPr>
          <a:xfrm>
            <a:off x="6311571" y="1233725"/>
            <a:ext cx="4965731" cy="5170646"/>
          </a:xfrm>
          <a:prstGeom prst="rect">
            <a:avLst/>
          </a:prstGeom>
          <a:solidFill>
            <a:schemeClr val="accent2">
              <a:lumMod val="60000"/>
              <a:lumOff val="40000"/>
            </a:schemeClr>
          </a:solidFill>
        </p:spPr>
        <p:txBody>
          <a:bodyPr wrap="square">
            <a:spAutoFit/>
          </a:bodyPr>
          <a:lstStyle/>
          <a:p>
            <a:pPr>
              <a:defRPr/>
            </a:pPr>
            <a:r>
              <a:rPr lang="zh-CN" altLang="en-US" sz="3000" dirty="0" smtClean="0">
                <a:solidFill>
                  <a:schemeClr val="bg1">
                    <a:lumMod val="95000"/>
                  </a:schemeClr>
                </a:solidFill>
                <a:latin typeface="华文楷体" panose="02010600040101010101" pitchFamily="2" charset="-122"/>
                <a:ea typeface="华文楷体" panose="02010600040101010101" pitchFamily="2" charset="-122"/>
              </a:rPr>
              <a:t>      </a:t>
            </a:r>
            <a:r>
              <a:rPr lang="zh-CN" altLang="en-US" sz="3000" dirty="0" smtClean="0">
                <a:solidFill>
                  <a:srgbClr val="FF0000"/>
                </a:solidFill>
                <a:latin typeface="华文楷体" panose="02010600040101010101" pitchFamily="2" charset="-122"/>
                <a:ea typeface="华文楷体" panose="02010600040101010101" pitchFamily="2" charset="-122"/>
              </a:rPr>
              <a:t>特征向量</a:t>
            </a:r>
            <a:r>
              <a:rPr lang="zh-CN" altLang="en-US" sz="3000" dirty="0">
                <a:solidFill>
                  <a:schemeClr val="bg1">
                    <a:lumMod val="95000"/>
                  </a:schemeClr>
                </a:solidFill>
                <a:latin typeface="华文楷体" panose="02010600040101010101" pitchFamily="2" charset="-122"/>
                <a:ea typeface="华文楷体" panose="02010600040101010101" pitchFamily="2" charset="-122"/>
              </a:rPr>
              <a:t>在一个</a:t>
            </a:r>
            <a:r>
              <a:rPr lang="zh-CN" altLang="en-US" sz="3000" dirty="0">
                <a:solidFill>
                  <a:srgbClr val="FF0000"/>
                </a:solidFill>
                <a:latin typeface="华文楷体" panose="02010600040101010101" pitchFamily="2" charset="-122"/>
                <a:ea typeface="华文楷体" panose="02010600040101010101" pitchFamily="2" charset="-122"/>
              </a:rPr>
              <a:t>矩阵</a:t>
            </a:r>
            <a:r>
              <a:rPr lang="zh-CN" altLang="en-US" sz="3000" dirty="0">
                <a:solidFill>
                  <a:schemeClr val="bg1">
                    <a:lumMod val="95000"/>
                  </a:schemeClr>
                </a:solidFill>
                <a:latin typeface="华文楷体" panose="02010600040101010101" pitchFamily="2" charset="-122"/>
                <a:ea typeface="华文楷体" panose="02010600040101010101" pitchFamily="2" charset="-122"/>
              </a:rPr>
              <a:t>的作用</a:t>
            </a:r>
            <a:r>
              <a:rPr lang="zh-CN" altLang="en-US" sz="3000" dirty="0" smtClean="0">
                <a:solidFill>
                  <a:schemeClr val="bg1">
                    <a:lumMod val="95000"/>
                  </a:schemeClr>
                </a:solidFill>
                <a:latin typeface="华文楷体" panose="02010600040101010101" pitchFamily="2" charset="-122"/>
                <a:ea typeface="华文楷体" panose="02010600040101010101" pitchFamily="2" charset="-122"/>
              </a:rPr>
              <a:t>下做</a:t>
            </a:r>
            <a:r>
              <a:rPr lang="zh-CN" altLang="en-US" sz="3000" dirty="0" smtClean="0">
                <a:solidFill>
                  <a:srgbClr val="FF0000"/>
                </a:solidFill>
                <a:latin typeface="华文楷体" panose="02010600040101010101" pitchFamily="2" charset="-122"/>
                <a:ea typeface="华文楷体" panose="02010600040101010101" pitchFamily="2" charset="-122"/>
              </a:rPr>
              <a:t>伸缩</a:t>
            </a:r>
            <a:r>
              <a:rPr lang="zh-CN" altLang="en-US" sz="3000" dirty="0" smtClean="0">
                <a:solidFill>
                  <a:schemeClr val="bg1">
                    <a:lumMod val="95000"/>
                  </a:schemeClr>
                </a:solidFill>
                <a:latin typeface="华文楷体" panose="02010600040101010101" pitchFamily="2" charset="-122"/>
                <a:ea typeface="华文楷体" panose="02010600040101010101" pitchFamily="2" charset="-122"/>
              </a:rPr>
              <a:t>运动</a:t>
            </a:r>
            <a:r>
              <a:rPr lang="zh-CN" altLang="en-US" sz="3000" dirty="0">
                <a:solidFill>
                  <a:schemeClr val="bg1">
                    <a:lumMod val="95000"/>
                  </a:schemeClr>
                </a:solidFill>
                <a:latin typeface="华文楷体" panose="02010600040101010101" pitchFamily="2" charset="-122"/>
                <a:ea typeface="华文楷体" panose="02010600040101010101" pitchFamily="2" charset="-122"/>
              </a:rPr>
              <a:t>，伸缩的幅度由特征值确定</a:t>
            </a:r>
            <a:r>
              <a:rPr lang="zh-CN" altLang="en-US" sz="3000" dirty="0" smtClean="0">
                <a:solidFill>
                  <a:schemeClr val="bg1">
                    <a:lumMod val="95000"/>
                  </a:schemeClr>
                </a:solidFill>
                <a:latin typeface="华文楷体" panose="02010600040101010101" pitchFamily="2" charset="-122"/>
                <a:ea typeface="华文楷体" panose="02010600040101010101" pitchFamily="2" charset="-122"/>
              </a:rPr>
              <a:t>。即</a:t>
            </a:r>
            <a:r>
              <a:rPr lang="zh-CN" altLang="en-US" sz="3000" dirty="0" smtClean="0">
                <a:solidFill>
                  <a:srgbClr val="FF0000"/>
                </a:solidFill>
                <a:latin typeface="华文楷体" panose="02010600040101010101" pitchFamily="2" charset="-122"/>
                <a:ea typeface="华文楷体" panose="02010600040101010101" pitchFamily="2" charset="-122"/>
              </a:rPr>
              <a:t>伸缩</a:t>
            </a:r>
            <a:r>
              <a:rPr lang="zh-CN" altLang="en-US" sz="3000" dirty="0">
                <a:solidFill>
                  <a:srgbClr val="FF0000"/>
                </a:solidFill>
                <a:latin typeface="华文楷体" panose="02010600040101010101" pitchFamily="2" charset="-122"/>
                <a:ea typeface="华文楷体" panose="02010600040101010101" pitchFamily="2" charset="-122"/>
              </a:rPr>
              <a:t>比例即为特征值，正负表达方向。</a:t>
            </a:r>
          </a:p>
          <a:p>
            <a:pPr>
              <a:defRPr/>
            </a:pPr>
            <a:r>
              <a:rPr lang="zh-CN" altLang="en-US" sz="3000" dirty="0" smtClean="0">
                <a:solidFill>
                  <a:schemeClr val="bg1">
                    <a:lumMod val="95000"/>
                  </a:schemeClr>
                </a:solidFill>
                <a:latin typeface="华文楷体" panose="02010600040101010101" pitchFamily="2" charset="-122"/>
                <a:ea typeface="华文楷体" panose="02010600040101010101" pitchFamily="2" charset="-122"/>
              </a:rPr>
              <a:t>      特征值</a:t>
            </a:r>
            <a:r>
              <a:rPr lang="zh-CN" altLang="en-US" sz="3000" dirty="0">
                <a:solidFill>
                  <a:schemeClr val="bg1">
                    <a:lumMod val="95000"/>
                  </a:schemeClr>
                </a:solidFill>
                <a:latin typeface="华文楷体" panose="02010600040101010101" pitchFamily="2" charset="-122"/>
                <a:ea typeface="华文楷体" panose="02010600040101010101" pitchFamily="2" charset="-122"/>
              </a:rPr>
              <a:t>大于</a:t>
            </a:r>
            <a:r>
              <a:rPr lang="en-US" altLang="zh-CN" sz="3000" dirty="0">
                <a:solidFill>
                  <a:schemeClr val="bg1">
                    <a:lumMod val="95000"/>
                  </a:schemeClr>
                </a:solidFill>
                <a:latin typeface="华文楷体" panose="02010600040101010101" pitchFamily="2" charset="-122"/>
                <a:ea typeface="华文楷体" panose="02010600040101010101" pitchFamily="2" charset="-122"/>
              </a:rPr>
              <a:t>1</a:t>
            </a:r>
            <a:r>
              <a:rPr lang="zh-CN" altLang="en-US" sz="3000" dirty="0">
                <a:solidFill>
                  <a:schemeClr val="bg1">
                    <a:lumMod val="95000"/>
                  </a:schemeClr>
                </a:solidFill>
                <a:latin typeface="华文楷体" panose="02010600040101010101" pitchFamily="2" charset="-122"/>
                <a:ea typeface="华文楷体" panose="02010600040101010101" pitchFamily="2" charset="-122"/>
              </a:rPr>
              <a:t>，所有属于此特征值的特征向量变长；特征值大于</a:t>
            </a:r>
            <a:r>
              <a:rPr lang="en-US" altLang="zh-CN" sz="3000" dirty="0">
                <a:solidFill>
                  <a:schemeClr val="bg1">
                    <a:lumMod val="95000"/>
                  </a:schemeClr>
                </a:solidFill>
                <a:latin typeface="华文楷体" panose="02010600040101010101" pitchFamily="2" charset="-122"/>
                <a:ea typeface="华文楷体" panose="02010600040101010101" pitchFamily="2" charset="-122"/>
              </a:rPr>
              <a:t>0</a:t>
            </a:r>
            <a:r>
              <a:rPr lang="zh-CN" altLang="en-US" sz="3000" dirty="0">
                <a:solidFill>
                  <a:schemeClr val="bg1">
                    <a:lumMod val="95000"/>
                  </a:schemeClr>
                </a:solidFill>
                <a:latin typeface="华文楷体" panose="02010600040101010101" pitchFamily="2" charset="-122"/>
                <a:ea typeface="华文楷体" panose="02010600040101010101" pitchFamily="2" charset="-122"/>
              </a:rPr>
              <a:t>小于</a:t>
            </a:r>
            <a:r>
              <a:rPr lang="en-US" altLang="zh-CN" sz="3000" dirty="0">
                <a:solidFill>
                  <a:schemeClr val="bg1">
                    <a:lumMod val="95000"/>
                  </a:schemeClr>
                </a:solidFill>
                <a:latin typeface="华文楷体" panose="02010600040101010101" pitchFamily="2" charset="-122"/>
                <a:ea typeface="华文楷体" panose="02010600040101010101" pitchFamily="2" charset="-122"/>
              </a:rPr>
              <a:t>1</a:t>
            </a:r>
            <a:r>
              <a:rPr lang="zh-CN" altLang="en-US" sz="3000" dirty="0">
                <a:solidFill>
                  <a:schemeClr val="bg1">
                    <a:lumMod val="95000"/>
                  </a:schemeClr>
                </a:solidFill>
                <a:latin typeface="华文楷体" panose="02010600040101010101" pitchFamily="2" charset="-122"/>
                <a:ea typeface="华文楷体" panose="02010600040101010101" pitchFamily="2" charset="-122"/>
              </a:rPr>
              <a:t>，特征向量缩短；特征值小于</a:t>
            </a:r>
            <a:r>
              <a:rPr lang="en-US" altLang="zh-CN" sz="3000" dirty="0">
                <a:solidFill>
                  <a:schemeClr val="bg1">
                    <a:lumMod val="95000"/>
                  </a:schemeClr>
                </a:solidFill>
                <a:latin typeface="华文楷体" panose="02010600040101010101" pitchFamily="2" charset="-122"/>
                <a:ea typeface="华文楷体" panose="02010600040101010101" pitchFamily="2" charset="-122"/>
              </a:rPr>
              <a:t>0</a:t>
            </a:r>
            <a:r>
              <a:rPr lang="zh-CN" altLang="en-US" sz="3000" dirty="0">
                <a:solidFill>
                  <a:schemeClr val="bg1">
                    <a:lumMod val="95000"/>
                  </a:schemeClr>
                </a:solidFill>
                <a:latin typeface="华文楷体" panose="02010600040101010101" pitchFamily="2" charset="-122"/>
                <a:ea typeface="华文楷体" panose="02010600040101010101" pitchFamily="2" charset="-122"/>
              </a:rPr>
              <a:t>，特征向量缩过了界，反方向到原点那边去了。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childTnLst>
                          </p:cTn>
                        </p:par>
                        <p:par>
                          <p:cTn id="8" fill="hold" nodeType="withGroup">
                            <p:stCondLst>
                              <p:cond delay="6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6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2424545" y="868218"/>
            <a:ext cx="75438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当</a:t>
            </a:r>
            <a:r>
              <a:rPr lang="zh-CN" altLang="en-US" sz="3200" i="1" dirty="0" smtClean="0">
                <a:solidFill>
                  <a:schemeClr val="tx1"/>
                </a:solidFill>
                <a:effectLst>
                  <a:outerShdw blurRad="38100" dist="38100" dir="2700000" algn="tl">
                    <a:srgbClr val="000000">
                      <a:alpha val="43137"/>
                    </a:srgbClr>
                  </a:outerShdw>
                </a:effectLst>
                <a:sym typeface="Symbol" pitchFamily="18" charset="2"/>
              </a:rPr>
              <a:t></a:t>
            </a:r>
            <a:r>
              <a:rPr lang="zh-CN" altLang="en-US"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rPr>
              <a:t>= </a:t>
            </a:r>
            <a:r>
              <a:rPr lang="en-US" altLang="zh-CN" sz="3200" dirty="0" err="1" smtClean="0">
                <a:solidFill>
                  <a:schemeClr val="tx1"/>
                </a:solidFill>
                <a:effectLst>
                  <a:outerShdw blurRad="38100" dist="38100" dir="2700000" algn="tl">
                    <a:srgbClr val="000000">
                      <a:alpha val="43137"/>
                    </a:srgbClr>
                  </a:outerShdw>
                </a:effectLst>
              </a:rPr>
              <a:t>i</a:t>
            </a:r>
            <a:r>
              <a:rPr lang="zh-CN" altLang="en-US" sz="3200" dirty="0" smtClean="0">
                <a:solidFill>
                  <a:schemeClr val="tx1"/>
                </a:solidFill>
                <a:effectLst>
                  <a:outerShdw blurRad="38100" dist="38100" dir="2700000" algn="tl">
                    <a:srgbClr val="000000">
                      <a:alpha val="43137"/>
                    </a:srgbClr>
                  </a:outerShdw>
                </a:effectLst>
              </a:rPr>
              <a:t>时</a:t>
            </a:r>
            <a:r>
              <a:rPr lang="en-US" altLang="zh-CN" sz="3200" dirty="0" smtClean="0">
                <a:solidFill>
                  <a:schemeClr val="tx1"/>
                </a:solidFill>
                <a:effectLst>
                  <a:outerShdw blurRad="38100" dist="38100" dir="2700000" algn="tl">
                    <a:srgbClr val="000000">
                      <a:alpha val="43137"/>
                    </a:srgbClr>
                  </a:outerShdw>
                </a:effectLst>
              </a:rPr>
              <a:t>, </a:t>
            </a:r>
            <a:r>
              <a:rPr lang="en-US" altLang="zh-CN" sz="3200"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A </a:t>
            </a:r>
            <a:r>
              <a:rPr lang="en-US" altLang="zh-CN" sz="3200" dirty="0" smtClean="0">
                <a:solidFill>
                  <a:schemeClr val="tx1"/>
                </a:solidFill>
                <a:effectLst>
                  <a:outerShdw blurRad="38100" dist="38100" dir="2700000" algn="tl">
                    <a:srgbClr val="000000">
                      <a:alpha val="43137"/>
                    </a:srgbClr>
                  </a:outerShdw>
                </a:effectLst>
              </a:rPr>
              <a:t>– </a:t>
            </a:r>
            <a:r>
              <a:rPr lang="en-US" altLang="zh-CN" sz="3200" dirty="0" err="1" smtClean="0">
                <a:solidFill>
                  <a:schemeClr val="tx1"/>
                </a:solidFill>
                <a:effectLst>
                  <a:outerShdw blurRad="38100" dist="38100" dir="2700000" algn="tl">
                    <a:srgbClr val="000000">
                      <a:alpha val="43137"/>
                    </a:srgbClr>
                  </a:outerShdw>
                </a:effectLst>
              </a:rPr>
              <a:t>i</a:t>
            </a:r>
            <a:r>
              <a:rPr lang="en-US" altLang="zh-CN" sz="3200" i="1" dirty="0" err="1" smtClean="0">
                <a:solidFill>
                  <a:schemeClr val="tx1"/>
                </a:solidFill>
                <a:effectLst>
                  <a:outerShdw blurRad="38100" dist="38100" dir="2700000" algn="tl">
                    <a:srgbClr val="000000">
                      <a:alpha val="43137"/>
                    </a:srgbClr>
                  </a:outerShdw>
                </a:effectLst>
                <a:sym typeface="Symbol" pitchFamily="18" charset="2"/>
              </a:rPr>
              <a:t>E</a:t>
            </a:r>
            <a:r>
              <a:rPr lang="en-US" altLang="zh-CN" sz="3200" dirty="0" smtClean="0">
                <a:solidFill>
                  <a:schemeClr val="tx1"/>
                </a:solidFill>
                <a:effectLst>
                  <a:outerShdw blurRad="38100" dist="38100" dir="2700000" algn="tl">
                    <a:srgbClr val="000000">
                      <a:alpha val="43137"/>
                    </a:srgbClr>
                  </a:outerShdw>
                </a:effectLst>
              </a:rPr>
              <a:t>)</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dirty="0" smtClean="0">
                <a:solidFill>
                  <a:schemeClr val="tx1"/>
                </a:solidFill>
                <a:effectLst>
                  <a:outerShdw blurRad="38100" dist="38100" dir="2700000" algn="tl">
                    <a:srgbClr val="000000">
                      <a:alpha val="43137"/>
                    </a:srgbClr>
                  </a:outerShdw>
                </a:effectLst>
              </a:rPr>
              <a:t> = 0</a:t>
            </a:r>
            <a:r>
              <a:rPr lang="zh-CN" altLang="en-US" sz="3200" dirty="0" smtClean="0">
                <a:solidFill>
                  <a:schemeClr val="tx1"/>
                </a:solidFill>
                <a:effectLst>
                  <a:outerShdw blurRad="38100" dist="38100" dir="2700000" algn="tl">
                    <a:srgbClr val="000000">
                      <a:alpha val="43137"/>
                    </a:srgbClr>
                  </a:outerShdw>
                </a:effectLst>
              </a:rPr>
              <a:t>为</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令</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baseline="-25000" dirty="0" smtClean="0">
                <a:solidFill>
                  <a:schemeClr val="tx1"/>
                </a:solidFill>
                <a:effectLst>
                  <a:outerShdw blurRad="38100" dist="38100" dir="2700000" algn="tl">
                    <a:srgbClr val="000000">
                      <a:alpha val="43137"/>
                    </a:srgbClr>
                  </a:outerShdw>
                </a:effectLst>
              </a:rPr>
              <a:t>3</a:t>
            </a:r>
            <a:r>
              <a:rPr lang="en-US" altLang="zh-CN" sz="3200" dirty="0" smtClean="0">
                <a:solidFill>
                  <a:schemeClr val="tx1"/>
                </a:solidFill>
                <a:effectLst>
                  <a:outerShdw blurRad="38100" dist="38100" dir="2700000" algn="tl">
                    <a:srgbClr val="000000">
                      <a:alpha val="43137"/>
                    </a:srgbClr>
                  </a:outerShdw>
                </a:effectLst>
              </a:rPr>
              <a:t> = 1, </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i="1"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r>
              <a:rPr lang="en-US" altLang="zh-CN" sz="3200" i="1" dirty="0" smtClean="0">
                <a:solidFill>
                  <a:schemeClr val="tx1"/>
                </a:solidFill>
                <a:effectLst>
                  <a:outerShdw blurRad="38100" dist="38100" dir="2700000" algn="tl">
                    <a:srgbClr val="000000">
                      <a:alpha val="43137"/>
                    </a:srgbClr>
                  </a:outerShdw>
                </a:effectLst>
              </a:rPr>
              <a:t>A</a:t>
            </a:r>
            <a:r>
              <a:rPr lang="zh-CN" altLang="en-US" sz="3200" dirty="0" smtClean="0">
                <a:solidFill>
                  <a:schemeClr val="tx1"/>
                </a:solidFill>
                <a:effectLst>
                  <a:outerShdw blurRad="38100" dist="38100" dir="2700000" algn="tl">
                    <a:srgbClr val="000000">
                      <a:alpha val="43137"/>
                    </a:srgbClr>
                  </a:outerShdw>
                </a:effectLst>
              </a:rPr>
              <a:t>的对应于</a:t>
            </a:r>
            <a:r>
              <a:rPr lang="en-US" altLang="zh-CN" sz="3200" dirty="0" err="1" smtClean="0">
                <a:solidFill>
                  <a:schemeClr val="tx1"/>
                </a:solidFill>
                <a:effectLst>
                  <a:outerShdw blurRad="38100" dist="38100" dir="2700000" algn="tl">
                    <a:srgbClr val="000000">
                      <a:alpha val="43137"/>
                    </a:srgbClr>
                  </a:outerShdw>
                </a:effectLst>
              </a:rPr>
              <a:t>i</a:t>
            </a:r>
            <a:r>
              <a:rPr lang="zh-CN" altLang="en-US" sz="3200" dirty="0" smtClean="0">
                <a:solidFill>
                  <a:schemeClr val="tx1"/>
                </a:solidFill>
                <a:effectLst>
                  <a:outerShdw blurRad="38100" dist="38100" dir="2700000" algn="tl">
                    <a:srgbClr val="000000">
                      <a:alpha val="43137"/>
                    </a:srgbClr>
                  </a:outerShdw>
                </a:effectLst>
              </a:rPr>
              <a:t>的全部特征向量为</a:t>
            </a: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4170888989"/>
              </p:ext>
            </p:extLst>
          </p:nvPr>
        </p:nvGraphicFramePr>
        <p:xfrm>
          <a:off x="4235450" y="1431925"/>
          <a:ext cx="4206875" cy="1781175"/>
        </p:xfrm>
        <a:graphic>
          <a:graphicData uri="http://schemas.openxmlformats.org/presentationml/2006/ole">
            <mc:AlternateContent xmlns:mc="http://schemas.openxmlformats.org/markup-compatibility/2006">
              <mc:Choice xmlns:v="urn:schemas-microsoft-com:vml" Requires="v">
                <p:oleObj spid="_x0000_s41733" name="Equation" r:id="rId3" imgW="1879560" imgH="711000" progId="Equation.DSMT4">
                  <p:embed/>
                </p:oleObj>
              </mc:Choice>
              <mc:Fallback>
                <p:oleObj name="Equation" r:id="rId3" imgW="1879560" imgH="711000" progId="Equation.DSMT4">
                  <p:embed/>
                  <p:pic>
                    <p:nvPicPr>
                      <p:cNvPr id="0" name=""/>
                      <p:cNvPicPr>
                        <a:picLocks noChangeAspect="1" noChangeArrowheads="1"/>
                      </p:cNvPicPr>
                      <p:nvPr/>
                    </p:nvPicPr>
                    <p:blipFill>
                      <a:blip r:embed="rId4"/>
                      <a:srcRect/>
                      <a:stretch>
                        <a:fillRect/>
                      </a:stretch>
                    </p:blipFill>
                    <p:spPr bwMode="auto">
                      <a:xfrm>
                        <a:off x="4235450" y="1431925"/>
                        <a:ext cx="4206875" cy="178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4238886713"/>
              </p:ext>
            </p:extLst>
          </p:nvPr>
        </p:nvGraphicFramePr>
        <p:xfrm>
          <a:off x="4284807" y="3267652"/>
          <a:ext cx="1981200" cy="1855788"/>
        </p:xfrm>
        <a:graphic>
          <a:graphicData uri="http://schemas.openxmlformats.org/presentationml/2006/ole">
            <mc:AlternateContent xmlns:mc="http://schemas.openxmlformats.org/markup-compatibility/2006">
              <mc:Choice xmlns:v="urn:schemas-microsoft-com:vml" Requires="v">
                <p:oleObj spid="_x0000_s41734" name="Equation" r:id="rId5" imgW="807480" imgH="741240" progId="Equation.DSMT4">
                  <p:embed/>
                </p:oleObj>
              </mc:Choice>
              <mc:Fallback>
                <p:oleObj name="Equation" r:id="rId5" imgW="807480" imgH="741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807" y="3267652"/>
                        <a:ext cx="1981200" cy="185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1707912229"/>
              </p:ext>
            </p:extLst>
          </p:nvPr>
        </p:nvGraphicFramePr>
        <p:xfrm>
          <a:off x="4795982" y="5804477"/>
          <a:ext cx="2205038" cy="576263"/>
        </p:xfrm>
        <a:graphic>
          <a:graphicData uri="http://schemas.openxmlformats.org/presentationml/2006/ole">
            <mc:AlternateContent xmlns:mc="http://schemas.openxmlformats.org/markup-compatibility/2006">
              <mc:Choice xmlns:v="urn:schemas-microsoft-com:vml" Requires="v">
                <p:oleObj spid="_x0000_s41735" name="Equation" r:id="rId7" imgW="908280" imgH="146160" progId="Equation.DSMT4">
                  <p:embed/>
                </p:oleObj>
              </mc:Choice>
              <mc:Fallback>
                <p:oleObj name="Equation" r:id="rId7" imgW="908280" imgH="1461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5982" y="5804477"/>
                        <a:ext cx="2205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6260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1531039582"/>
              </p:ext>
            </p:extLst>
          </p:nvPr>
        </p:nvGraphicFramePr>
        <p:xfrm>
          <a:off x="1809606" y="1477963"/>
          <a:ext cx="8150225" cy="557212"/>
        </p:xfrm>
        <a:graphic>
          <a:graphicData uri="http://schemas.openxmlformats.org/presentationml/2006/ole">
            <mc:AlternateContent xmlns:mc="http://schemas.openxmlformats.org/markup-compatibility/2006">
              <mc:Choice xmlns:v="urn:schemas-microsoft-com:vml" Requires="v">
                <p:oleObj spid="_x0000_s124938" name="Equation" r:id="rId3" imgW="5359400" imgH="355600" progId="Equation.DSMT4">
                  <p:embed/>
                </p:oleObj>
              </mc:Choice>
              <mc:Fallback>
                <p:oleObj name="Equation" r:id="rId3" imgW="5359400" imgH="355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606" y="1477963"/>
                        <a:ext cx="815022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1892812063"/>
              </p:ext>
            </p:extLst>
          </p:nvPr>
        </p:nvGraphicFramePr>
        <p:xfrm>
          <a:off x="2557318" y="2741613"/>
          <a:ext cx="6223000" cy="508000"/>
        </p:xfrm>
        <a:graphic>
          <a:graphicData uri="http://schemas.openxmlformats.org/presentationml/2006/ole">
            <mc:AlternateContent xmlns:mc="http://schemas.openxmlformats.org/markup-compatibility/2006">
              <mc:Choice xmlns:v="urn:schemas-microsoft-com:vml" Requires="v">
                <p:oleObj spid="_x0000_s124939" name="Equation" r:id="rId5" imgW="5054600" imgH="330200" progId="Equation.DSMT4">
                  <p:embed/>
                </p:oleObj>
              </mc:Choice>
              <mc:Fallback>
                <p:oleObj name="Equation" r:id="rId5" imgW="5054600" imgH="330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7318" y="2741613"/>
                        <a:ext cx="6223000" cy="508000"/>
                      </a:xfrm>
                      <a:prstGeom prst="rect">
                        <a:avLst/>
                      </a:prstGeom>
                      <a:noFill/>
                      <a:ln>
                        <a:noFill/>
                      </a:ln>
                      <a:effectLs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477658319"/>
              </p:ext>
            </p:extLst>
          </p:nvPr>
        </p:nvGraphicFramePr>
        <p:xfrm>
          <a:off x="2536825" y="2014538"/>
          <a:ext cx="3381375" cy="544512"/>
        </p:xfrm>
        <a:graphic>
          <a:graphicData uri="http://schemas.openxmlformats.org/presentationml/2006/ole">
            <mc:AlternateContent xmlns:mc="http://schemas.openxmlformats.org/markup-compatibility/2006">
              <mc:Choice xmlns:v="urn:schemas-microsoft-com:vml" Requires="v">
                <p:oleObj spid="_x0000_s124940" name="Equation" r:id="rId7" imgW="2082800" imgH="355600" progId="Equation.DSMT4">
                  <p:embed/>
                </p:oleObj>
              </mc:Choice>
              <mc:Fallback>
                <p:oleObj name="Equation" r:id="rId7" imgW="2082800" imgH="355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6825" y="2014538"/>
                        <a:ext cx="3381375" cy="544512"/>
                      </a:xfrm>
                      <a:prstGeom prst="rect">
                        <a:avLst/>
                      </a:prstGeom>
                      <a:noFill/>
                      <a:ln>
                        <a:noFill/>
                      </a:ln>
                      <a:effectLst/>
                      <a:extLst/>
                    </p:spPr>
                  </p:pic>
                </p:oleObj>
              </mc:Fallback>
            </mc:AlternateContent>
          </a:graphicData>
        </a:graphic>
      </p:graphicFrame>
      <p:sp>
        <p:nvSpPr>
          <p:cNvPr id="5" name="Line 7"/>
          <p:cNvSpPr>
            <a:spLocks noChangeShapeType="1"/>
          </p:cNvSpPr>
          <p:nvPr/>
        </p:nvSpPr>
        <p:spPr bwMode="auto">
          <a:xfrm>
            <a:off x="2189018" y="1016000"/>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6" name="Object 8"/>
          <p:cNvGraphicFramePr>
            <a:graphicFrameLocks noChangeAspect="1"/>
          </p:cNvGraphicFramePr>
          <p:nvPr>
            <p:extLst>
              <p:ext uri="{D42A27DB-BD31-4B8C-83A1-F6EECF244321}">
                <p14:modId xmlns:p14="http://schemas.microsoft.com/office/powerpoint/2010/main" val="3739585987"/>
              </p:ext>
            </p:extLst>
          </p:nvPr>
        </p:nvGraphicFramePr>
        <p:xfrm>
          <a:off x="1882775" y="3457575"/>
          <a:ext cx="8001000" cy="2335213"/>
        </p:xfrm>
        <a:graphic>
          <a:graphicData uri="http://schemas.openxmlformats.org/presentationml/2006/ole">
            <mc:AlternateContent xmlns:mc="http://schemas.openxmlformats.org/markup-compatibility/2006">
              <mc:Choice xmlns:v="urn:schemas-microsoft-com:vml" Requires="v">
                <p:oleObj spid="_x0000_s124941" name="Equation" r:id="rId9" imgW="3530520" imgH="914400" progId="Equation.DSMT4">
                  <p:embed/>
                </p:oleObj>
              </mc:Choice>
              <mc:Fallback>
                <p:oleObj name="Equation" r:id="rId9" imgW="3530520" imgH="914400" progId="Equation.DSMT4">
                  <p:embed/>
                  <p:pic>
                    <p:nvPicPr>
                      <p:cNvPr id="0" name=""/>
                      <p:cNvPicPr>
                        <a:picLocks noChangeAspect="1" noChangeArrowheads="1"/>
                      </p:cNvPicPr>
                      <p:nvPr/>
                    </p:nvPicPr>
                    <p:blipFill>
                      <a:blip r:embed="rId10"/>
                      <a:srcRect/>
                      <a:stretch>
                        <a:fillRect/>
                      </a:stretch>
                    </p:blipFill>
                    <p:spPr bwMode="auto">
                      <a:xfrm>
                        <a:off x="1882775" y="3457575"/>
                        <a:ext cx="8001000" cy="233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9"/>
          <p:cNvSpPr>
            <a:spLocks noChangeArrowheads="1"/>
          </p:cNvSpPr>
          <p:nvPr/>
        </p:nvSpPr>
        <p:spPr bwMode="auto">
          <a:xfrm>
            <a:off x="10209068" y="69596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DEF8EC35-46B0-44FF-9D8A-6958D250A52A}" type="slidenum">
              <a:rPr lang="en-US" altLang="zh-CN" sz="1400">
                <a:solidFill>
                  <a:schemeClr val="tx2"/>
                </a:solidFill>
                <a:latin typeface="Times New Roman" panose="02020603050405020304" pitchFamily="18" charset="0"/>
              </a:rPr>
              <a:pPr eaLnBrk="1" hangingPunct="1">
                <a:spcBef>
                  <a:spcPct val="0"/>
                </a:spcBef>
                <a:buFontTx/>
                <a:buNone/>
              </a:pPr>
              <a:t>41</a:t>
            </a:fld>
            <a:endParaRPr lang="en-US" altLang="zh-CN" sz="1400">
              <a:solidFill>
                <a:schemeClr val="tx2"/>
              </a:solidFill>
              <a:latin typeface="Times New Roman" panose="02020603050405020304" pitchFamily="18" charset="0"/>
            </a:endParaRPr>
          </a:p>
        </p:txBody>
      </p:sp>
      <p:sp>
        <p:nvSpPr>
          <p:cNvPr id="8" name="Rectangle 2"/>
          <p:cNvSpPr>
            <a:spLocks noChangeArrowheads="1"/>
          </p:cNvSpPr>
          <p:nvPr/>
        </p:nvSpPr>
        <p:spPr bwMode="auto">
          <a:xfrm>
            <a:off x="2281093" y="677863"/>
            <a:ext cx="39084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9" name="Rectangle 3"/>
          <p:cNvSpPr>
            <a:spLocks noChangeArrowheads="1"/>
          </p:cNvSpPr>
          <p:nvPr/>
        </p:nvSpPr>
        <p:spPr bwMode="auto">
          <a:xfrm>
            <a:off x="7227743" y="677863"/>
            <a:ext cx="299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a:solidFill>
                  <a:srgbClr val="0000CC"/>
                </a:solidFill>
                <a:latin typeface="Times New Roman" panose="02020603050405020304" pitchFamily="18" charset="0"/>
                <a:ea typeface="黑体" panose="02010609060101010101" pitchFamily="49" charset="-122"/>
                <a:cs typeface="Arial" panose="020B0604020202020204" pitchFamily="34" charset="0"/>
              </a:rPr>
              <a:t>§4.1 </a:t>
            </a:r>
            <a:r>
              <a:rPr kumimoji="0" lang="zh-CN" altLang="en-US" sz="1600" b="1">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mc:AlternateContent xmlns:mc="http://schemas.openxmlformats.org/markup-compatibility/2006" xmlns:a14="http://schemas.microsoft.com/office/drawing/2010/main">
        <mc:Choice Requires="a14">
          <p:sp>
            <p:nvSpPr>
              <p:cNvPr id="10" name="矩形 9"/>
              <p:cNvSpPr/>
              <p:nvPr/>
            </p:nvSpPr>
            <p:spPr>
              <a:xfrm>
                <a:off x="1476900" y="5445725"/>
                <a:ext cx="7280968" cy="1118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i="1" smtClean="0">
                              <a:latin typeface="Cambria Math" panose="02040503050406030204" pitchFamily="18" charset="0"/>
                            </a:rPr>
                          </m:ctrlPr>
                        </m:mPr>
                        <m:mr>
                          <m:e>
                            <m:r>
                              <a:rPr lang="zh-CN" altLang="en-US">
                                <a:latin typeface="Cambria Math" panose="02040503050406030204" pitchFamily="18" charset="0"/>
                              </a:rPr>
                              <m:t>令</m:t>
                            </m:r>
                            <m:r>
                              <a:rPr lang="zh-CN" altLang="en-US" i="1">
                                <a:latin typeface="Cambria Math" panose="02040503050406030204" pitchFamily="18" charset="0"/>
                              </a:rPr>
                              <m:t>𝜆</m:t>
                            </m:r>
                            <m:r>
                              <a:rPr lang="zh-CN" altLang="en-US" i="0">
                                <a:latin typeface="Cambria Math" panose="02040503050406030204" pitchFamily="18" charset="0"/>
                              </a:rPr>
                              <m:t>=0,</m:t>
                            </m:r>
                            <m:r>
                              <a:rPr lang="zh-CN" altLang="en-US" i="0">
                                <a:latin typeface="Cambria Math" panose="02040503050406030204" pitchFamily="18" charset="0"/>
                              </a:rPr>
                              <m:t>得</m:t>
                            </m:r>
                            <m:r>
                              <a:rPr lang="zh-CN" altLang="en-US" i="0">
                                <a:latin typeface="Cambria Math" panose="02040503050406030204" pitchFamily="18" charset="0"/>
                              </a:rPr>
                              <m:t>|−</m:t>
                            </m:r>
                            <m:r>
                              <a:rPr lang="zh-CN" altLang="en-US" i="1">
                                <a:latin typeface="Cambria Math" panose="02040503050406030204" pitchFamily="18" charset="0"/>
                              </a:rPr>
                              <m:t>𝐴</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en-US" altLang="zh-CN" i="1">
                                    <a:latin typeface="Cambria Math" panose="02040503050406030204" pitchFamily="18" charset="0"/>
                                  </a:rPr>
                                  <m:t>−</m:t>
                                </m:r>
                                <m:r>
                                  <a:rPr lang="en-US" altLang="zh-CN" b="0" i="0" smtClean="0">
                                    <a:latin typeface="Cambria Math" panose="02040503050406030204" pitchFamily="18" charset="0"/>
                                  </a:rPr>
                                  <m:t>1</m:t>
                                </m:r>
                                <m:r>
                                  <a:rPr lang="zh-CN" altLang="en-US" i="1">
                                    <a:latin typeface="Cambria Math" panose="02040503050406030204" pitchFamily="18" charset="0"/>
                                  </a:rPr>
                                  <m:t>）</m:t>
                                </m:r>
                              </m:e>
                              <m:sup>
                                <m:r>
                                  <a:rPr lang="zh-CN" altLang="en-US" i="1">
                                    <a:latin typeface="Cambria Math" panose="02040503050406030204" pitchFamily="18" charset="0"/>
                                  </a:rPr>
                                  <m:t>𝑛</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𝑛</m:t>
                                </m:r>
                              </m:sub>
                            </m:sSub>
                            <m:r>
                              <a:rPr lang="zh-CN" altLang="en-US" i="0">
                                <a:latin typeface="Cambria Math" panose="02040503050406030204" pitchFamily="18" charset="0"/>
                              </a:rPr>
                              <m:t>,</m:t>
                            </m:r>
                            <m:r>
                              <a:rPr lang="zh-CN" altLang="en-US" i="0">
                                <a:latin typeface="Cambria Math" panose="02040503050406030204" pitchFamily="18" charset="0"/>
                              </a:rPr>
                              <m:t>即</m:t>
                            </m:r>
                          </m:e>
                        </m:mr>
                        <m:mr>
                          <m:e>
                            <m:r>
                              <a:rPr lang="zh-CN" altLang="en-US" i="0">
                                <a:latin typeface="Cambria Math" panose="02040503050406030204" pitchFamily="18" charset="0"/>
                              </a:rPr>
                              <m:t>|</m:t>
                            </m:r>
                            <m:r>
                              <a:rPr lang="zh-CN" altLang="en-US" i="1">
                                <a:latin typeface="Cambria Math" panose="02040503050406030204" pitchFamily="18" charset="0"/>
                              </a:rPr>
                              <m:t>𝐴</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𝑛</m:t>
                                </m:r>
                              </m:sub>
                            </m:sSub>
                          </m:e>
                        </m:mr>
                      </m:m>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476900" y="5445725"/>
                <a:ext cx="7280968" cy="1118319"/>
              </a:xfrm>
              <a:prstGeom prst="rect">
                <a:avLst/>
              </a:prstGeom>
              <a:blipFill rotWithShape="0">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25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438" y="621408"/>
            <a:ext cx="10326254" cy="1077218"/>
          </a:xfrm>
          <a:prstGeom prst="rect">
            <a:avLst/>
          </a:prstGeom>
        </p:spPr>
        <p:txBody>
          <a:bodyPr wrap="square">
            <a:spAutoFit/>
          </a:bodyPr>
          <a:lstStyle/>
          <a:p>
            <a:r>
              <a:rPr lang="zh-CN" altLang="en-US" dirty="0">
                <a:solidFill>
                  <a:srgbClr val="FFC000"/>
                </a:solidFill>
              </a:rPr>
              <a:t>韦达定理</a:t>
            </a:r>
          </a:p>
          <a:p>
            <a:r>
              <a:rPr lang="zh-CN" altLang="en-US" dirty="0">
                <a:solidFill>
                  <a:schemeClr val="bg1"/>
                </a:solidFill>
              </a:rPr>
              <a:t>韦达定理说明了一元二次方程中根和系数之间的关系。</a:t>
            </a:r>
          </a:p>
        </p:txBody>
      </p:sp>
      <p:pic>
        <p:nvPicPr>
          <p:cNvPr id="3" name="图片 2"/>
          <p:cNvPicPr>
            <a:picLocks noChangeAspect="1"/>
          </p:cNvPicPr>
          <p:nvPr/>
        </p:nvPicPr>
        <p:blipFill>
          <a:blip r:embed="rId2"/>
          <a:stretch>
            <a:fillRect/>
          </a:stretch>
        </p:blipFill>
        <p:spPr>
          <a:xfrm>
            <a:off x="126567" y="1698626"/>
            <a:ext cx="7191375" cy="2571750"/>
          </a:xfrm>
          <a:prstGeom prst="rect">
            <a:avLst/>
          </a:prstGeom>
        </p:spPr>
      </p:pic>
      <p:pic>
        <p:nvPicPr>
          <p:cNvPr id="4" name="图片 3"/>
          <p:cNvPicPr>
            <a:picLocks noChangeAspect="1"/>
          </p:cNvPicPr>
          <p:nvPr/>
        </p:nvPicPr>
        <p:blipFill>
          <a:blip r:embed="rId3"/>
          <a:stretch>
            <a:fillRect/>
          </a:stretch>
        </p:blipFill>
        <p:spPr>
          <a:xfrm>
            <a:off x="6484505" y="2755901"/>
            <a:ext cx="5448300" cy="1514475"/>
          </a:xfrm>
          <a:prstGeom prst="rect">
            <a:avLst/>
          </a:prstGeom>
        </p:spPr>
      </p:pic>
      <p:pic>
        <p:nvPicPr>
          <p:cNvPr id="5" name="图片 4"/>
          <p:cNvPicPr>
            <a:picLocks noChangeAspect="1"/>
          </p:cNvPicPr>
          <p:nvPr/>
        </p:nvPicPr>
        <p:blipFill>
          <a:blip r:embed="rId4"/>
          <a:stretch>
            <a:fillRect/>
          </a:stretch>
        </p:blipFill>
        <p:spPr>
          <a:xfrm>
            <a:off x="1186584" y="4270376"/>
            <a:ext cx="9467850" cy="2400300"/>
          </a:xfrm>
          <a:prstGeom prst="rect">
            <a:avLst/>
          </a:prstGeom>
        </p:spPr>
      </p:pic>
    </p:spTree>
    <p:extLst>
      <p:ext uri="{BB962C8B-B14F-4D97-AF65-F5344CB8AC3E}">
        <p14:creationId xmlns:p14="http://schemas.microsoft.com/office/powerpoint/2010/main" val="29987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51395" y="621002"/>
            <a:ext cx="6991226" cy="1854345"/>
          </a:xfrm>
          <a:prstGeom prst="rect">
            <a:avLst/>
          </a:prstGeom>
        </p:spPr>
      </p:pic>
      <p:pic>
        <p:nvPicPr>
          <p:cNvPr id="3" name="图片 2"/>
          <p:cNvPicPr>
            <a:picLocks noChangeAspect="1"/>
          </p:cNvPicPr>
          <p:nvPr/>
        </p:nvPicPr>
        <p:blipFill>
          <a:blip r:embed="rId3"/>
          <a:stretch>
            <a:fillRect/>
          </a:stretch>
        </p:blipFill>
        <p:spPr>
          <a:xfrm>
            <a:off x="3650346" y="2743200"/>
            <a:ext cx="5345113" cy="822325"/>
          </a:xfrm>
          <a:prstGeom prst="rect">
            <a:avLst/>
          </a:prstGeom>
        </p:spPr>
      </p:pic>
      <p:pic>
        <p:nvPicPr>
          <p:cNvPr id="4" name="图片 3"/>
          <p:cNvPicPr>
            <a:picLocks noChangeAspect="1"/>
          </p:cNvPicPr>
          <p:nvPr/>
        </p:nvPicPr>
        <p:blipFill>
          <a:blip r:embed="rId4"/>
          <a:stretch>
            <a:fillRect/>
          </a:stretch>
        </p:blipFill>
        <p:spPr>
          <a:xfrm>
            <a:off x="2651395" y="3851416"/>
            <a:ext cx="7535555" cy="478848"/>
          </a:xfrm>
          <a:prstGeom prst="rect">
            <a:avLst/>
          </a:prstGeom>
        </p:spPr>
      </p:pic>
      <p:pic>
        <p:nvPicPr>
          <p:cNvPr id="5" name="图片 4"/>
          <p:cNvPicPr>
            <a:picLocks noChangeAspect="1"/>
          </p:cNvPicPr>
          <p:nvPr/>
        </p:nvPicPr>
        <p:blipFill>
          <a:blip r:embed="rId5"/>
          <a:stretch>
            <a:fillRect/>
          </a:stretch>
        </p:blipFill>
        <p:spPr>
          <a:xfrm>
            <a:off x="1065420" y="4941594"/>
            <a:ext cx="10163175" cy="1285875"/>
          </a:xfrm>
          <a:prstGeom prst="rect">
            <a:avLst/>
          </a:prstGeom>
        </p:spPr>
      </p:pic>
    </p:spTree>
    <p:extLst>
      <p:ext uri="{BB962C8B-B14F-4D97-AF65-F5344CB8AC3E}">
        <p14:creationId xmlns:p14="http://schemas.microsoft.com/office/powerpoint/2010/main" val="84236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4"/>
          <p:cNvSpPr>
            <a:spLocks noChangeShapeType="1"/>
          </p:cNvSpPr>
          <p:nvPr/>
        </p:nvSpPr>
        <p:spPr bwMode="auto">
          <a:xfrm>
            <a:off x="2152073" y="831273"/>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2930403854"/>
              </p:ext>
            </p:extLst>
          </p:nvPr>
        </p:nvGraphicFramePr>
        <p:xfrm>
          <a:off x="3826886" y="958273"/>
          <a:ext cx="4862512" cy="2195513"/>
        </p:xfrm>
        <a:graphic>
          <a:graphicData uri="http://schemas.openxmlformats.org/presentationml/2006/ole">
            <mc:AlternateContent xmlns:mc="http://schemas.openxmlformats.org/markup-compatibility/2006">
              <mc:Choice xmlns:v="urn:schemas-microsoft-com:vml" Requires="v">
                <p:oleObj spid="_x0000_s43784" name="Equation" r:id="rId3" imgW="2476500" imgH="1117600" progId="Equation.DSMT4">
                  <p:embed/>
                </p:oleObj>
              </mc:Choice>
              <mc:Fallback>
                <p:oleObj name="Equation" r:id="rId3" imgW="2476500" imgH="111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6" y="958273"/>
                        <a:ext cx="4862512" cy="219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6"/>
          <p:cNvSpPr txBox="1">
            <a:spLocks noChangeArrowheads="1"/>
          </p:cNvSpPr>
          <p:nvPr/>
        </p:nvSpPr>
        <p:spPr bwMode="auto">
          <a:xfrm>
            <a:off x="2088573" y="958273"/>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rPr>
              <a:t>(2)   </a:t>
            </a:r>
            <a:r>
              <a:rPr lang="zh-CN" altLang="en-US" sz="2400" b="1" dirty="0">
                <a:latin typeface="Times New Roman" panose="02020603050405020304" pitchFamily="18" charset="0"/>
              </a:rPr>
              <a:t>由于</a:t>
            </a:r>
          </a:p>
        </p:txBody>
      </p:sp>
      <p:graphicFrame>
        <p:nvGraphicFramePr>
          <p:cNvPr id="5" name="Object 7"/>
          <p:cNvGraphicFramePr>
            <a:graphicFrameLocks noChangeAspect="1"/>
          </p:cNvGraphicFramePr>
          <p:nvPr>
            <p:extLst>
              <p:ext uri="{D42A27DB-BD31-4B8C-83A1-F6EECF244321}">
                <p14:modId xmlns:p14="http://schemas.microsoft.com/office/powerpoint/2010/main" val="1662024633"/>
              </p:ext>
            </p:extLst>
          </p:nvPr>
        </p:nvGraphicFramePr>
        <p:xfrm>
          <a:off x="2386229" y="5082743"/>
          <a:ext cx="7743825" cy="1617662"/>
        </p:xfrm>
        <a:graphic>
          <a:graphicData uri="http://schemas.openxmlformats.org/presentationml/2006/ole">
            <mc:AlternateContent xmlns:mc="http://schemas.openxmlformats.org/markup-compatibility/2006">
              <mc:Choice xmlns:v="urn:schemas-microsoft-com:vml" Requires="v">
                <p:oleObj spid="_x0000_s43785" name="Equation" r:id="rId5" imgW="3466800" imgH="723600" progId="Equation.DSMT4">
                  <p:embed/>
                </p:oleObj>
              </mc:Choice>
              <mc:Fallback>
                <p:oleObj name="Equation" r:id="rId5" imgW="3466800" imgH="723600" progId="Equation.DSMT4">
                  <p:embed/>
                  <p:pic>
                    <p:nvPicPr>
                      <p:cNvPr id="0" name=""/>
                      <p:cNvPicPr>
                        <a:picLocks noChangeAspect="1" noChangeArrowheads="1"/>
                      </p:cNvPicPr>
                      <p:nvPr/>
                    </p:nvPicPr>
                    <p:blipFill>
                      <a:blip r:embed="rId6"/>
                      <a:srcRect/>
                      <a:stretch>
                        <a:fillRect/>
                      </a:stretch>
                    </p:blipFill>
                    <p:spPr bwMode="auto">
                      <a:xfrm>
                        <a:off x="2386229" y="5082743"/>
                        <a:ext cx="7743825" cy="161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8"/>
          <p:cNvSpPr>
            <a:spLocks noChangeArrowheads="1"/>
          </p:cNvSpPr>
          <p:nvPr/>
        </p:nvSpPr>
        <p:spPr bwMode="auto">
          <a:xfrm>
            <a:off x="10172123" y="6774873"/>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708061CA-0ECC-4F61-8DDF-DC799ADDF8BB}" type="slidenum">
              <a:rPr lang="en-US" altLang="zh-CN" sz="1400">
                <a:solidFill>
                  <a:schemeClr val="tx2"/>
                </a:solidFill>
                <a:latin typeface="Times New Roman" panose="02020603050405020304" pitchFamily="18" charset="0"/>
              </a:rPr>
              <a:pPr eaLnBrk="1" hangingPunct="1">
                <a:spcBef>
                  <a:spcPct val="0"/>
                </a:spcBef>
                <a:buFontTx/>
                <a:buNone/>
              </a:pPr>
              <a:t>44</a:t>
            </a:fld>
            <a:endParaRPr lang="en-US" altLang="zh-CN" sz="1400">
              <a:solidFill>
                <a:schemeClr val="tx2"/>
              </a:solidFill>
              <a:latin typeface="Times New Roman" panose="02020603050405020304" pitchFamily="18" charset="0"/>
            </a:endParaRPr>
          </a:p>
        </p:txBody>
      </p:sp>
      <p:sp>
        <p:nvSpPr>
          <p:cNvPr id="7" name="Rectangle 2"/>
          <p:cNvSpPr>
            <a:spLocks noChangeArrowheads="1"/>
          </p:cNvSpPr>
          <p:nvPr/>
        </p:nvSpPr>
        <p:spPr bwMode="auto">
          <a:xfrm>
            <a:off x="2244148" y="493136"/>
            <a:ext cx="39084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8" name="Rectangle 3"/>
          <p:cNvSpPr>
            <a:spLocks noChangeArrowheads="1"/>
          </p:cNvSpPr>
          <p:nvPr/>
        </p:nvSpPr>
        <p:spPr bwMode="auto">
          <a:xfrm>
            <a:off x="7190798" y="493136"/>
            <a:ext cx="299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a:solidFill>
                  <a:srgbClr val="0000CC"/>
                </a:solidFill>
                <a:latin typeface="Times New Roman" panose="02020603050405020304" pitchFamily="18" charset="0"/>
                <a:ea typeface="黑体" panose="02010609060101010101" pitchFamily="49" charset="-122"/>
                <a:cs typeface="Arial" panose="020B0604020202020204" pitchFamily="34" charset="0"/>
              </a:rPr>
              <a:t>§4.1 </a:t>
            </a:r>
            <a:r>
              <a:rPr kumimoji="0" lang="zh-CN" altLang="en-US" sz="1600" b="1">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graphicFrame>
        <p:nvGraphicFramePr>
          <p:cNvPr id="9" name="对象 8"/>
          <p:cNvGraphicFramePr>
            <a:graphicFrameLocks noChangeAspect="1"/>
          </p:cNvGraphicFramePr>
          <p:nvPr>
            <p:extLst>
              <p:ext uri="{D42A27DB-BD31-4B8C-83A1-F6EECF244321}">
                <p14:modId xmlns:p14="http://schemas.microsoft.com/office/powerpoint/2010/main" val="1085298543"/>
              </p:ext>
            </p:extLst>
          </p:nvPr>
        </p:nvGraphicFramePr>
        <p:xfrm>
          <a:off x="2439988" y="3033713"/>
          <a:ext cx="7267575" cy="1979612"/>
        </p:xfrm>
        <a:graphic>
          <a:graphicData uri="http://schemas.openxmlformats.org/presentationml/2006/ole">
            <mc:AlternateContent xmlns:mc="http://schemas.openxmlformats.org/markup-compatibility/2006">
              <mc:Choice xmlns:v="urn:schemas-microsoft-com:vml" Requires="v">
                <p:oleObj spid="_x0000_s43786" name="Equation" r:id="rId7" imgW="4216320" imgH="1168200" progId="Equation.DSMT4">
                  <p:embed/>
                </p:oleObj>
              </mc:Choice>
              <mc:Fallback>
                <p:oleObj name="Equation" r:id="rId7" imgW="4216320" imgH="1168200" progId="Equation.DSMT4">
                  <p:embed/>
                  <p:pic>
                    <p:nvPicPr>
                      <p:cNvPr id="0" name=""/>
                      <p:cNvPicPr>
                        <a:picLocks noChangeAspect="1" noChangeArrowheads="1"/>
                      </p:cNvPicPr>
                      <p:nvPr/>
                    </p:nvPicPr>
                    <p:blipFill>
                      <a:blip r:embed="rId8"/>
                      <a:srcRect/>
                      <a:stretch>
                        <a:fillRect/>
                      </a:stretch>
                    </p:blipFill>
                    <p:spPr bwMode="auto">
                      <a:xfrm>
                        <a:off x="2439988" y="3033713"/>
                        <a:ext cx="7267575"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1658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4"/>
          <p:cNvSpPr>
            <a:spLocks noChangeShapeType="1"/>
          </p:cNvSpPr>
          <p:nvPr/>
        </p:nvSpPr>
        <p:spPr bwMode="auto">
          <a:xfrm>
            <a:off x="2142836" y="1154546"/>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Text Box 5"/>
          <p:cNvSpPr txBox="1">
            <a:spLocks noChangeArrowheads="1"/>
          </p:cNvSpPr>
          <p:nvPr/>
        </p:nvSpPr>
        <p:spPr bwMode="auto">
          <a:xfrm>
            <a:off x="1952336" y="1510146"/>
            <a:ext cx="8293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b="1" dirty="0">
                <a:solidFill>
                  <a:srgbClr val="FF0000"/>
                </a:solidFill>
                <a:effectLst>
                  <a:outerShdw blurRad="38100" dist="38100" dir="2700000" algn="tl">
                    <a:srgbClr val="000000"/>
                  </a:outerShdw>
                </a:effectLst>
                <a:latin typeface="楷体_GB2312" pitchFamily="49" charset="-122"/>
                <a:ea typeface="楷体_GB2312" pitchFamily="49" charset="-122"/>
              </a:rPr>
              <a:t>性质</a:t>
            </a:r>
            <a:r>
              <a:rPr lang="en-US" altLang="zh-CN" sz="2800" b="1" dirty="0">
                <a:effectLst>
                  <a:outerShdw blurRad="38100" dist="38100" dir="2700000" algn="tl">
                    <a:srgbClr val="FFFFFF"/>
                  </a:outerShdw>
                </a:effectLst>
                <a:latin typeface="楷体_GB2312" pitchFamily="49" charset="-122"/>
                <a:ea typeface="楷体_GB2312" pitchFamily="49" charset="-122"/>
              </a:rPr>
              <a:t>:</a:t>
            </a:r>
            <a:r>
              <a:rPr lang="en-US" altLang="zh-CN" sz="2800" b="1" i="1" dirty="0">
                <a:effectLst>
                  <a:outerShdw blurRad="38100" dist="38100" dir="2700000" algn="tl">
                    <a:srgbClr val="FFFFFF"/>
                  </a:outerShdw>
                </a:effectLst>
                <a:ea typeface="楷体_GB2312" pitchFamily="49" charset="-122"/>
              </a:rPr>
              <a:t>n</a:t>
            </a:r>
            <a:r>
              <a:rPr lang="zh-CN" altLang="en-US" sz="2800" b="1" dirty="0">
                <a:effectLst>
                  <a:outerShdw blurRad="38100" dist="38100" dir="2700000" algn="tl">
                    <a:srgbClr val="FFFFFF"/>
                  </a:outerShdw>
                </a:effectLst>
                <a:latin typeface="楷体_GB2312" pitchFamily="49" charset="-122"/>
                <a:ea typeface="楷体_GB2312" pitchFamily="49" charset="-122"/>
              </a:rPr>
              <a:t>阶矩阵</a:t>
            </a:r>
            <a:r>
              <a:rPr lang="en-US" altLang="zh-CN" sz="2800" b="1" i="1" dirty="0">
                <a:solidFill>
                  <a:srgbClr val="FF0000"/>
                </a:solidFill>
                <a:effectLst>
                  <a:outerShdw blurRad="38100" dist="38100" dir="2700000" algn="tl">
                    <a:srgbClr val="000000"/>
                  </a:outerShdw>
                </a:effectLst>
                <a:ea typeface="楷体_GB2312" pitchFamily="49" charset="-122"/>
              </a:rPr>
              <a:t>A</a:t>
            </a:r>
            <a:r>
              <a:rPr lang="zh-CN" altLang="en-US" sz="2800" b="1" dirty="0">
                <a:effectLst>
                  <a:outerShdw blurRad="38100" dist="38100" dir="2700000" algn="tl">
                    <a:srgbClr val="FFFFFF"/>
                  </a:outerShdw>
                </a:effectLst>
                <a:latin typeface="楷体_GB2312" pitchFamily="49" charset="-122"/>
                <a:ea typeface="楷体_GB2312" pitchFamily="49" charset="-122"/>
              </a:rPr>
              <a:t>是奇异矩阵</a:t>
            </a: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sym typeface="Symbol" pitchFamily="18" charset="2"/>
              </a:rPr>
              <a:t> </a:t>
            </a:r>
            <a:r>
              <a:rPr lang="en-US" altLang="zh-CN" sz="2800" b="1" i="1" dirty="0">
                <a:solidFill>
                  <a:srgbClr val="FF0000"/>
                </a:solidFill>
                <a:effectLst>
                  <a:outerShdw blurRad="38100" dist="38100" dir="2700000" algn="tl">
                    <a:srgbClr val="000000"/>
                  </a:outerShdw>
                </a:effectLst>
                <a:ea typeface="楷体_GB2312" pitchFamily="49" charset="-122"/>
                <a:sym typeface="Symbol" pitchFamily="18" charset="2"/>
              </a:rPr>
              <a:t>A</a:t>
            </a:r>
            <a:r>
              <a:rPr lang="zh-CN" altLang="en-US" sz="2800" b="1" dirty="0">
                <a:effectLst>
                  <a:outerShdw blurRad="38100" dist="38100" dir="2700000" algn="tl">
                    <a:srgbClr val="FFFFFF"/>
                  </a:outerShdw>
                </a:effectLst>
                <a:latin typeface="楷体_GB2312" pitchFamily="49" charset="-122"/>
                <a:ea typeface="楷体_GB2312" pitchFamily="49" charset="-122"/>
                <a:sym typeface="Symbol" pitchFamily="18" charset="2"/>
              </a:rPr>
              <a:t>有一个特征值为</a:t>
            </a:r>
            <a:r>
              <a:rPr lang="en-US" altLang="zh-CN" sz="2800" b="1" dirty="0">
                <a:effectLst>
                  <a:outerShdw blurRad="38100" dist="38100" dir="2700000" algn="tl">
                    <a:srgbClr val="FFFFFF"/>
                  </a:outerShdw>
                </a:effectLst>
                <a:latin typeface="楷体_GB2312" pitchFamily="49" charset="-122"/>
                <a:ea typeface="楷体_GB2312" pitchFamily="49" charset="-122"/>
                <a:sym typeface="Symbol" pitchFamily="18" charset="2"/>
              </a:rPr>
              <a:t>0</a:t>
            </a:r>
          </a:p>
        </p:txBody>
      </p:sp>
      <p:sp>
        <p:nvSpPr>
          <p:cNvPr id="4" name="Rectangle 7"/>
          <p:cNvSpPr>
            <a:spLocks noChangeArrowheads="1"/>
          </p:cNvSpPr>
          <p:nvPr/>
        </p:nvSpPr>
        <p:spPr bwMode="auto">
          <a:xfrm>
            <a:off x="1952336" y="3277034"/>
            <a:ext cx="70977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solidFill>
                  <a:srgbClr val="0000CC"/>
                </a:solidFill>
                <a:effectLst>
                  <a:outerShdw blurRad="38100" dist="38100" dir="2700000" algn="tl">
                    <a:srgbClr val="000000"/>
                  </a:outerShdw>
                </a:effectLst>
                <a:ea typeface="黑体" pitchFamily="49" charset="-122"/>
              </a:rPr>
              <a:t>推论</a:t>
            </a:r>
            <a:r>
              <a:rPr lang="en-US" altLang="zh-CN" b="1" dirty="0">
                <a:effectLst>
                  <a:outerShdw blurRad="38100" dist="38100" dir="2700000" algn="tl">
                    <a:srgbClr val="FFFFFF"/>
                  </a:outerShdw>
                </a:effectLst>
              </a:rPr>
              <a:t>. </a:t>
            </a:r>
            <a:r>
              <a:rPr lang="en-US" altLang="zh-CN" b="1" i="1" dirty="0" err="1">
                <a:solidFill>
                  <a:srgbClr val="FF0000"/>
                </a:solidFill>
                <a:effectLst>
                  <a:outerShdw blurRad="38100" dist="38100" dir="2700000" algn="tl">
                    <a:srgbClr val="000000"/>
                  </a:outerShdw>
                </a:effectLst>
                <a:sym typeface="Symbol" pitchFamily="18" charset="2"/>
              </a:rPr>
              <a:t>A</a:t>
            </a:r>
            <a:r>
              <a:rPr lang="en-US" altLang="zh-CN" b="1" i="1" baseline="-25000" dirty="0" err="1">
                <a:solidFill>
                  <a:srgbClr val="FF0000"/>
                </a:solidFill>
                <a:effectLst>
                  <a:outerShdw blurRad="38100" dist="38100" dir="2700000" algn="tl">
                    <a:srgbClr val="000000"/>
                  </a:outerShdw>
                </a:effectLst>
                <a:sym typeface="Symbol" pitchFamily="18" charset="2"/>
              </a:rPr>
              <a:t>n</a:t>
            </a:r>
            <a:r>
              <a:rPr lang="en-US" altLang="zh-CN" b="1" baseline="-25000" dirty="0" err="1">
                <a:solidFill>
                  <a:srgbClr val="FF0000"/>
                </a:solidFill>
                <a:effectLst>
                  <a:outerShdw blurRad="38100" dist="38100" dir="2700000" algn="tl">
                    <a:srgbClr val="000000"/>
                  </a:outerShdw>
                </a:effectLst>
                <a:sym typeface="Symbol" pitchFamily="18" charset="2"/>
              </a:rPr>
              <a:t></a:t>
            </a:r>
            <a:r>
              <a:rPr lang="en-US" altLang="zh-CN" b="1" i="1" baseline="-25000" dirty="0" err="1">
                <a:solidFill>
                  <a:srgbClr val="FF0000"/>
                </a:solidFill>
                <a:effectLst>
                  <a:outerShdw blurRad="38100" dist="38100" dir="2700000" algn="tl">
                    <a:srgbClr val="000000"/>
                  </a:outerShdw>
                </a:effectLst>
                <a:sym typeface="Symbol" pitchFamily="18" charset="2"/>
              </a:rPr>
              <a:t>n</a:t>
            </a:r>
            <a:r>
              <a:rPr lang="zh-CN" altLang="en-US" b="1" dirty="0">
                <a:effectLst>
                  <a:outerShdw blurRad="38100" dist="38100" dir="2700000" algn="tl">
                    <a:srgbClr val="FFFFFF"/>
                  </a:outerShdw>
                </a:effectLst>
                <a:sym typeface="Symbol" pitchFamily="18" charset="2"/>
              </a:rPr>
              <a:t>可逆  </a:t>
            </a:r>
            <a:r>
              <a:rPr lang="en-US" altLang="zh-CN" b="1" i="1" dirty="0">
                <a:solidFill>
                  <a:srgbClr val="FF0000"/>
                </a:solidFill>
                <a:effectLst>
                  <a:outerShdw blurRad="38100" dist="38100" dir="2700000" algn="tl">
                    <a:srgbClr val="000000"/>
                  </a:outerShdw>
                </a:effectLst>
                <a:sym typeface="Symbol" pitchFamily="18" charset="2"/>
              </a:rPr>
              <a:t>A</a:t>
            </a:r>
            <a:r>
              <a:rPr lang="zh-CN" altLang="en-US" b="1" dirty="0">
                <a:effectLst>
                  <a:outerShdw blurRad="38100" dist="38100" dir="2700000" algn="tl">
                    <a:srgbClr val="FFFFFF"/>
                  </a:outerShdw>
                </a:effectLst>
                <a:sym typeface="Symbol" pitchFamily="18" charset="2"/>
              </a:rPr>
              <a:t>的特征值均不为零</a:t>
            </a:r>
            <a:r>
              <a:rPr lang="en-US" altLang="zh-CN" b="1" dirty="0">
                <a:effectLst>
                  <a:outerShdw blurRad="38100" dist="38100" dir="2700000" algn="tl">
                    <a:srgbClr val="FFFFFF"/>
                  </a:outerShdw>
                </a:effectLst>
                <a:sym typeface="Symbol" pitchFamily="18" charset="2"/>
              </a:rPr>
              <a:t>. </a:t>
            </a:r>
          </a:p>
        </p:txBody>
      </p:sp>
      <p:sp>
        <p:nvSpPr>
          <p:cNvPr id="5" name="Text Box 8"/>
          <p:cNvSpPr txBox="1">
            <a:spLocks noChangeArrowheads="1"/>
          </p:cNvSpPr>
          <p:nvPr/>
        </p:nvSpPr>
        <p:spPr bwMode="auto">
          <a:xfrm>
            <a:off x="2612736" y="2310246"/>
            <a:ext cx="690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rPr>
              <a:t>证明：由</a:t>
            </a:r>
            <a:r>
              <a:rPr lang="en-US" altLang="zh-CN" sz="2800" b="1" dirty="0">
                <a:effectLst>
                  <a:outerShdw blurRad="38100" dist="38100" dir="2700000" algn="tl">
                    <a:srgbClr val="FFFFFF"/>
                  </a:outerShdw>
                </a:effectLst>
              </a:rPr>
              <a:t>|</a:t>
            </a:r>
            <a:r>
              <a:rPr lang="en-US" altLang="zh-CN" sz="2800" b="1" i="1" dirty="0">
                <a:solidFill>
                  <a:srgbClr val="0000CC"/>
                </a:solidFill>
                <a:effectLst>
                  <a:outerShdw blurRad="38100" dist="38100" dir="2700000" algn="tl">
                    <a:srgbClr val="000000"/>
                  </a:outerShdw>
                </a:effectLst>
              </a:rPr>
              <a:t>A</a:t>
            </a:r>
            <a:r>
              <a:rPr lang="en-US" altLang="zh-CN" sz="2800" b="1" dirty="0">
                <a:effectLst>
                  <a:outerShdw blurRad="38100" dist="38100" dir="2700000" algn="tl">
                    <a:srgbClr val="FFFFFF"/>
                  </a:outerShdw>
                </a:effectLst>
              </a:rPr>
              <a:t>|=0 </a:t>
            </a:r>
            <a:r>
              <a:rPr lang="en-US" altLang="zh-CN" sz="2800" b="1" dirty="0">
                <a:solidFill>
                  <a:srgbClr val="0000CC"/>
                </a:solidFill>
                <a:effectLst>
                  <a:outerShdw blurRad="38100" dist="38100" dir="2700000" algn="tl">
                    <a:srgbClr val="000000"/>
                  </a:outerShdw>
                </a:effectLst>
                <a:sym typeface="Symbol" pitchFamily="18" charset="2"/>
              </a:rPr>
              <a:t></a:t>
            </a:r>
            <a:r>
              <a:rPr lang="en-US" altLang="zh-CN" sz="2800" b="1" dirty="0">
                <a:solidFill>
                  <a:schemeClr val="tx2"/>
                </a:solidFill>
                <a:effectLst>
                  <a:outerShdw blurRad="38100" dist="38100" dir="2700000" algn="tl">
                    <a:srgbClr val="FFFFFF"/>
                  </a:outerShdw>
                </a:effectLst>
                <a:sym typeface="Symbol" pitchFamily="18" charset="2"/>
              </a:rPr>
              <a:t>|</a:t>
            </a:r>
            <a:r>
              <a:rPr lang="en-US" altLang="zh-CN" sz="2800" b="1" dirty="0">
                <a:solidFill>
                  <a:srgbClr val="FF0000"/>
                </a:solidFill>
                <a:effectLst>
                  <a:outerShdw blurRad="38100" dist="38100" dir="2700000" algn="tl">
                    <a:srgbClr val="000000"/>
                  </a:outerShdw>
                </a:effectLst>
                <a:sym typeface="Symbol" pitchFamily="18" charset="2"/>
              </a:rPr>
              <a:t>0</a:t>
            </a:r>
            <a:r>
              <a:rPr lang="en-US" altLang="zh-CN" sz="2800" b="1" i="1" dirty="0">
                <a:solidFill>
                  <a:schemeClr val="tx2"/>
                </a:solidFill>
                <a:effectLst>
                  <a:outerShdw blurRad="38100" dist="38100" dir="2700000" algn="tl">
                    <a:srgbClr val="FFFFFF"/>
                  </a:outerShdw>
                </a:effectLst>
                <a:sym typeface="Symbol" pitchFamily="18" charset="2"/>
              </a:rPr>
              <a:t>I</a:t>
            </a:r>
            <a:r>
              <a:rPr lang="en-US" altLang="zh-CN" sz="2800" b="1" dirty="0">
                <a:solidFill>
                  <a:schemeClr val="tx2"/>
                </a:solidFill>
                <a:effectLst>
                  <a:outerShdw blurRad="38100" dist="38100" dir="2700000" algn="tl">
                    <a:srgbClr val="FFFFFF"/>
                  </a:outerShdw>
                </a:effectLst>
                <a:sym typeface="Symbol" pitchFamily="18" charset="2"/>
              </a:rPr>
              <a:t>-</a:t>
            </a:r>
            <a:r>
              <a:rPr lang="en-US" altLang="zh-CN" sz="2800" b="1" i="1" dirty="0">
                <a:solidFill>
                  <a:schemeClr val="tx2"/>
                </a:solidFill>
                <a:effectLst>
                  <a:outerShdw blurRad="38100" dist="38100" dir="2700000" algn="tl">
                    <a:srgbClr val="FFFFFF"/>
                  </a:outerShdw>
                </a:effectLst>
                <a:sym typeface="Symbol" pitchFamily="18" charset="2"/>
              </a:rPr>
              <a:t>A</a:t>
            </a:r>
            <a:r>
              <a:rPr lang="en-US" altLang="zh-CN" sz="2800" b="1" dirty="0">
                <a:solidFill>
                  <a:schemeClr val="tx2"/>
                </a:solidFill>
                <a:effectLst>
                  <a:outerShdw blurRad="38100" dist="38100" dir="2700000" algn="tl">
                    <a:srgbClr val="FFFFFF"/>
                  </a:outerShdw>
                </a:effectLst>
                <a:sym typeface="Symbol" pitchFamily="18" charset="2"/>
              </a:rPr>
              <a:t>|=(-1)</a:t>
            </a:r>
            <a:r>
              <a:rPr lang="en-US" altLang="zh-CN" sz="2800" b="1" i="1" baseline="30000" dirty="0" err="1">
                <a:solidFill>
                  <a:srgbClr val="FF0000"/>
                </a:solidFill>
                <a:effectLst>
                  <a:outerShdw blurRad="38100" dist="38100" dir="2700000" algn="tl">
                    <a:srgbClr val="000000"/>
                  </a:outerShdw>
                </a:effectLst>
                <a:sym typeface="Symbol" pitchFamily="18" charset="2"/>
              </a:rPr>
              <a:t>n</a:t>
            </a:r>
            <a:r>
              <a:rPr lang="en-US" altLang="zh-CN" sz="2800" b="1" dirty="0" err="1">
                <a:solidFill>
                  <a:schemeClr val="tx2"/>
                </a:solidFill>
                <a:effectLst>
                  <a:outerShdw blurRad="38100" dist="38100" dir="2700000" algn="tl">
                    <a:srgbClr val="FFFFFF"/>
                  </a:outerShdw>
                </a:effectLst>
                <a:sym typeface="Symbol" pitchFamily="18" charset="2"/>
              </a:rPr>
              <a:t>|</a:t>
            </a:r>
            <a:r>
              <a:rPr lang="en-US" altLang="zh-CN" sz="2800" b="1" i="1" dirty="0" err="1">
                <a:solidFill>
                  <a:schemeClr val="tx2"/>
                </a:solidFill>
                <a:effectLst>
                  <a:outerShdw blurRad="38100" dist="38100" dir="2700000" algn="tl">
                    <a:srgbClr val="FFFFFF"/>
                  </a:outerShdw>
                </a:effectLst>
                <a:sym typeface="Symbol" pitchFamily="18" charset="2"/>
              </a:rPr>
              <a:t>A</a:t>
            </a:r>
            <a:r>
              <a:rPr lang="en-US" altLang="zh-CN" sz="2800" b="1" dirty="0">
                <a:solidFill>
                  <a:schemeClr val="tx2"/>
                </a:solidFill>
                <a:effectLst>
                  <a:outerShdw blurRad="38100" dist="38100" dir="2700000" algn="tl">
                    <a:srgbClr val="FFFFFF"/>
                  </a:outerShdw>
                </a:effectLst>
                <a:sym typeface="Symbol" pitchFamily="18" charset="2"/>
              </a:rPr>
              <a:t>|=0</a:t>
            </a:r>
          </a:p>
        </p:txBody>
      </p:sp>
      <p:sp>
        <p:nvSpPr>
          <p:cNvPr id="7" name="AutoShape 10"/>
          <p:cNvSpPr>
            <a:spLocks noChangeArrowheads="1"/>
          </p:cNvSpPr>
          <p:nvPr/>
        </p:nvSpPr>
        <p:spPr bwMode="auto">
          <a:xfrm>
            <a:off x="4937523" y="4654598"/>
            <a:ext cx="3200400" cy="1346200"/>
          </a:xfrm>
          <a:prstGeom prst="wedgeRoundRectCallout">
            <a:avLst>
              <a:gd name="adj1" fmla="val -33829"/>
              <a:gd name="adj2" fmla="val -97880"/>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又一个判断方阵</a:t>
            </a:r>
            <a:r>
              <a:rPr lang="en-US" altLang="zh-CN" sz="2800" b="1" dirty="0">
                <a:solidFill>
                  <a:srgbClr val="0000CC"/>
                </a:solidFill>
                <a:effectLst>
                  <a:outerShdw blurRad="38100" dist="38100" dir="2700000" algn="tl">
                    <a:srgbClr val="000000"/>
                  </a:outerShdw>
                </a:effectLst>
                <a:latin typeface="楷体_GB2312" pitchFamily="49" charset="-122"/>
                <a:ea typeface="楷体_GB2312" pitchFamily="49" charset="-122"/>
              </a:rPr>
              <a:t>A</a:t>
            </a: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可逆的充要条件</a:t>
            </a:r>
          </a:p>
        </p:txBody>
      </p:sp>
      <p:sp>
        <p:nvSpPr>
          <p:cNvPr id="8" name="Line 11"/>
          <p:cNvSpPr>
            <a:spLocks noChangeShapeType="1"/>
          </p:cNvSpPr>
          <p:nvPr/>
        </p:nvSpPr>
        <p:spPr bwMode="auto">
          <a:xfrm>
            <a:off x="3108036" y="3937219"/>
            <a:ext cx="5715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9" name="Rectangle 12"/>
          <p:cNvSpPr>
            <a:spLocks noChangeArrowheads="1"/>
          </p:cNvSpPr>
          <p:nvPr/>
        </p:nvSpPr>
        <p:spPr bwMode="auto">
          <a:xfrm>
            <a:off x="10162886" y="7048934"/>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63A9F544-32FC-479B-A888-FFE23C1EDE81}" type="slidenum">
              <a:rPr lang="en-US" altLang="zh-CN" sz="1800" b="1" smtClean="0">
                <a:solidFill>
                  <a:schemeClr val="tx2"/>
                </a:solidFill>
                <a:effectLst>
                  <a:outerShdw blurRad="38100" dist="38100" dir="2700000" algn="tl">
                    <a:srgbClr val="FFFFFF"/>
                  </a:outerShdw>
                </a:effectLst>
              </a:rPr>
              <a:pPr eaLnBrk="1" hangingPunct="1">
                <a:defRPr/>
              </a:pPr>
              <a:t>45</a:t>
            </a:fld>
            <a:endParaRPr lang="en-US" altLang="zh-CN" sz="1800" b="1" smtClean="0">
              <a:solidFill>
                <a:schemeClr val="tx2"/>
              </a:solidFill>
              <a:effectLst>
                <a:outerShdw blurRad="38100" dist="38100" dir="2700000" algn="tl">
                  <a:srgbClr val="FFFFFF"/>
                </a:outerShdw>
              </a:effectLst>
            </a:endParaRPr>
          </a:p>
        </p:txBody>
      </p:sp>
      <p:sp>
        <p:nvSpPr>
          <p:cNvPr id="10" name="Rectangle 2"/>
          <p:cNvSpPr>
            <a:spLocks noChangeArrowheads="1"/>
          </p:cNvSpPr>
          <p:nvPr/>
        </p:nvSpPr>
        <p:spPr bwMode="auto">
          <a:xfrm>
            <a:off x="2234911" y="816409"/>
            <a:ext cx="39084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11" name="Rectangle 3"/>
          <p:cNvSpPr>
            <a:spLocks noChangeArrowheads="1"/>
          </p:cNvSpPr>
          <p:nvPr/>
        </p:nvSpPr>
        <p:spPr bwMode="auto">
          <a:xfrm>
            <a:off x="7181561" y="816409"/>
            <a:ext cx="299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a:solidFill>
                  <a:srgbClr val="0000CC"/>
                </a:solidFill>
                <a:latin typeface="Times New Roman" panose="02020603050405020304" pitchFamily="18" charset="0"/>
                <a:ea typeface="黑体" panose="02010609060101010101" pitchFamily="49" charset="-122"/>
                <a:cs typeface="Arial" panose="020B0604020202020204" pitchFamily="34" charset="0"/>
              </a:rPr>
              <a:t>§4.1 </a:t>
            </a:r>
            <a:r>
              <a:rPr kumimoji="0" lang="zh-CN" altLang="en-US" sz="1600" b="1">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Tree>
    <p:extLst>
      <p:ext uri="{BB962C8B-B14F-4D97-AF65-F5344CB8AC3E}">
        <p14:creationId xmlns:p14="http://schemas.microsoft.com/office/powerpoint/2010/main" val="255649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iterate type="wd">
                                    <p:tmPct val="1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7"/>
                                        </p:tgtEl>
                                        <p:attrNameLst>
                                          <p:attrName>ppt_c</p:attrName>
                                        </p:attrNameLst>
                                      </p:cBhvr>
                                      <p:to>
                                        <a:srgbClr val="FF0000"/>
                                      </p:to>
                                    </p:animClr>
                                    <p:audio>
                                      <p:cMediaNode>
                                        <p:cTn display="0" masterRel="sameClick">
                                          <p:stCondLst>
                                            <p:cond evt="begin" delay="0">
                                              <p:tn val="19"/>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6"/>
          <p:cNvSpPr>
            <a:spLocks noChangeShapeType="1"/>
          </p:cNvSpPr>
          <p:nvPr/>
        </p:nvSpPr>
        <p:spPr bwMode="auto">
          <a:xfrm>
            <a:off x="2244436" y="1570182"/>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Text Box 7"/>
          <p:cNvSpPr txBox="1">
            <a:spLocks noChangeArrowheads="1"/>
          </p:cNvSpPr>
          <p:nvPr/>
        </p:nvSpPr>
        <p:spPr bwMode="auto">
          <a:xfrm>
            <a:off x="2042824" y="2121045"/>
            <a:ext cx="11318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dirty="0">
                <a:solidFill>
                  <a:srgbClr val="0000CC"/>
                </a:solidFill>
                <a:effectLst>
                  <a:outerShdw blurRad="38100" dist="38100" dir="2700000" algn="tl">
                    <a:srgbClr val="000000"/>
                  </a:outerShdw>
                </a:effectLst>
                <a:ea typeface="楷体_GB2312" pitchFamily="49" charset="-122"/>
              </a:rPr>
              <a:t>例</a:t>
            </a:r>
            <a:r>
              <a:rPr lang="en-US" altLang="zh-CN" dirty="0">
                <a:solidFill>
                  <a:srgbClr val="0000CC"/>
                </a:solidFill>
                <a:effectLst>
                  <a:outerShdw blurRad="38100" dist="38100" dir="2700000" algn="tl">
                    <a:srgbClr val="000000"/>
                  </a:outerShdw>
                </a:effectLst>
              </a:rPr>
              <a:t>4</a:t>
            </a:r>
          </a:p>
        </p:txBody>
      </p:sp>
      <p:sp>
        <p:nvSpPr>
          <p:cNvPr id="4" name="Text Box 8"/>
          <p:cNvSpPr txBox="1">
            <a:spLocks noChangeArrowheads="1"/>
          </p:cNvSpPr>
          <p:nvPr/>
        </p:nvSpPr>
        <p:spPr bwMode="auto">
          <a:xfrm>
            <a:off x="2896899" y="2092902"/>
            <a:ext cx="7213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b="1" dirty="0">
                <a:effectLst>
                  <a:outerShdw blurRad="38100" dist="38100" dir="2700000" algn="tl">
                    <a:srgbClr val="FFFFFF"/>
                  </a:outerShdw>
                </a:effectLst>
                <a:latin typeface="楷体_GB2312" pitchFamily="49" charset="-122"/>
                <a:ea typeface="楷体_GB2312" pitchFamily="49" charset="-122"/>
              </a:rPr>
              <a:t>设矩阵</a:t>
            </a:r>
            <a:r>
              <a:rPr lang="en-US" altLang="zh-CN" b="1" i="1" dirty="0">
                <a:effectLst>
                  <a:outerShdw blurRad="38100" dist="38100" dir="2700000" algn="tl">
                    <a:srgbClr val="FFFFFF"/>
                  </a:outerShdw>
                </a:effectLst>
                <a:ea typeface="楷体_GB2312" pitchFamily="49" charset="-122"/>
              </a:rPr>
              <a:t>A</a:t>
            </a:r>
            <a:r>
              <a:rPr lang="zh-CN" altLang="en-US" b="1" dirty="0">
                <a:effectLst>
                  <a:outerShdw blurRad="38100" dist="38100" dir="2700000" algn="tl">
                    <a:srgbClr val="FFFFFF"/>
                  </a:outerShdw>
                </a:effectLst>
                <a:latin typeface="楷体_GB2312" pitchFamily="49" charset="-122"/>
                <a:ea typeface="楷体_GB2312" pitchFamily="49" charset="-122"/>
              </a:rPr>
              <a:t>满足</a:t>
            </a:r>
            <a:r>
              <a:rPr lang="en-US" altLang="zh-CN" b="1" i="1" dirty="0">
                <a:solidFill>
                  <a:srgbClr val="0000CC"/>
                </a:solidFill>
                <a:effectLst>
                  <a:outerShdw blurRad="38100" dist="38100" dir="2700000" algn="tl">
                    <a:srgbClr val="000000"/>
                  </a:outerShdw>
                </a:effectLst>
                <a:ea typeface="楷体_GB2312" pitchFamily="49" charset="-122"/>
              </a:rPr>
              <a:t>A</a:t>
            </a:r>
            <a:r>
              <a:rPr lang="en-US" altLang="zh-CN" b="1" i="1" baseline="30000" dirty="0">
                <a:solidFill>
                  <a:srgbClr val="0000CC"/>
                </a:solidFill>
                <a:effectLst>
                  <a:outerShdw blurRad="38100" dist="38100" dir="2700000" algn="tl">
                    <a:srgbClr val="000000"/>
                  </a:outerShdw>
                </a:effectLst>
                <a:ea typeface="楷体_GB2312" pitchFamily="49" charset="-122"/>
              </a:rPr>
              <a:t>2</a:t>
            </a:r>
            <a:r>
              <a:rPr lang="en-US" altLang="zh-CN" b="1" i="1" dirty="0">
                <a:solidFill>
                  <a:srgbClr val="0000CC"/>
                </a:solidFill>
                <a:effectLst>
                  <a:outerShdw blurRad="38100" dist="38100" dir="2700000" algn="tl">
                    <a:srgbClr val="000000"/>
                  </a:outerShdw>
                </a:effectLst>
                <a:ea typeface="楷体_GB2312" pitchFamily="49" charset="-122"/>
              </a:rPr>
              <a:t>=A</a:t>
            </a:r>
            <a:r>
              <a:rPr lang="zh-CN" altLang="en-US" b="1" dirty="0">
                <a:effectLst>
                  <a:outerShdw blurRad="38100" dist="38100" dir="2700000" algn="tl">
                    <a:srgbClr val="FFFFFF"/>
                  </a:outerShdw>
                </a:effectLst>
                <a:latin typeface="楷体_GB2312" pitchFamily="49" charset="-122"/>
                <a:ea typeface="楷体_GB2312" pitchFamily="49" charset="-122"/>
              </a:rPr>
              <a:t>，证明：</a:t>
            </a:r>
            <a:r>
              <a:rPr lang="en-US" altLang="zh-CN" b="1" i="1" dirty="0">
                <a:effectLst>
                  <a:outerShdw blurRad="38100" dist="38100" dir="2700000" algn="tl">
                    <a:srgbClr val="FFFFFF"/>
                  </a:outerShdw>
                </a:effectLst>
                <a:ea typeface="楷体_GB2312" pitchFamily="49" charset="-122"/>
              </a:rPr>
              <a:t>A</a:t>
            </a:r>
            <a:r>
              <a:rPr lang="zh-CN" altLang="en-US" b="1" dirty="0">
                <a:effectLst>
                  <a:outerShdw blurRad="38100" dist="38100" dir="2700000" algn="tl">
                    <a:srgbClr val="FFFFFF"/>
                  </a:outerShdw>
                </a:effectLst>
                <a:latin typeface="楷体_GB2312" pitchFamily="49" charset="-122"/>
                <a:ea typeface="楷体_GB2312" pitchFamily="49" charset="-122"/>
              </a:rPr>
              <a:t>的特征值</a:t>
            </a:r>
            <a:r>
              <a:rPr lang="zh-CN" altLang="en-US" b="1" i="1" dirty="0">
                <a:solidFill>
                  <a:srgbClr val="0000CC"/>
                </a:solidFill>
                <a:effectLst>
                  <a:outerShdw blurRad="38100" dist="38100" dir="2700000" algn="tl">
                    <a:srgbClr val="000000"/>
                  </a:outerShdw>
                </a:effectLst>
                <a:sym typeface="Symbol" pitchFamily="18" charset="2"/>
              </a:rPr>
              <a:t></a:t>
            </a:r>
            <a:r>
              <a:rPr lang="zh-CN" altLang="en-US" b="1" dirty="0">
                <a:effectLst>
                  <a:outerShdw blurRad="38100" dist="38100" dir="2700000" algn="tl">
                    <a:srgbClr val="FFFFFF"/>
                  </a:outerShdw>
                </a:effectLst>
                <a:latin typeface="楷体_GB2312" pitchFamily="49" charset="-122"/>
                <a:ea typeface="楷体_GB2312" pitchFamily="49" charset="-122"/>
              </a:rPr>
              <a:t>只能是</a:t>
            </a:r>
            <a:r>
              <a:rPr lang="en-US" altLang="zh-CN" b="1" dirty="0" smtClean="0">
                <a:solidFill>
                  <a:srgbClr val="FF0000"/>
                </a:solidFill>
                <a:effectLst>
                  <a:outerShdw blurRad="38100" dist="38100" dir="2700000" algn="tl">
                    <a:srgbClr val="000000"/>
                  </a:outerShdw>
                </a:effectLst>
                <a:ea typeface="楷体_GB2312" pitchFamily="49" charset="-122"/>
              </a:rPr>
              <a:t>0</a:t>
            </a:r>
            <a:r>
              <a:rPr lang="zh-CN" altLang="en-US" b="1" dirty="0">
                <a:effectLst>
                  <a:outerShdw blurRad="38100" dist="38100" dir="2700000" algn="tl">
                    <a:srgbClr val="FFFFFF"/>
                  </a:outerShdw>
                </a:effectLst>
                <a:latin typeface="楷体_GB2312" pitchFamily="49" charset="-122"/>
                <a:ea typeface="楷体_GB2312" pitchFamily="49" charset="-122"/>
              </a:rPr>
              <a:t>或</a:t>
            </a:r>
            <a:r>
              <a:rPr lang="en-US" altLang="zh-CN" b="1" dirty="0" smtClean="0">
                <a:solidFill>
                  <a:srgbClr val="FF0000"/>
                </a:solidFill>
                <a:effectLst>
                  <a:outerShdw blurRad="38100" dist="38100" dir="2700000" algn="tl">
                    <a:srgbClr val="000000"/>
                  </a:outerShdw>
                </a:effectLst>
                <a:ea typeface="楷体_GB2312" pitchFamily="49" charset="-122"/>
              </a:rPr>
              <a:t>1</a:t>
            </a:r>
            <a:r>
              <a:rPr lang="en-US" altLang="zh-CN" b="1" dirty="0">
                <a:effectLst>
                  <a:outerShdw blurRad="38100" dist="38100" dir="2700000" algn="tl">
                    <a:srgbClr val="FFFFFF"/>
                  </a:outerShdw>
                </a:effectLst>
                <a:latin typeface="楷体_GB2312" pitchFamily="49" charset="-122"/>
                <a:ea typeface="楷体_GB2312" pitchFamily="49" charset="-122"/>
              </a:rPr>
              <a:t>.(</a:t>
            </a:r>
            <a:r>
              <a:rPr lang="zh-CN" altLang="en-US" b="1" dirty="0">
                <a:solidFill>
                  <a:srgbClr val="FF0000"/>
                </a:solidFill>
                <a:effectLst>
                  <a:outerShdw blurRad="38100" dist="38100" dir="2700000" algn="tl">
                    <a:srgbClr val="000000"/>
                  </a:outerShdw>
                </a:effectLst>
                <a:latin typeface="楷体_GB2312" pitchFamily="49" charset="-122"/>
                <a:ea typeface="楷体_GB2312" pitchFamily="49" charset="-122"/>
              </a:rPr>
              <a:t>重点题型</a:t>
            </a:r>
            <a:r>
              <a:rPr lang="en-US" altLang="zh-CN" b="1" dirty="0">
                <a:effectLst>
                  <a:outerShdw blurRad="38100" dist="38100" dir="2700000" algn="tl">
                    <a:srgbClr val="FFFFFF"/>
                  </a:outerShdw>
                </a:effectLst>
                <a:latin typeface="楷体_GB2312" pitchFamily="49" charset="-122"/>
                <a:ea typeface="楷体_GB2312" pitchFamily="49" charset="-122"/>
              </a:rPr>
              <a:t>)</a:t>
            </a:r>
          </a:p>
        </p:txBody>
      </p:sp>
      <p:sp>
        <p:nvSpPr>
          <p:cNvPr id="5" name="Text Box 9"/>
          <p:cNvSpPr txBox="1">
            <a:spLocks noChangeArrowheads="1"/>
          </p:cNvSpPr>
          <p:nvPr/>
        </p:nvSpPr>
        <p:spPr bwMode="auto">
          <a:xfrm>
            <a:off x="603684" y="3431669"/>
            <a:ext cx="2089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b="1" dirty="0">
                <a:solidFill>
                  <a:srgbClr val="FF0000"/>
                </a:solidFill>
                <a:effectLst>
                  <a:outerShdw blurRad="38100" dist="38100" dir="2700000" algn="tl">
                    <a:srgbClr val="000000"/>
                  </a:outerShdw>
                </a:effectLst>
                <a:ea typeface="楷体_GB2312" pitchFamily="49" charset="-122"/>
              </a:rPr>
              <a:t>证明：</a:t>
            </a:r>
          </a:p>
        </p:txBody>
      </p:sp>
      <p:sp>
        <p:nvSpPr>
          <p:cNvPr id="6" name="Rectangle 10"/>
          <p:cNvSpPr>
            <a:spLocks noChangeArrowheads="1"/>
          </p:cNvSpPr>
          <p:nvPr/>
        </p:nvSpPr>
        <p:spPr bwMode="auto">
          <a:xfrm>
            <a:off x="10264486" y="7464570"/>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EDAEE9CA-F63E-475C-9106-18CD7774A7F9}" type="slidenum">
              <a:rPr lang="en-US" altLang="zh-CN" sz="1800" b="1" smtClean="0">
                <a:solidFill>
                  <a:schemeClr val="tx2"/>
                </a:solidFill>
                <a:effectLst>
                  <a:outerShdw blurRad="38100" dist="38100" dir="2700000" algn="tl">
                    <a:srgbClr val="FFFFFF"/>
                  </a:outerShdw>
                </a:effectLst>
              </a:rPr>
              <a:pPr eaLnBrk="1" hangingPunct="1">
                <a:defRPr/>
              </a:pPr>
              <a:t>46</a:t>
            </a:fld>
            <a:endParaRPr lang="en-US" altLang="zh-CN" sz="1800" b="1" smtClean="0">
              <a:solidFill>
                <a:schemeClr val="tx2"/>
              </a:solidFill>
              <a:effectLst>
                <a:outerShdw blurRad="38100" dist="38100" dir="2700000" algn="tl">
                  <a:srgbClr val="FFFFFF"/>
                </a:outerShdw>
              </a:effectLst>
            </a:endParaRPr>
          </a:p>
        </p:txBody>
      </p:sp>
      <p:sp>
        <p:nvSpPr>
          <p:cNvPr id="7" name="Rectangle 2"/>
          <p:cNvSpPr>
            <a:spLocks noChangeArrowheads="1"/>
          </p:cNvSpPr>
          <p:nvPr/>
        </p:nvSpPr>
        <p:spPr bwMode="auto">
          <a:xfrm>
            <a:off x="2336511" y="1232045"/>
            <a:ext cx="39084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8" name="Rectangle 3"/>
          <p:cNvSpPr>
            <a:spLocks noChangeArrowheads="1"/>
          </p:cNvSpPr>
          <p:nvPr/>
        </p:nvSpPr>
        <p:spPr bwMode="auto">
          <a:xfrm>
            <a:off x="7283161" y="1232045"/>
            <a:ext cx="299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a:solidFill>
                  <a:srgbClr val="0000CC"/>
                </a:solidFill>
                <a:latin typeface="Times New Roman" panose="02020603050405020304" pitchFamily="18" charset="0"/>
                <a:ea typeface="黑体" panose="02010609060101010101" pitchFamily="49" charset="-122"/>
                <a:cs typeface="Arial" panose="020B0604020202020204" pitchFamily="34" charset="0"/>
              </a:rPr>
              <a:t>§4.1 </a:t>
            </a:r>
            <a:r>
              <a:rPr kumimoji="0" lang="zh-CN" altLang="en-US" sz="1600" b="1">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
        <p:nvSpPr>
          <p:cNvPr id="18" name="矩形 17"/>
          <p:cNvSpPr/>
          <p:nvPr/>
        </p:nvSpPr>
        <p:spPr>
          <a:xfrm>
            <a:off x="1917000" y="3418176"/>
            <a:ext cx="5950668" cy="584775"/>
          </a:xfrm>
          <a:prstGeom prst="rect">
            <a:avLst/>
          </a:prstGeom>
        </p:spPr>
        <p:txBody>
          <a:bodyPr wrap="none">
            <a:spAutoFit/>
          </a:bodyPr>
          <a:lstStyle/>
          <a:p>
            <a:r>
              <a:rPr lang="zh-CN" altLang="en-US" dirty="0"/>
              <a:t>设</a:t>
            </a:r>
            <a:r>
              <a:rPr lang="zh-CN" altLang="en-US" dirty="0" smtClean="0"/>
              <a:t>特征值</a:t>
            </a:r>
            <a:r>
              <a:rPr lang="en-US" altLang="zh-CN" i="1" dirty="0" smtClean="0">
                <a:sym typeface="Symbol" panose="05050102010706020507" pitchFamily="18" charset="2"/>
              </a:rPr>
              <a:t></a:t>
            </a:r>
            <a:r>
              <a:rPr lang="zh-CN" altLang="en-US" dirty="0" smtClean="0"/>
              <a:t>对应</a:t>
            </a:r>
            <a:r>
              <a:rPr lang="zh-CN" altLang="en-US" dirty="0"/>
              <a:t>的特征向量为 </a:t>
            </a:r>
            <a:r>
              <a:rPr lang="zh-CN" altLang="en-US" dirty="0" smtClean="0"/>
              <a:t>   </a:t>
            </a:r>
            <a:r>
              <a:rPr lang="en-US" altLang="zh-CN" dirty="0" smtClean="0"/>
              <a:t>, </a:t>
            </a:r>
            <a:endParaRPr lang="zh-CN" altLang="en-US" dirty="0"/>
          </a:p>
        </p:txBody>
      </p:sp>
      <p:sp>
        <p:nvSpPr>
          <p:cNvPr id="19"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59510"/>
              </p:ext>
            </p:extLst>
          </p:nvPr>
        </p:nvGraphicFramePr>
        <p:xfrm>
          <a:off x="7134585" y="3492278"/>
          <a:ext cx="297152" cy="480015"/>
        </p:xfrm>
        <a:graphic>
          <a:graphicData uri="http://schemas.openxmlformats.org/presentationml/2006/ole">
            <mc:AlternateContent xmlns:mc="http://schemas.openxmlformats.org/markup-compatibility/2006">
              <mc:Choice xmlns:v="urn:schemas-microsoft-com:vml" Requires="v">
                <p:oleObj spid="_x0000_s100556" name="Equation" r:id="rId4" imgW="126835" imgH="202936" progId="Equation.DSMT4">
                  <p:embed/>
                </p:oleObj>
              </mc:Choice>
              <mc:Fallback>
                <p:oleObj name="Equation" r:id="rId4" imgW="126835" imgH="202936"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4585" y="3492278"/>
                        <a:ext cx="297152" cy="480015"/>
                      </a:xfrm>
                      <a:prstGeom prst="rect">
                        <a:avLst/>
                      </a:prstGeom>
                      <a:noFill/>
                    </p:spPr>
                  </p:pic>
                </p:oleObj>
              </mc:Fallback>
            </mc:AlternateContent>
          </a:graphicData>
        </a:graphic>
      </p:graphicFrame>
      <p:sp>
        <p:nvSpPr>
          <p:cNvPr id="21" name="矩形 20"/>
          <p:cNvSpPr/>
          <p:nvPr/>
        </p:nvSpPr>
        <p:spPr>
          <a:xfrm>
            <a:off x="7776358" y="3439898"/>
            <a:ext cx="1005403" cy="584775"/>
          </a:xfrm>
          <a:prstGeom prst="rect">
            <a:avLst/>
          </a:prstGeom>
        </p:spPr>
        <p:txBody>
          <a:bodyPr wrap="none">
            <a:spAutoFit/>
          </a:bodyPr>
          <a:lstStyle/>
          <a:p>
            <a:r>
              <a:rPr lang="zh-CN" altLang="en-US" dirty="0"/>
              <a:t>则有</a:t>
            </a:r>
          </a:p>
        </p:txBody>
      </p:sp>
      <p:sp>
        <p:nvSpPr>
          <p:cNvPr id="22"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矩形 25"/>
          <p:cNvSpPr/>
          <p:nvPr/>
        </p:nvSpPr>
        <p:spPr>
          <a:xfrm>
            <a:off x="581025" y="4335185"/>
            <a:ext cx="1005403" cy="584775"/>
          </a:xfrm>
          <a:prstGeom prst="rect">
            <a:avLst/>
          </a:prstGeom>
        </p:spPr>
        <p:txBody>
          <a:bodyPr wrap="none">
            <a:spAutoFit/>
          </a:bodyPr>
          <a:lstStyle/>
          <a:p>
            <a:r>
              <a:rPr lang="zh-CN" altLang="en-US" dirty="0"/>
              <a:t>由于</a:t>
            </a:r>
          </a:p>
        </p:txBody>
      </p:sp>
      <p:pic>
        <p:nvPicPr>
          <p:cNvPr id="27" name="图片 26"/>
          <p:cNvPicPr>
            <a:picLocks noChangeAspect="1"/>
          </p:cNvPicPr>
          <p:nvPr/>
        </p:nvPicPr>
        <p:blipFill>
          <a:blip r:embed="rId6"/>
          <a:stretch>
            <a:fillRect/>
          </a:stretch>
        </p:blipFill>
        <p:spPr>
          <a:xfrm>
            <a:off x="8835736" y="3415859"/>
            <a:ext cx="2857500" cy="600075"/>
          </a:xfrm>
          <a:prstGeom prst="rect">
            <a:avLst/>
          </a:prstGeom>
        </p:spPr>
      </p:pic>
      <p:pic>
        <p:nvPicPr>
          <p:cNvPr id="28" name="图片 27"/>
          <p:cNvPicPr>
            <a:picLocks noChangeAspect="1"/>
          </p:cNvPicPr>
          <p:nvPr/>
        </p:nvPicPr>
        <p:blipFill>
          <a:blip r:embed="rId7"/>
          <a:stretch>
            <a:fillRect/>
          </a:stretch>
        </p:blipFill>
        <p:spPr>
          <a:xfrm>
            <a:off x="1648259" y="4335185"/>
            <a:ext cx="9268132" cy="584775"/>
          </a:xfrm>
          <a:prstGeom prst="rect">
            <a:avLst/>
          </a:prstGeom>
        </p:spPr>
      </p:pic>
    </p:spTree>
    <p:extLst>
      <p:ext uri="{BB962C8B-B14F-4D97-AF65-F5344CB8AC3E}">
        <p14:creationId xmlns:p14="http://schemas.microsoft.com/office/powerpoint/2010/main" val="415591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1983509" y="463550"/>
            <a:ext cx="39084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3" name="Rectangle 3"/>
          <p:cNvSpPr>
            <a:spLocks noChangeArrowheads="1"/>
          </p:cNvSpPr>
          <p:nvPr/>
        </p:nvSpPr>
        <p:spPr bwMode="auto">
          <a:xfrm>
            <a:off x="7060334" y="477838"/>
            <a:ext cx="2997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§4.2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
        <p:nvSpPr>
          <p:cNvPr id="4" name="Line 4"/>
          <p:cNvSpPr>
            <a:spLocks noChangeShapeType="1"/>
          </p:cNvSpPr>
          <p:nvPr/>
        </p:nvSpPr>
        <p:spPr bwMode="auto">
          <a:xfrm>
            <a:off x="2059709" y="812800"/>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5" name="Text Box 5"/>
          <p:cNvSpPr txBox="1">
            <a:spLocks noChangeArrowheads="1"/>
          </p:cNvSpPr>
          <p:nvPr/>
        </p:nvSpPr>
        <p:spPr bwMode="auto">
          <a:xfrm>
            <a:off x="1581872" y="877888"/>
            <a:ext cx="7378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b="1" dirty="0">
                <a:solidFill>
                  <a:srgbClr val="0000CC"/>
                </a:solidFill>
                <a:effectLst>
                  <a:outerShdw blurRad="38100" dist="38100" dir="2700000" algn="tl">
                    <a:srgbClr val="000000"/>
                  </a:outerShdw>
                </a:effectLst>
                <a:ea typeface="楷体_GB2312" pitchFamily="49" charset="-122"/>
              </a:rPr>
              <a:t>特征值和特征向量的其它性质</a:t>
            </a:r>
          </a:p>
        </p:txBody>
      </p:sp>
      <p:sp>
        <p:nvSpPr>
          <p:cNvPr id="6" name="Text Box 6"/>
          <p:cNvSpPr txBox="1">
            <a:spLocks noChangeArrowheads="1"/>
          </p:cNvSpPr>
          <p:nvPr/>
        </p:nvSpPr>
        <p:spPr bwMode="auto">
          <a:xfrm>
            <a:off x="1527897" y="1712913"/>
            <a:ext cx="182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rPr>
              <a:t>性质</a:t>
            </a:r>
            <a:r>
              <a:rPr lang="en-US" altLang="zh-CN" sz="2800" b="1" dirty="0">
                <a:effectLst>
                  <a:outerShdw blurRad="38100" dist="38100" dir="2700000" algn="tl">
                    <a:srgbClr val="FFFFFF"/>
                  </a:outerShdw>
                </a:effectLst>
              </a:rPr>
              <a:t>1</a:t>
            </a:r>
            <a:r>
              <a:rPr lang="zh-CN" altLang="en-US" sz="2800" b="1" dirty="0">
                <a:effectLst>
                  <a:outerShdw blurRad="38100" dist="38100" dir="2700000" algn="tl">
                    <a:srgbClr val="FFFFFF"/>
                  </a:outerShdw>
                </a:effectLst>
              </a:rPr>
              <a:t>：</a:t>
            </a:r>
          </a:p>
        </p:txBody>
      </p:sp>
      <p:sp>
        <p:nvSpPr>
          <p:cNvPr id="7" name="Text Box 7"/>
          <p:cNvSpPr txBox="1">
            <a:spLocks noChangeArrowheads="1"/>
          </p:cNvSpPr>
          <p:nvPr/>
        </p:nvSpPr>
        <p:spPr bwMode="auto">
          <a:xfrm>
            <a:off x="2947122" y="1535113"/>
            <a:ext cx="6400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rPr>
              <a:t>设</a:t>
            </a:r>
            <a:r>
              <a:rPr lang="zh-CN" altLang="en-US" sz="2800" b="1" i="1" dirty="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0</a:t>
            </a:r>
            <a:r>
              <a:rPr lang="en-US" altLang="zh-CN" sz="2800" b="1" dirty="0">
                <a:effectLst>
                  <a:outerShdw blurRad="38100" dist="38100" dir="2700000" algn="tl">
                    <a:srgbClr val="FFFFFF"/>
                  </a:outerShdw>
                </a:effectLst>
              </a:rPr>
              <a:t> </a:t>
            </a:r>
            <a:r>
              <a:rPr lang="zh-CN" altLang="en-US" sz="2800" b="1" dirty="0">
                <a:effectLst>
                  <a:outerShdw blurRad="38100" dist="38100" dir="2700000" algn="tl">
                    <a:srgbClr val="FFFFFF"/>
                  </a:outerShdw>
                </a:effectLst>
              </a:rPr>
              <a:t>是矩阵</a:t>
            </a:r>
            <a:r>
              <a:rPr lang="en-US" altLang="zh-CN" sz="2800" b="1" i="1" dirty="0">
                <a:solidFill>
                  <a:srgbClr val="FF0000"/>
                </a:solidFill>
                <a:effectLst>
                  <a:outerShdw blurRad="38100" dist="38100" dir="2700000" algn="tl">
                    <a:srgbClr val="000000"/>
                  </a:outerShdw>
                </a:effectLst>
              </a:rPr>
              <a:t>A</a:t>
            </a:r>
            <a:r>
              <a:rPr lang="zh-CN" altLang="en-US" sz="2800" b="1" dirty="0">
                <a:effectLst>
                  <a:outerShdw blurRad="38100" dist="38100" dir="2700000" algn="tl">
                    <a:srgbClr val="FFFFFF"/>
                  </a:outerShdw>
                </a:effectLst>
              </a:rPr>
              <a:t>的特征值，</a:t>
            </a:r>
            <a:r>
              <a:rPr lang="en-US" altLang="zh-CN" sz="2800" b="1" i="1" dirty="0">
                <a:solidFill>
                  <a:srgbClr val="FF0000"/>
                </a:solidFill>
                <a:effectLst>
                  <a:outerShdw blurRad="38100" dist="38100" dir="2700000" algn="tl">
                    <a:srgbClr val="000000"/>
                  </a:outerShdw>
                </a:effectLst>
              </a:rPr>
              <a:t>k</a:t>
            </a:r>
            <a:r>
              <a:rPr lang="zh-CN" altLang="en-US" sz="2800" b="1" dirty="0">
                <a:effectLst>
                  <a:outerShdw blurRad="38100" dist="38100" dir="2700000" algn="tl">
                    <a:srgbClr val="FFFFFF"/>
                  </a:outerShdw>
                </a:effectLst>
              </a:rPr>
              <a:t>是任意常数，则</a:t>
            </a:r>
            <a:r>
              <a:rPr lang="en-US" altLang="zh-CN" sz="2800" b="1" i="1" dirty="0">
                <a:solidFill>
                  <a:srgbClr val="FF0000"/>
                </a:solidFill>
                <a:effectLst>
                  <a:outerShdw blurRad="38100" dist="38100" dir="2700000" algn="tl">
                    <a:srgbClr val="000000"/>
                  </a:outerShdw>
                </a:effectLst>
              </a:rPr>
              <a:t>k</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0</a:t>
            </a:r>
            <a:r>
              <a:rPr lang="zh-CN" altLang="en-US" sz="2800" b="1" dirty="0">
                <a:effectLst>
                  <a:outerShdw blurRad="38100" dist="38100" dir="2700000" algn="tl">
                    <a:srgbClr val="FFFFFF"/>
                  </a:outerShdw>
                </a:effectLst>
                <a:sym typeface="Symbol" pitchFamily="18" charset="2"/>
              </a:rPr>
              <a:t>是矩阵</a:t>
            </a:r>
            <a:r>
              <a:rPr lang="en-US" altLang="zh-CN" sz="2800" b="1" i="1" dirty="0">
                <a:solidFill>
                  <a:srgbClr val="FF0000"/>
                </a:solidFill>
                <a:effectLst>
                  <a:outerShdw blurRad="38100" dist="38100" dir="2700000" algn="tl">
                    <a:srgbClr val="000000"/>
                  </a:outerShdw>
                </a:effectLst>
                <a:sym typeface="Symbol" pitchFamily="18" charset="2"/>
              </a:rPr>
              <a:t>kA</a:t>
            </a:r>
            <a:r>
              <a:rPr lang="zh-CN" altLang="en-US" sz="2800" b="1" dirty="0">
                <a:effectLst>
                  <a:outerShdw blurRad="38100" dist="38100" dir="2700000" algn="tl">
                    <a:srgbClr val="FFFFFF"/>
                  </a:outerShdw>
                </a:effectLst>
                <a:sym typeface="Symbol" pitchFamily="18" charset="2"/>
              </a:rPr>
              <a:t>的特征值。</a:t>
            </a:r>
            <a:endParaRPr lang="zh-CN" altLang="en-US" sz="2800" b="1" dirty="0">
              <a:effectLst>
                <a:outerShdw blurRad="38100" dist="38100" dir="2700000" algn="tl">
                  <a:srgbClr val="FFFFFF"/>
                </a:outerShdw>
              </a:effectLst>
            </a:endParaRPr>
          </a:p>
        </p:txBody>
      </p:sp>
      <p:sp>
        <p:nvSpPr>
          <p:cNvPr id="8" name="Text Box 8"/>
          <p:cNvSpPr txBox="1">
            <a:spLocks noChangeArrowheads="1"/>
          </p:cNvSpPr>
          <p:nvPr/>
        </p:nvSpPr>
        <p:spPr bwMode="auto">
          <a:xfrm>
            <a:off x="1581872" y="2695575"/>
            <a:ext cx="1333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latin typeface="楷体_GB2312" pitchFamily="49" charset="-122"/>
                <a:ea typeface="楷体_GB2312" pitchFamily="49" charset="-122"/>
              </a:rPr>
              <a:t>性质</a:t>
            </a:r>
            <a:r>
              <a:rPr lang="en-US" altLang="zh-CN" sz="2800" b="1" dirty="0">
                <a:effectLst>
                  <a:outerShdw blurRad="38100" dist="38100" dir="2700000" algn="tl">
                    <a:srgbClr val="FFFFFF"/>
                  </a:outerShdw>
                </a:effectLst>
                <a:ea typeface="楷体_GB2312" pitchFamily="49" charset="-122"/>
              </a:rPr>
              <a:t>2</a:t>
            </a:r>
            <a:r>
              <a:rPr lang="zh-CN" altLang="en-US" sz="2800" b="1" dirty="0">
                <a:effectLst>
                  <a:outerShdw blurRad="38100" dist="38100" dir="2700000" algn="tl">
                    <a:srgbClr val="FFFFFF"/>
                  </a:outerShdw>
                </a:effectLst>
                <a:latin typeface="楷体_GB2312" pitchFamily="49" charset="-122"/>
                <a:ea typeface="楷体_GB2312" pitchFamily="49" charset="-122"/>
              </a:rPr>
              <a:t>：</a:t>
            </a:r>
            <a:endParaRPr lang="zh-CN" altLang="en-US" sz="2800" b="1" dirty="0">
              <a:effectLst>
                <a:outerShdw blurRad="38100" dist="38100" dir="2700000" algn="tl">
                  <a:srgbClr val="FFFFFF"/>
                </a:outerShdw>
              </a:effectLst>
              <a:ea typeface="楷体_GB2312" pitchFamily="49" charset="-122"/>
            </a:endParaRPr>
          </a:p>
        </p:txBody>
      </p:sp>
      <p:sp>
        <p:nvSpPr>
          <p:cNvPr id="9" name="Text Box 10"/>
          <p:cNvSpPr txBox="1">
            <a:spLocks noChangeArrowheads="1"/>
          </p:cNvSpPr>
          <p:nvPr/>
        </p:nvSpPr>
        <p:spPr bwMode="auto">
          <a:xfrm>
            <a:off x="1642197" y="3854450"/>
            <a:ext cx="1333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latin typeface="楷体_GB2312" pitchFamily="49" charset="-122"/>
                <a:ea typeface="楷体_GB2312" pitchFamily="49" charset="-122"/>
              </a:rPr>
              <a:t>性质</a:t>
            </a:r>
            <a:r>
              <a:rPr lang="en-US" altLang="zh-CN" sz="2800" b="1" dirty="0">
                <a:effectLst>
                  <a:outerShdw blurRad="38100" dist="38100" dir="2700000" algn="tl">
                    <a:srgbClr val="FFFFFF"/>
                  </a:outerShdw>
                </a:effectLst>
                <a:ea typeface="楷体_GB2312" pitchFamily="49" charset="-122"/>
              </a:rPr>
              <a:t>3</a:t>
            </a:r>
            <a:r>
              <a:rPr lang="zh-CN" altLang="en-US" sz="2800" b="1" dirty="0">
                <a:effectLst>
                  <a:outerShdw blurRad="38100" dist="38100" dir="2700000" algn="tl">
                    <a:srgbClr val="FFFFFF"/>
                  </a:outerShdw>
                </a:effectLst>
                <a:latin typeface="楷体_GB2312" pitchFamily="49" charset="-122"/>
                <a:ea typeface="楷体_GB2312" pitchFamily="49" charset="-122"/>
              </a:rPr>
              <a:t>：</a:t>
            </a:r>
            <a:endParaRPr lang="zh-CN" altLang="en-US" sz="2800" b="1" dirty="0">
              <a:effectLst>
                <a:outerShdw blurRad="38100" dist="38100" dir="2700000" algn="tl">
                  <a:srgbClr val="FFFFFF"/>
                </a:outerShdw>
              </a:effectLst>
              <a:ea typeface="楷体_GB2312" pitchFamily="49" charset="-122"/>
            </a:endParaRPr>
          </a:p>
        </p:txBody>
      </p:sp>
      <p:sp>
        <p:nvSpPr>
          <p:cNvPr id="10" name="Text Box 11"/>
          <p:cNvSpPr txBox="1">
            <a:spLocks noChangeArrowheads="1"/>
          </p:cNvSpPr>
          <p:nvPr/>
        </p:nvSpPr>
        <p:spPr bwMode="auto">
          <a:xfrm>
            <a:off x="2947122" y="3854450"/>
            <a:ext cx="662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rPr>
              <a:t>若</a:t>
            </a:r>
            <a:r>
              <a:rPr lang="en-US" altLang="zh-CN" sz="2800" b="1" i="1" dirty="0">
                <a:solidFill>
                  <a:srgbClr val="FF0000"/>
                </a:solidFill>
                <a:effectLst>
                  <a:outerShdw blurRad="38100" dist="38100" dir="2700000" algn="tl">
                    <a:srgbClr val="000000"/>
                  </a:outerShdw>
                </a:effectLst>
              </a:rPr>
              <a:t>A</a:t>
            </a:r>
            <a:r>
              <a:rPr lang="zh-CN" altLang="en-US" sz="2800" b="1" dirty="0">
                <a:solidFill>
                  <a:schemeClr val="tx2"/>
                </a:solidFill>
                <a:effectLst>
                  <a:outerShdw blurRad="38100" dist="38100" dir="2700000" algn="tl">
                    <a:srgbClr val="FFFFFF"/>
                  </a:outerShdw>
                </a:effectLst>
              </a:rPr>
              <a:t>的特征值为</a:t>
            </a:r>
            <a:r>
              <a:rPr lang="zh-CN" altLang="en-US" sz="2800" b="1" i="1" dirty="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0 </a:t>
            </a:r>
            <a:r>
              <a:rPr lang="en-US" altLang="zh-CN" sz="2800" b="1" i="1" dirty="0">
                <a:solidFill>
                  <a:schemeClr val="tx2"/>
                </a:solidFill>
                <a:effectLst>
                  <a:outerShdw blurRad="38100" dist="38100" dir="2700000" algn="tl">
                    <a:srgbClr val="FFFFFF"/>
                  </a:outerShdw>
                </a:effectLst>
                <a:sym typeface="Symbol" pitchFamily="18" charset="2"/>
              </a:rPr>
              <a:t>,</a:t>
            </a:r>
            <a:r>
              <a:rPr lang="zh-CN" altLang="en-US" sz="2800" b="1" dirty="0">
                <a:solidFill>
                  <a:schemeClr val="tx2"/>
                </a:solidFill>
                <a:effectLst>
                  <a:outerShdw blurRad="38100" dist="38100" dir="2700000" algn="tl">
                    <a:srgbClr val="FFFFFF"/>
                  </a:outerShdw>
                </a:effectLst>
                <a:sym typeface="Symbol" pitchFamily="18" charset="2"/>
              </a:rPr>
              <a:t>则</a:t>
            </a:r>
            <a:r>
              <a:rPr lang="zh-CN" altLang="en-US" sz="2800" b="1" dirty="0">
                <a:effectLst>
                  <a:outerShdw blurRad="38100" dist="38100" dir="2700000" algn="tl">
                    <a:srgbClr val="FFFFFF"/>
                  </a:outerShdw>
                </a:effectLst>
              </a:rPr>
              <a:t>矩阵</a:t>
            </a:r>
            <a:r>
              <a:rPr lang="en-US" altLang="zh-CN" sz="2800" b="1" i="1" dirty="0">
                <a:solidFill>
                  <a:srgbClr val="FF0000"/>
                </a:solidFill>
                <a:effectLst>
                  <a:outerShdw blurRad="38100" dist="38100" dir="2700000" algn="tl">
                    <a:srgbClr val="000000"/>
                  </a:outerShdw>
                </a:effectLst>
              </a:rPr>
              <a:t>A</a:t>
            </a:r>
            <a:r>
              <a:rPr lang="en-US" altLang="zh-CN" sz="2800" b="1" i="1" baseline="30000" dirty="0">
                <a:solidFill>
                  <a:srgbClr val="FF0000"/>
                </a:solidFill>
                <a:effectLst>
                  <a:outerShdw blurRad="38100" dist="38100" dir="2700000" algn="tl">
                    <a:srgbClr val="000000"/>
                  </a:outerShdw>
                </a:effectLst>
              </a:rPr>
              <a:t> </a:t>
            </a:r>
            <a:r>
              <a:rPr lang="zh-CN" altLang="en-US" sz="2800" b="1" dirty="0">
                <a:effectLst>
                  <a:outerShdw blurRad="38100" dist="38100" dir="2700000" algn="tl">
                    <a:srgbClr val="FFFFFF"/>
                  </a:outerShdw>
                </a:effectLst>
              </a:rPr>
              <a:t>的多项式</a:t>
            </a:r>
          </a:p>
        </p:txBody>
      </p:sp>
      <p:sp>
        <p:nvSpPr>
          <p:cNvPr id="11" name="Text Box 12"/>
          <p:cNvSpPr txBox="1">
            <a:spLocks noChangeArrowheads="1"/>
          </p:cNvSpPr>
          <p:nvPr/>
        </p:nvSpPr>
        <p:spPr bwMode="auto">
          <a:xfrm>
            <a:off x="3393209" y="4953000"/>
            <a:ext cx="485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rPr>
              <a:t>的一个特征值为</a:t>
            </a:r>
          </a:p>
        </p:txBody>
      </p:sp>
      <p:graphicFrame>
        <p:nvGraphicFramePr>
          <p:cNvPr id="12" name="Object 13"/>
          <p:cNvGraphicFramePr>
            <a:graphicFrameLocks noChangeAspect="1"/>
          </p:cNvGraphicFramePr>
          <p:nvPr>
            <p:extLst>
              <p:ext uri="{D42A27DB-BD31-4B8C-83A1-F6EECF244321}">
                <p14:modId xmlns:p14="http://schemas.microsoft.com/office/powerpoint/2010/main" val="3024154095"/>
              </p:ext>
            </p:extLst>
          </p:nvPr>
        </p:nvGraphicFramePr>
        <p:xfrm>
          <a:off x="4040909" y="4565650"/>
          <a:ext cx="4157663" cy="431800"/>
        </p:xfrm>
        <a:graphic>
          <a:graphicData uri="http://schemas.openxmlformats.org/presentationml/2006/ole">
            <mc:AlternateContent xmlns:mc="http://schemas.openxmlformats.org/markup-compatibility/2006">
              <mc:Choice xmlns:v="urn:schemas-microsoft-com:vml" Requires="v">
                <p:oleObj spid="_x0000_s102132" name="Equation" r:id="rId3" imgW="3302000" imgH="342900" progId="Equation.DSMT4">
                  <p:embed/>
                </p:oleObj>
              </mc:Choice>
              <mc:Fallback>
                <p:oleObj name="Equation" r:id="rId3" imgW="3302000" imgH="342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909" y="4565650"/>
                        <a:ext cx="41576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4"/>
          <p:cNvGraphicFramePr>
            <a:graphicFrameLocks noChangeAspect="1"/>
          </p:cNvGraphicFramePr>
          <p:nvPr>
            <p:extLst>
              <p:ext uri="{D42A27DB-BD31-4B8C-83A1-F6EECF244321}">
                <p14:modId xmlns:p14="http://schemas.microsoft.com/office/powerpoint/2010/main" val="572529344"/>
              </p:ext>
            </p:extLst>
          </p:nvPr>
        </p:nvGraphicFramePr>
        <p:xfrm>
          <a:off x="4140922" y="5441950"/>
          <a:ext cx="3981450" cy="431800"/>
        </p:xfrm>
        <a:graphic>
          <a:graphicData uri="http://schemas.openxmlformats.org/presentationml/2006/ole">
            <mc:AlternateContent xmlns:mc="http://schemas.openxmlformats.org/markup-compatibility/2006">
              <mc:Choice xmlns:v="urn:schemas-microsoft-com:vml" Requires="v">
                <p:oleObj spid="_x0000_s102133" name="Equation" r:id="rId5" imgW="3162300" imgH="342900" progId="Equation.DSMT4">
                  <p:embed/>
                </p:oleObj>
              </mc:Choice>
              <mc:Fallback>
                <p:oleObj name="Equation" r:id="rId5" imgW="3162300" imgH="342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922" y="5441950"/>
                        <a:ext cx="39814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5"/>
          <p:cNvSpPr txBox="1">
            <a:spLocks noChangeArrowheads="1"/>
          </p:cNvSpPr>
          <p:nvPr/>
        </p:nvSpPr>
        <p:spPr bwMode="auto">
          <a:xfrm>
            <a:off x="3190009" y="6032500"/>
            <a:ext cx="701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rPr>
              <a:t>对应的特征向量仍为</a:t>
            </a:r>
            <a:r>
              <a:rPr lang="en-US" altLang="zh-CN" sz="2800" b="1" i="1" dirty="0">
                <a:effectLst>
                  <a:outerShdw blurRad="38100" dist="38100" dir="2700000" algn="tl">
                    <a:srgbClr val="FFFFFF"/>
                  </a:outerShdw>
                </a:effectLst>
              </a:rPr>
              <a:t>A</a:t>
            </a:r>
            <a:r>
              <a:rPr lang="zh-CN" altLang="en-US" sz="2800" b="1" dirty="0">
                <a:effectLst>
                  <a:outerShdw blurRad="38100" dist="38100" dir="2700000" algn="tl">
                    <a:srgbClr val="FFFFFF"/>
                  </a:outerShdw>
                </a:effectLst>
              </a:rPr>
              <a:t>对于</a:t>
            </a:r>
            <a:r>
              <a:rPr lang="zh-CN" altLang="en-US" sz="2800" b="1" i="1" dirty="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0</a:t>
            </a:r>
            <a:r>
              <a:rPr lang="en-US" altLang="zh-CN" sz="2800" b="1" dirty="0">
                <a:effectLst>
                  <a:outerShdw blurRad="38100" dist="38100" dir="2700000" algn="tl">
                    <a:srgbClr val="FFFFFF"/>
                  </a:outerShdw>
                </a:effectLst>
              </a:rPr>
              <a:t> </a:t>
            </a:r>
            <a:r>
              <a:rPr lang="zh-CN" altLang="en-US" sz="2800" b="1" dirty="0">
                <a:effectLst>
                  <a:outerShdw blurRad="38100" dist="38100" dir="2700000" algn="tl">
                    <a:srgbClr val="FFFFFF"/>
                  </a:outerShdw>
                </a:effectLst>
              </a:rPr>
              <a:t>的特征向量</a:t>
            </a:r>
            <a:r>
              <a:rPr lang="en-US" altLang="zh-CN" sz="2800" b="1" dirty="0">
                <a:effectLst>
                  <a:outerShdw blurRad="38100" dist="38100" dir="2700000" algn="tl">
                    <a:srgbClr val="FFFFFF"/>
                  </a:outerShdw>
                </a:effectLst>
              </a:rPr>
              <a:t>.</a:t>
            </a:r>
          </a:p>
        </p:txBody>
      </p:sp>
      <p:sp>
        <p:nvSpPr>
          <p:cNvPr id="15" name="Rectangle 16"/>
          <p:cNvSpPr>
            <a:spLocks noChangeArrowheads="1"/>
          </p:cNvSpPr>
          <p:nvPr/>
        </p:nvSpPr>
        <p:spPr bwMode="auto">
          <a:xfrm>
            <a:off x="10079759" y="67564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66B3E670-C26B-4D46-BACA-2FC8BD0B09A4}" type="slidenum">
              <a:rPr lang="en-US" altLang="zh-CN" sz="1400">
                <a:solidFill>
                  <a:schemeClr val="tx2"/>
                </a:solidFill>
                <a:latin typeface="Times New Roman" panose="02020603050405020304" pitchFamily="18" charset="0"/>
              </a:rPr>
              <a:pPr eaLnBrk="1" hangingPunct="1">
                <a:spcBef>
                  <a:spcPct val="0"/>
                </a:spcBef>
                <a:buFontTx/>
                <a:buNone/>
              </a:pPr>
              <a:t>47</a:t>
            </a:fld>
            <a:endParaRPr lang="en-US" altLang="zh-CN" sz="1400">
              <a:solidFill>
                <a:schemeClr val="tx2"/>
              </a:solidFill>
              <a:latin typeface="Times New Roman" panose="02020603050405020304" pitchFamily="18" charset="0"/>
            </a:endParaRPr>
          </a:p>
        </p:txBody>
      </p:sp>
      <p:grpSp>
        <p:nvGrpSpPr>
          <p:cNvPr id="16" name="Group 33"/>
          <p:cNvGrpSpPr>
            <a:grpSpLocks/>
          </p:cNvGrpSpPr>
          <p:nvPr/>
        </p:nvGrpSpPr>
        <p:grpSpPr bwMode="auto">
          <a:xfrm>
            <a:off x="2939184" y="2695575"/>
            <a:ext cx="7366000" cy="519113"/>
            <a:chOff x="1002" y="273"/>
            <a:chExt cx="4640" cy="327"/>
          </a:xfrm>
        </p:grpSpPr>
        <p:sp>
          <p:nvSpPr>
            <p:cNvPr id="17" name="Text Box 26"/>
            <p:cNvSpPr txBox="1">
              <a:spLocks noChangeArrowheads="1"/>
            </p:cNvSpPr>
            <p:nvPr/>
          </p:nvSpPr>
          <p:spPr bwMode="auto">
            <a:xfrm>
              <a:off x="1002" y="273"/>
              <a:ext cx="46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rPr>
                <a:t>设    是</a:t>
              </a:r>
              <a:r>
                <a:rPr lang="en-US" altLang="zh-CN" sz="2800" b="1" i="1" dirty="0">
                  <a:effectLst>
                    <a:outerShdw blurRad="38100" dist="38100" dir="2700000" algn="tl">
                      <a:srgbClr val="FFFFFF"/>
                    </a:outerShdw>
                  </a:effectLst>
                </a:rPr>
                <a:t>A</a:t>
              </a:r>
              <a:r>
                <a:rPr lang="zh-CN" altLang="en-US" sz="2800" b="1" dirty="0">
                  <a:effectLst>
                    <a:outerShdw blurRad="38100" dist="38100" dir="2700000" algn="tl">
                      <a:srgbClr val="FFFFFF"/>
                    </a:outerShdw>
                  </a:effectLst>
                </a:rPr>
                <a:t>的特征值，  是矩阵</a:t>
              </a:r>
              <a:r>
                <a:rPr lang="en-US" altLang="zh-CN" sz="2800" b="1" dirty="0">
                  <a:effectLst>
                    <a:outerShdw blurRad="38100" dist="38100" dir="2700000" algn="tl">
                      <a:srgbClr val="FFFFFF"/>
                    </a:outerShdw>
                  </a:effectLst>
                </a:rPr>
                <a:t>A</a:t>
              </a:r>
              <a:r>
                <a:rPr lang="zh-CN" altLang="en-US" sz="2800" b="1" dirty="0">
                  <a:effectLst>
                    <a:outerShdw blurRad="38100" dist="38100" dir="2700000" algn="tl">
                      <a:srgbClr val="FFFFFF"/>
                    </a:outerShdw>
                  </a:effectLst>
                </a:rPr>
                <a:t>的属于    的特征</a:t>
              </a:r>
            </a:p>
          </p:txBody>
        </p:sp>
        <p:graphicFrame>
          <p:nvGraphicFramePr>
            <p:cNvPr id="18" name="Object 27"/>
            <p:cNvGraphicFramePr>
              <a:graphicFrameLocks noChangeAspect="1"/>
            </p:cNvGraphicFramePr>
            <p:nvPr/>
          </p:nvGraphicFramePr>
          <p:xfrm>
            <a:off x="1288" y="273"/>
            <a:ext cx="224" cy="291"/>
          </p:xfrm>
          <a:graphic>
            <a:graphicData uri="http://schemas.openxmlformats.org/presentationml/2006/ole">
              <mc:AlternateContent xmlns:mc="http://schemas.openxmlformats.org/markup-compatibility/2006">
                <mc:Choice xmlns:v="urn:schemas-microsoft-com:vml" Requires="v">
                  <p:oleObj spid="_x0000_s102134" name="Equation" r:id="rId7" imgW="253890" imgH="330057" progId="Equation.DSMT4">
                    <p:embed/>
                  </p:oleObj>
                </mc:Choice>
                <mc:Fallback>
                  <p:oleObj name="Equation" r:id="rId7" imgW="253890" imgH="3300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8" y="273"/>
                          <a:ext cx="22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8"/>
            <p:cNvGraphicFramePr>
              <a:graphicFrameLocks noChangeAspect="1"/>
            </p:cNvGraphicFramePr>
            <p:nvPr/>
          </p:nvGraphicFramePr>
          <p:xfrm>
            <a:off x="2900" y="273"/>
            <a:ext cx="246" cy="283"/>
          </p:xfrm>
          <a:graphic>
            <a:graphicData uri="http://schemas.openxmlformats.org/presentationml/2006/ole">
              <mc:AlternateContent xmlns:mc="http://schemas.openxmlformats.org/markup-compatibility/2006">
                <mc:Choice xmlns:v="urn:schemas-microsoft-com:vml" Requires="v">
                  <p:oleObj spid="_x0000_s102135" name="Equation" r:id="rId9" imgW="279400" imgH="330200" progId="Equation.DSMT4">
                    <p:embed/>
                  </p:oleObj>
                </mc:Choice>
                <mc:Fallback>
                  <p:oleObj name="Equation" r:id="rId9" imgW="279400" imgH="330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0" y="273"/>
                          <a:ext cx="246"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9"/>
            <p:cNvGraphicFramePr>
              <a:graphicFrameLocks noChangeAspect="1"/>
            </p:cNvGraphicFramePr>
            <p:nvPr/>
          </p:nvGraphicFramePr>
          <p:xfrm>
            <a:off x="4571" y="273"/>
            <a:ext cx="224" cy="291"/>
          </p:xfrm>
          <a:graphic>
            <a:graphicData uri="http://schemas.openxmlformats.org/presentationml/2006/ole">
              <mc:AlternateContent xmlns:mc="http://schemas.openxmlformats.org/markup-compatibility/2006">
                <mc:Choice xmlns:v="urn:schemas-microsoft-com:vml" Requires="v">
                  <p:oleObj spid="_x0000_s102136" name="公式" r:id="rId11" imgW="253890" imgH="330057" progId="Equation.3">
                    <p:embed/>
                  </p:oleObj>
                </mc:Choice>
                <mc:Fallback>
                  <p:oleObj name="公式" r:id="rId11" imgW="253890" imgH="33005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1" y="273"/>
                          <a:ext cx="22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 name="Group 35"/>
          <p:cNvGrpSpPr>
            <a:grpSpLocks/>
          </p:cNvGrpSpPr>
          <p:nvPr/>
        </p:nvGrpSpPr>
        <p:grpSpPr bwMode="auto">
          <a:xfrm>
            <a:off x="1696172" y="3214688"/>
            <a:ext cx="8902700" cy="519112"/>
            <a:chOff x="-630" y="688"/>
            <a:chExt cx="5608" cy="327"/>
          </a:xfrm>
        </p:grpSpPr>
        <p:sp>
          <p:nvSpPr>
            <p:cNvPr id="22" name="Text Box 31"/>
            <p:cNvSpPr txBox="1">
              <a:spLocks noChangeArrowheads="1"/>
            </p:cNvSpPr>
            <p:nvPr/>
          </p:nvSpPr>
          <p:spPr bwMode="auto">
            <a:xfrm>
              <a:off x="-630" y="688"/>
              <a:ext cx="56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effectLst>
                    <a:outerShdw blurRad="38100" dist="38100" dir="2700000" algn="tl">
                      <a:srgbClr val="FFFFFF"/>
                    </a:outerShdw>
                  </a:effectLst>
                  <a:ea typeface="楷体_GB2312" pitchFamily="49" charset="-122"/>
                </a:rPr>
                <a:t>向量，</a:t>
              </a:r>
              <a:r>
                <a:rPr lang="en-US" altLang="zh-CN" sz="2800" b="1" i="1" dirty="0">
                  <a:effectLst>
                    <a:outerShdw blurRad="38100" dist="38100" dir="2700000" algn="tl">
                      <a:srgbClr val="FFFFFF"/>
                    </a:outerShdw>
                  </a:effectLst>
                  <a:ea typeface="楷体_GB2312" pitchFamily="49" charset="-122"/>
                </a:rPr>
                <a:t>m</a:t>
              </a:r>
              <a:r>
                <a:rPr lang="zh-CN" altLang="en-US" sz="2800" b="1" dirty="0">
                  <a:effectLst>
                    <a:outerShdw blurRad="38100" dist="38100" dir="2700000" algn="tl">
                      <a:srgbClr val="FFFFFF"/>
                    </a:outerShdw>
                  </a:effectLst>
                  <a:ea typeface="楷体_GB2312" pitchFamily="49" charset="-122"/>
                </a:rPr>
                <a:t>为正整数</a:t>
              </a:r>
              <a:r>
                <a:rPr lang="en-US" altLang="zh-CN" sz="2800" b="1" dirty="0">
                  <a:effectLst>
                    <a:outerShdw blurRad="38100" dist="38100" dir="2700000" algn="tl">
                      <a:srgbClr val="FFFFFF"/>
                    </a:outerShdw>
                  </a:effectLst>
                  <a:ea typeface="楷体_GB2312" pitchFamily="49" charset="-122"/>
                </a:rPr>
                <a:t>,</a:t>
              </a:r>
              <a:r>
                <a:rPr lang="zh-CN" altLang="en-US" sz="2800" b="1" dirty="0">
                  <a:effectLst>
                    <a:outerShdw blurRad="38100" dist="38100" dir="2700000" algn="tl">
                      <a:srgbClr val="FFFFFF"/>
                    </a:outerShdw>
                  </a:effectLst>
                  <a:ea typeface="楷体_GB2312" pitchFamily="49" charset="-122"/>
                </a:rPr>
                <a:t>则    是</a:t>
              </a:r>
              <a:r>
                <a:rPr lang="en-US" altLang="zh-CN" sz="2800" b="1" i="1" dirty="0">
                  <a:effectLst>
                    <a:outerShdw blurRad="38100" dist="38100" dir="2700000" algn="tl">
                      <a:srgbClr val="FFFFFF"/>
                    </a:outerShdw>
                  </a:effectLst>
                  <a:ea typeface="楷体_GB2312" pitchFamily="49" charset="-122"/>
                </a:rPr>
                <a:t>A</a:t>
              </a:r>
              <a:r>
                <a:rPr lang="en-US" altLang="zh-CN" sz="2800" b="1" i="1" baseline="30000" dirty="0">
                  <a:effectLst>
                    <a:outerShdw blurRad="38100" dist="38100" dir="2700000" algn="tl">
                      <a:srgbClr val="FFFFFF"/>
                    </a:outerShdw>
                  </a:effectLst>
                  <a:ea typeface="楷体_GB2312" pitchFamily="49" charset="-122"/>
                </a:rPr>
                <a:t>m</a:t>
              </a:r>
              <a:r>
                <a:rPr lang="zh-CN" altLang="en-US" sz="2800" b="1" dirty="0">
                  <a:effectLst>
                    <a:outerShdw blurRad="38100" dist="38100" dir="2700000" algn="tl">
                      <a:srgbClr val="FFFFFF"/>
                    </a:outerShdw>
                  </a:effectLst>
                  <a:ea typeface="楷体_GB2312" pitchFamily="49" charset="-122"/>
                </a:rPr>
                <a:t>的特征值。特征向量为    </a:t>
              </a:r>
              <a:r>
                <a:rPr lang="en-US" altLang="zh-CN" sz="2800" b="1" dirty="0">
                  <a:effectLst>
                    <a:outerShdw blurRad="38100" dist="38100" dir="2700000" algn="tl">
                      <a:srgbClr val="FFFFFF"/>
                    </a:outerShdw>
                  </a:effectLst>
                  <a:ea typeface="楷体_GB2312" pitchFamily="49" charset="-122"/>
                </a:rPr>
                <a:t>.</a:t>
              </a:r>
            </a:p>
          </p:txBody>
        </p:sp>
        <p:graphicFrame>
          <p:nvGraphicFramePr>
            <p:cNvPr id="23" name="Object 32"/>
            <p:cNvGraphicFramePr>
              <a:graphicFrameLocks noChangeAspect="1"/>
            </p:cNvGraphicFramePr>
            <p:nvPr/>
          </p:nvGraphicFramePr>
          <p:xfrm>
            <a:off x="1493" y="700"/>
            <a:ext cx="258" cy="302"/>
          </p:xfrm>
          <a:graphic>
            <a:graphicData uri="http://schemas.openxmlformats.org/presentationml/2006/ole">
              <mc:AlternateContent xmlns:mc="http://schemas.openxmlformats.org/markup-compatibility/2006">
                <mc:Choice xmlns:v="urn:schemas-microsoft-com:vml" Requires="v">
                  <p:oleObj spid="_x0000_s102137" name="Equation" r:id="rId13" imgW="291973" imgH="342751" progId="Equation.DSMT4">
                    <p:embed/>
                  </p:oleObj>
                </mc:Choice>
                <mc:Fallback>
                  <p:oleObj name="Equation" r:id="rId13" imgW="291973" imgH="34275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3" y="700"/>
                          <a:ext cx="258"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4"/>
            <p:cNvGraphicFramePr>
              <a:graphicFrameLocks noChangeAspect="1"/>
            </p:cNvGraphicFramePr>
            <p:nvPr/>
          </p:nvGraphicFramePr>
          <p:xfrm>
            <a:off x="4436" y="724"/>
            <a:ext cx="247" cy="291"/>
          </p:xfrm>
          <a:graphic>
            <a:graphicData uri="http://schemas.openxmlformats.org/presentationml/2006/ole">
              <mc:AlternateContent xmlns:mc="http://schemas.openxmlformats.org/markup-compatibility/2006">
                <mc:Choice xmlns:v="urn:schemas-microsoft-com:vml" Requires="v">
                  <p:oleObj spid="_x0000_s102138" name="Equation" r:id="rId15" imgW="279400" imgH="330200" progId="Equation.DSMT4">
                    <p:embed/>
                  </p:oleObj>
                </mc:Choice>
                <mc:Fallback>
                  <p:oleObj name="Equation" r:id="rId15" imgW="279400" imgH="3302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6" y="724"/>
                          <a:ext cx="247"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14278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heckerboard(across)">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760288" y="167130"/>
            <a:ext cx="10705672" cy="6001643"/>
          </a:xfrm>
          <a:prstGeom prst="rect">
            <a:avLst/>
          </a:prstGeom>
        </p:spPr>
        <p:txBody>
          <a:bodyPr wrap="square">
            <a:spAutoFit/>
          </a:bodyPr>
          <a:lstStyle/>
          <a:p>
            <a:pPr eaLnBrk="1" hangingPunct="1">
              <a:lnSpc>
                <a:spcPct val="150000"/>
              </a:lnSpc>
              <a:defRPr/>
            </a:pPr>
            <a:r>
              <a:rPr lang="zh-CN" altLang="en-US" dirty="0">
                <a:solidFill>
                  <a:srgbClr val="0000CC"/>
                </a:solidFill>
                <a:effectLst>
                  <a:outerShdw blurRad="38100" dist="38100" dir="2700000" algn="tl">
                    <a:srgbClr val="000000">
                      <a:alpha val="43137"/>
                    </a:srgbClr>
                  </a:outerShdw>
                </a:effectLst>
                <a:ea typeface="华文新魏" pitchFamily="2" charset="-122"/>
              </a:rPr>
              <a:t>例</a:t>
            </a:r>
            <a:r>
              <a:rPr lang="en-US" altLang="zh-CN" dirty="0">
                <a:solidFill>
                  <a:srgbClr val="0000CC"/>
                </a:solidFill>
                <a:effectLst>
                  <a:outerShdw blurRad="38100" dist="38100" dir="2700000" algn="tl">
                    <a:srgbClr val="000000">
                      <a:alpha val="43137"/>
                    </a:srgbClr>
                  </a:outerShdw>
                </a:effectLst>
              </a:rPr>
              <a:t>4.5 </a:t>
            </a:r>
            <a:r>
              <a:rPr lang="zh-CN" altLang="en-US" dirty="0" smtClean="0">
                <a:solidFill>
                  <a:srgbClr val="0000CC"/>
                </a:solidFill>
                <a:effectLst>
                  <a:outerShdw blurRad="38100" dist="38100" dir="2700000" algn="tl">
                    <a:srgbClr val="000000">
                      <a:alpha val="43137"/>
                    </a:srgbClr>
                  </a:outerShdw>
                </a:effectLst>
              </a:rPr>
              <a:t>设</a:t>
            </a:r>
            <a:r>
              <a:rPr lang="zh-CN" altLang="en-US" dirty="0">
                <a:solidFill>
                  <a:srgbClr val="0000CC"/>
                </a:solidFill>
                <a:effectLst>
                  <a:outerShdw blurRad="38100" dist="38100" dir="2700000" algn="tl">
                    <a:srgbClr val="000000">
                      <a:alpha val="43137"/>
                    </a:srgbClr>
                  </a:outerShdw>
                </a:effectLst>
              </a:rPr>
              <a:t>二阶</a:t>
            </a:r>
            <a:r>
              <a:rPr lang="zh-CN" altLang="en-US" dirty="0" smtClean="0">
                <a:solidFill>
                  <a:srgbClr val="0000CC"/>
                </a:solidFill>
                <a:effectLst>
                  <a:outerShdw blurRad="38100" dist="38100" dir="2700000" algn="tl">
                    <a:srgbClr val="000000">
                      <a:alpha val="43137"/>
                    </a:srgbClr>
                  </a:outerShdw>
                </a:effectLst>
              </a:rPr>
              <a:t>方阵</a:t>
            </a:r>
            <a:r>
              <a:rPr lang="en-US" altLang="zh-CN" i="1" dirty="0">
                <a:solidFill>
                  <a:srgbClr val="0000CC"/>
                </a:solidFill>
                <a:effectLst>
                  <a:outerShdw blurRad="38100" dist="38100" dir="2700000" algn="tl">
                    <a:srgbClr val="000000">
                      <a:alpha val="43137"/>
                    </a:srgbClr>
                  </a:outerShdw>
                </a:effectLst>
              </a:rPr>
              <a:t>A</a:t>
            </a:r>
            <a:r>
              <a:rPr lang="zh-CN" altLang="en-US" dirty="0">
                <a:solidFill>
                  <a:srgbClr val="0000CC"/>
                </a:solidFill>
                <a:effectLst>
                  <a:outerShdw blurRad="38100" dist="38100" dir="2700000" algn="tl">
                    <a:srgbClr val="000000">
                      <a:alpha val="43137"/>
                    </a:srgbClr>
                  </a:outerShdw>
                </a:effectLst>
              </a:rPr>
              <a:t>满足</a:t>
            </a:r>
            <a:r>
              <a:rPr lang="en-US" altLang="zh-CN" i="1" dirty="0">
                <a:solidFill>
                  <a:srgbClr val="0000CC"/>
                </a:solidFill>
                <a:effectLst>
                  <a:outerShdw blurRad="38100" dist="38100" dir="2700000" algn="tl">
                    <a:srgbClr val="000000">
                      <a:alpha val="43137"/>
                    </a:srgbClr>
                  </a:outerShdw>
                </a:effectLst>
              </a:rPr>
              <a:t>A</a:t>
            </a:r>
            <a:r>
              <a:rPr lang="en-US" altLang="zh-CN" baseline="30000" dirty="0">
                <a:solidFill>
                  <a:srgbClr val="0000CC"/>
                </a:solidFill>
                <a:effectLst>
                  <a:outerShdw blurRad="38100" dist="38100" dir="2700000" algn="tl">
                    <a:srgbClr val="000000">
                      <a:alpha val="43137"/>
                    </a:srgbClr>
                  </a:outerShdw>
                </a:effectLst>
              </a:rPr>
              <a:t>2</a:t>
            </a:r>
            <a:r>
              <a:rPr lang="en-US" altLang="zh-CN" dirty="0">
                <a:solidFill>
                  <a:srgbClr val="0000CC"/>
                </a:solidFill>
                <a:effectLst>
                  <a:outerShdw blurRad="38100" dist="38100" dir="2700000" algn="tl">
                    <a:srgbClr val="000000">
                      <a:alpha val="43137"/>
                    </a:srgbClr>
                  </a:outerShdw>
                </a:effectLst>
              </a:rPr>
              <a:t> = </a:t>
            </a:r>
            <a:r>
              <a:rPr lang="en-US" altLang="zh-CN" i="1" dirty="0">
                <a:solidFill>
                  <a:srgbClr val="0000CC"/>
                </a:solidFill>
                <a:effectLst>
                  <a:outerShdw blurRad="38100" dist="38100" dir="2700000" algn="tl">
                    <a:srgbClr val="000000">
                      <a:alpha val="43137"/>
                    </a:srgbClr>
                  </a:outerShdw>
                </a:effectLst>
              </a:rPr>
              <a:t>E</a:t>
            </a:r>
            <a:r>
              <a:rPr lang="en-US" altLang="zh-CN" dirty="0">
                <a:solidFill>
                  <a:srgbClr val="0000CC"/>
                </a:solidFill>
                <a:effectLst>
                  <a:outerShdw blurRad="38100" dist="38100" dir="2700000" algn="tl">
                    <a:srgbClr val="000000">
                      <a:alpha val="43137"/>
                    </a:srgbClr>
                  </a:outerShdw>
                </a:effectLst>
              </a:rPr>
              <a:t>,</a:t>
            </a:r>
            <a:r>
              <a:rPr lang="zh-CN" altLang="en-US" dirty="0">
                <a:solidFill>
                  <a:srgbClr val="0000CC"/>
                </a:solidFill>
                <a:effectLst>
                  <a:outerShdw blurRad="38100" dist="38100" dir="2700000" algn="tl">
                    <a:srgbClr val="000000">
                      <a:alpha val="43137"/>
                    </a:srgbClr>
                  </a:outerShdw>
                </a:effectLst>
              </a:rPr>
              <a:t>证明</a:t>
            </a:r>
          </a:p>
          <a:p>
            <a:pPr eaLnBrk="1" hangingPunct="1">
              <a:lnSpc>
                <a:spcPct val="150000"/>
              </a:lnSpc>
              <a:defRPr/>
            </a:pPr>
            <a:r>
              <a:rPr lang="en-US" altLang="zh-CN" dirty="0">
                <a:solidFill>
                  <a:srgbClr val="0000CC"/>
                </a:solidFill>
                <a:effectLst>
                  <a:outerShdw blurRad="38100" dist="38100" dir="2700000" algn="tl">
                    <a:srgbClr val="000000">
                      <a:alpha val="43137"/>
                    </a:srgbClr>
                  </a:outerShdw>
                </a:effectLst>
              </a:rPr>
              <a:t>(1) </a:t>
            </a:r>
            <a:r>
              <a:rPr lang="en-US" altLang="zh-CN" i="1" dirty="0">
                <a:solidFill>
                  <a:srgbClr val="0000CC"/>
                </a:solidFill>
                <a:effectLst>
                  <a:outerShdw blurRad="38100" dist="38100" dir="2700000" algn="tl">
                    <a:srgbClr val="000000">
                      <a:alpha val="43137"/>
                    </a:srgbClr>
                  </a:outerShdw>
                </a:effectLst>
              </a:rPr>
              <a:t>A</a:t>
            </a:r>
            <a:r>
              <a:rPr lang="zh-CN" altLang="en-US" dirty="0">
                <a:solidFill>
                  <a:srgbClr val="0000CC"/>
                </a:solidFill>
                <a:effectLst>
                  <a:outerShdw blurRad="38100" dist="38100" dir="2700000" algn="tl">
                    <a:srgbClr val="000000">
                      <a:alpha val="43137"/>
                    </a:srgbClr>
                  </a:outerShdw>
                </a:effectLst>
              </a:rPr>
              <a:t>的特征值为</a:t>
            </a:r>
            <a:r>
              <a:rPr lang="en-US" altLang="zh-CN" dirty="0">
                <a:solidFill>
                  <a:srgbClr val="0000CC"/>
                </a:solidFill>
                <a:effectLst>
                  <a:outerShdw blurRad="38100" dist="38100" dir="2700000" algn="tl">
                    <a:srgbClr val="000000">
                      <a:alpha val="43137"/>
                    </a:srgbClr>
                  </a:outerShdw>
                </a:effectLst>
              </a:rPr>
              <a:t>1</a:t>
            </a:r>
            <a:r>
              <a:rPr lang="zh-CN" altLang="en-US" dirty="0">
                <a:solidFill>
                  <a:srgbClr val="0000CC"/>
                </a:solidFill>
                <a:effectLst>
                  <a:outerShdw blurRad="38100" dist="38100" dir="2700000" algn="tl">
                    <a:srgbClr val="000000">
                      <a:alpha val="43137"/>
                    </a:srgbClr>
                  </a:outerShdw>
                </a:effectLst>
              </a:rPr>
              <a:t>或</a:t>
            </a:r>
            <a:r>
              <a:rPr lang="en-US" altLang="zh-CN" dirty="0">
                <a:solidFill>
                  <a:srgbClr val="0000CC"/>
                </a:solidFill>
                <a:effectLst>
                  <a:outerShdw blurRad="38100" dist="38100" dir="2700000" algn="tl">
                    <a:srgbClr val="000000">
                      <a:alpha val="43137"/>
                    </a:srgbClr>
                  </a:outerShdw>
                </a:effectLst>
              </a:rPr>
              <a:t>-1.</a:t>
            </a:r>
          </a:p>
          <a:p>
            <a:pPr eaLnBrk="1" hangingPunct="1">
              <a:lnSpc>
                <a:spcPct val="150000"/>
              </a:lnSpc>
              <a:defRPr/>
            </a:pPr>
            <a:r>
              <a:rPr lang="en-US" altLang="zh-CN" dirty="0">
                <a:solidFill>
                  <a:srgbClr val="0000CC"/>
                </a:solidFill>
                <a:effectLst>
                  <a:outerShdw blurRad="38100" dist="38100" dir="2700000" algn="tl">
                    <a:srgbClr val="000000">
                      <a:alpha val="43137"/>
                    </a:srgbClr>
                  </a:outerShdw>
                </a:effectLst>
              </a:rPr>
              <a:t>(2) 4</a:t>
            </a:r>
            <a:r>
              <a:rPr lang="en-US" altLang="zh-CN" i="1" dirty="0">
                <a:solidFill>
                  <a:srgbClr val="0000CC"/>
                </a:solidFill>
                <a:effectLst>
                  <a:outerShdw blurRad="38100" dist="38100" dir="2700000" algn="tl">
                    <a:srgbClr val="000000">
                      <a:alpha val="43137"/>
                    </a:srgbClr>
                  </a:outerShdw>
                </a:effectLst>
              </a:rPr>
              <a:t>E</a:t>
            </a:r>
            <a:r>
              <a:rPr lang="en-US" altLang="zh-CN" dirty="0">
                <a:solidFill>
                  <a:srgbClr val="0000CC"/>
                </a:solidFill>
                <a:effectLst>
                  <a:outerShdw blurRad="38100" dist="38100" dir="2700000" algn="tl">
                    <a:srgbClr val="000000">
                      <a:alpha val="43137"/>
                    </a:srgbClr>
                  </a:outerShdw>
                </a:effectLst>
              </a:rPr>
              <a:t> – 3</a:t>
            </a:r>
            <a:r>
              <a:rPr lang="en-US" altLang="zh-CN" i="1" dirty="0">
                <a:solidFill>
                  <a:srgbClr val="0000CC"/>
                </a:solidFill>
                <a:effectLst>
                  <a:outerShdw blurRad="38100" dist="38100" dir="2700000" algn="tl">
                    <a:srgbClr val="000000">
                      <a:alpha val="43137"/>
                    </a:srgbClr>
                  </a:outerShdw>
                </a:effectLst>
              </a:rPr>
              <a:t>A</a:t>
            </a:r>
            <a:r>
              <a:rPr lang="zh-CN" altLang="en-US" dirty="0">
                <a:solidFill>
                  <a:srgbClr val="0000CC"/>
                </a:solidFill>
                <a:effectLst>
                  <a:outerShdw blurRad="38100" dist="38100" dir="2700000" algn="tl">
                    <a:srgbClr val="000000">
                      <a:alpha val="43137"/>
                    </a:srgbClr>
                  </a:outerShdw>
                </a:effectLst>
              </a:rPr>
              <a:t>可逆</a:t>
            </a:r>
            <a:r>
              <a:rPr lang="en-US" altLang="zh-CN" dirty="0">
                <a:solidFill>
                  <a:srgbClr val="0000CC"/>
                </a:solidFill>
                <a:effectLst>
                  <a:outerShdw blurRad="38100" dist="38100" dir="2700000" algn="tl">
                    <a:srgbClr val="000000">
                      <a:alpha val="43137"/>
                    </a:srgbClr>
                  </a:outerShdw>
                </a:effectLst>
              </a:rPr>
              <a:t>.</a:t>
            </a:r>
          </a:p>
          <a:p>
            <a:pPr eaLnBrk="1" hangingPunct="1">
              <a:lnSpc>
                <a:spcPct val="150000"/>
              </a:lnSpc>
              <a:defRPr/>
            </a:pPr>
            <a:r>
              <a:rPr lang="en-US" altLang="zh-CN" dirty="0">
                <a:solidFill>
                  <a:srgbClr val="0000CC"/>
                </a:solidFill>
                <a:effectLst>
                  <a:outerShdw blurRad="38100" dist="38100" dir="2700000" algn="tl">
                    <a:srgbClr val="000000">
                      <a:alpha val="43137"/>
                    </a:srgbClr>
                  </a:outerShdw>
                </a:effectLst>
              </a:rPr>
              <a:t>Proof (1)</a:t>
            </a:r>
            <a:r>
              <a:rPr lang="zh-CN" altLang="en-US" dirty="0">
                <a:solidFill>
                  <a:srgbClr val="0000CC"/>
                </a:solidFill>
                <a:effectLst>
                  <a:outerShdw blurRad="38100" dist="38100" dir="2700000" algn="tl">
                    <a:srgbClr val="000000">
                      <a:alpha val="43137"/>
                    </a:srgbClr>
                  </a:outerShdw>
                </a:effectLst>
              </a:rPr>
              <a:t>设</a:t>
            </a:r>
            <a:r>
              <a:rPr lang="zh-CN" altLang="en-US" i="1" dirty="0">
                <a:solidFill>
                  <a:srgbClr val="0000CC"/>
                </a:solidFill>
                <a:effectLst>
                  <a:outerShdw blurRad="38100" dist="38100" dir="2700000" algn="tl">
                    <a:srgbClr val="000000">
                      <a:alpha val="43137"/>
                    </a:srgbClr>
                  </a:outerShdw>
                </a:effectLst>
                <a:sym typeface="Symbol" pitchFamily="18" charset="2"/>
              </a:rPr>
              <a:t></a:t>
            </a:r>
            <a:r>
              <a:rPr lang="zh-CN" altLang="en-US" dirty="0">
                <a:solidFill>
                  <a:srgbClr val="0000CC"/>
                </a:solidFill>
                <a:effectLst>
                  <a:outerShdw blurRad="38100" dist="38100" dir="2700000" algn="tl">
                    <a:srgbClr val="000000">
                      <a:alpha val="43137"/>
                    </a:srgbClr>
                  </a:outerShdw>
                </a:effectLst>
              </a:rPr>
              <a:t>为方阵</a:t>
            </a:r>
            <a:r>
              <a:rPr lang="en-US" altLang="zh-CN" i="1" dirty="0">
                <a:solidFill>
                  <a:srgbClr val="0000CC"/>
                </a:solidFill>
                <a:effectLst>
                  <a:outerShdw blurRad="38100" dist="38100" dir="2700000" algn="tl">
                    <a:srgbClr val="000000">
                      <a:alpha val="43137"/>
                    </a:srgbClr>
                  </a:outerShdw>
                </a:effectLst>
              </a:rPr>
              <a:t>A</a:t>
            </a:r>
            <a:r>
              <a:rPr lang="zh-CN" altLang="en-US" dirty="0">
                <a:solidFill>
                  <a:srgbClr val="0000CC"/>
                </a:solidFill>
                <a:effectLst>
                  <a:outerShdw blurRad="38100" dist="38100" dir="2700000" algn="tl">
                    <a:srgbClr val="000000">
                      <a:alpha val="43137"/>
                    </a:srgbClr>
                  </a:outerShdw>
                </a:effectLst>
              </a:rPr>
              <a:t>的特征值，则</a:t>
            </a:r>
            <a:r>
              <a:rPr lang="zh-CN" altLang="en-US" i="1" dirty="0">
                <a:solidFill>
                  <a:srgbClr val="0000CC"/>
                </a:solidFill>
                <a:effectLst>
                  <a:outerShdw blurRad="38100" dist="38100" dir="2700000" algn="tl">
                    <a:srgbClr val="000000">
                      <a:alpha val="43137"/>
                    </a:srgbClr>
                  </a:outerShdw>
                </a:effectLst>
                <a:sym typeface="Symbol" pitchFamily="18" charset="2"/>
              </a:rPr>
              <a:t></a:t>
            </a:r>
            <a:r>
              <a:rPr lang="en-US" altLang="zh-CN" baseline="30000" dirty="0">
                <a:solidFill>
                  <a:srgbClr val="0000CC"/>
                </a:solidFill>
                <a:effectLst>
                  <a:outerShdw blurRad="38100" dist="38100" dir="2700000" algn="tl">
                    <a:srgbClr val="000000">
                      <a:alpha val="43137"/>
                    </a:srgbClr>
                  </a:outerShdw>
                </a:effectLst>
              </a:rPr>
              <a:t>2</a:t>
            </a:r>
            <a:r>
              <a:rPr lang="zh-CN" altLang="en-US" dirty="0">
                <a:solidFill>
                  <a:srgbClr val="0000CC"/>
                </a:solidFill>
                <a:effectLst>
                  <a:outerShdw blurRad="38100" dist="38100" dir="2700000" algn="tl">
                    <a:srgbClr val="000000">
                      <a:alpha val="43137"/>
                    </a:srgbClr>
                  </a:outerShdw>
                </a:effectLst>
              </a:rPr>
              <a:t>是</a:t>
            </a:r>
            <a:r>
              <a:rPr lang="en-US" altLang="zh-CN" i="1" dirty="0">
                <a:solidFill>
                  <a:srgbClr val="0000CC"/>
                </a:solidFill>
                <a:effectLst>
                  <a:outerShdw blurRad="38100" dist="38100" dir="2700000" algn="tl">
                    <a:srgbClr val="000000">
                      <a:alpha val="43137"/>
                    </a:srgbClr>
                  </a:outerShdw>
                </a:effectLst>
              </a:rPr>
              <a:t>A</a:t>
            </a:r>
            <a:r>
              <a:rPr lang="en-US" altLang="zh-CN" baseline="30000" dirty="0">
                <a:solidFill>
                  <a:srgbClr val="0000CC"/>
                </a:solidFill>
                <a:effectLst>
                  <a:outerShdw blurRad="38100" dist="38100" dir="2700000" algn="tl">
                    <a:srgbClr val="000000">
                      <a:alpha val="43137"/>
                    </a:srgbClr>
                  </a:outerShdw>
                </a:effectLst>
              </a:rPr>
              <a:t>2</a:t>
            </a:r>
            <a:r>
              <a:rPr lang="zh-CN" altLang="en-US" dirty="0">
                <a:solidFill>
                  <a:srgbClr val="0000CC"/>
                </a:solidFill>
                <a:effectLst>
                  <a:outerShdw blurRad="38100" dist="38100" dir="2700000" algn="tl">
                    <a:srgbClr val="000000">
                      <a:alpha val="43137"/>
                    </a:srgbClr>
                  </a:outerShdw>
                </a:effectLst>
              </a:rPr>
              <a:t>的特征值</a:t>
            </a:r>
            <a:r>
              <a:rPr lang="en-US" altLang="zh-CN" dirty="0">
                <a:solidFill>
                  <a:srgbClr val="0000CC"/>
                </a:solidFill>
                <a:effectLst>
                  <a:outerShdw blurRad="38100" dist="38100" dir="2700000" algn="tl">
                    <a:srgbClr val="000000">
                      <a:alpha val="43137"/>
                    </a:srgbClr>
                  </a:outerShdw>
                </a:effectLst>
              </a:rPr>
              <a:t>. </a:t>
            </a:r>
            <a:r>
              <a:rPr lang="zh-CN" altLang="en-US" dirty="0">
                <a:solidFill>
                  <a:srgbClr val="0000CC"/>
                </a:solidFill>
                <a:effectLst>
                  <a:outerShdw blurRad="38100" dist="38100" dir="2700000" algn="tl">
                    <a:srgbClr val="000000">
                      <a:alpha val="43137"/>
                    </a:srgbClr>
                  </a:outerShdw>
                </a:effectLst>
              </a:rPr>
              <a:t>由于</a:t>
            </a:r>
            <a:r>
              <a:rPr lang="en-US" altLang="zh-CN" i="1" dirty="0">
                <a:solidFill>
                  <a:srgbClr val="0000CC"/>
                </a:solidFill>
                <a:effectLst>
                  <a:outerShdw blurRad="38100" dist="38100" dir="2700000" algn="tl">
                    <a:srgbClr val="000000">
                      <a:alpha val="43137"/>
                    </a:srgbClr>
                  </a:outerShdw>
                </a:effectLst>
              </a:rPr>
              <a:t>A</a:t>
            </a:r>
            <a:r>
              <a:rPr lang="en-US" altLang="zh-CN" baseline="30000" dirty="0">
                <a:solidFill>
                  <a:srgbClr val="0000CC"/>
                </a:solidFill>
                <a:effectLst>
                  <a:outerShdw blurRad="38100" dist="38100" dir="2700000" algn="tl">
                    <a:srgbClr val="000000">
                      <a:alpha val="43137"/>
                    </a:srgbClr>
                  </a:outerShdw>
                </a:effectLst>
              </a:rPr>
              <a:t>2</a:t>
            </a:r>
            <a:r>
              <a:rPr lang="en-US" altLang="zh-CN" dirty="0">
                <a:solidFill>
                  <a:srgbClr val="0000CC"/>
                </a:solidFill>
                <a:effectLst>
                  <a:outerShdw blurRad="38100" dist="38100" dir="2700000" algn="tl">
                    <a:srgbClr val="000000">
                      <a:alpha val="43137"/>
                    </a:srgbClr>
                  </a:outerShdw>
                </a:effectLst>
              </a:rPr>
              <a:t> = </a:t>
            </a:r>
            <a:r>
              <a:rPr lang="en-US" altLang="zh-CN" i="1" dirty="0">
                <a:solidFill>
                  <a:srgbClr val="0000CC"/>
                </a:solidFill>
                <a:effectLst>
                  <a:outerShdw blurRad="38100" dist="38100" dir="2700000" algn="tl">
                    <a:srgbClr val="000000">
                      <a:alpha val="43137"/>
                    </a:srgbClr>
                  </a:outerShdw>
                </a:effectLst>
              </a:rPr>
              <a:t>E</a:t>
            </a:r>
            <a:r>
              <a:rPr lang="zh-CN" altLang="en-US" dirty="0">
                <a:solidFill>
                  <a:srgbClr val="0000CC"/>
                </a:solidFill>
                <a:effectLst>
                  <a:outerShdw blurRad="38100" dist="38100" dir="2700000" algn="tl">
                    <a:srgbClr val="000000">
                      <a:alpha val="43137"/>
                    </a:srgbClr>
                  </a:outerShdw>
                </a:effectLst>
              </a:rPr>
              <a:t>且</a:t>
            </a:r>
            <a:r>
              <a:rPr lang="en-US" altLang="zh-CN" i="1" dirty="0">
                <a:solidFill>
                  <a:srgbClr val="0000CC"/>
                </a:solidFill>
                <a:effectLst>
                  <a:outerShdw blurRad="38100" dist="38100" dir="2700000" algn="tl">
                    <a:srgbClr val="000000">
                      <a:alpha val="43137"/>
                    </a:srgbClr>
                  </a:outerShdw>
                </a:effectLst>
              </a:rPr>
              <a:t>E</a:t>
            </a:r>
            <a:r>
              <a:rPr lang="zh-CN" altLang="en-US" dirty="0">
                <a:solidFill>
                  <a:srgbClr val="0000CC"/>
                </a:solidFill>
                <a:effectLst>
                  <a:outerShdw blurRad="38100" dist="38100" dir="2700000" algn="tl">
                    <a:srgbClr val="000000">
                      <a:alpha val="43137"/>
                    </a:srgbClr>
                  </a:outerShdw>
                </a:effectLst>
              </a:rPr>
              <a:t>的特征值为</a:t>
            </a:r>
            <a:r>
              <a:rPr lang="en-US" altLang="zh-CN" dirty="0">
                <a:solidFill>
                  <a:srgbClr val="0000CC"/>
                </a:solidFill>
                <a:effectLst>
                  <a:outerShdw blurRad="38100" dist="38100" dir="2700000" algn="tl">
                    <a:srgbClr val="000000">
                      <a:alpha val="43137"/>
                    </a:srgbClr>
                  </a:outerShdw>
                </a:effectLst>
              </a:rPr>
              <a:t>1,</a:t>
            </a:r>
            <a:r>
              <a:rPr lang="zh-CN" altLang="en-US" dirty="0">
                <a:solidFill>
                  <a:srgbClr val="0000CC"/>
                </a:solidFill>
                <a:effectLst>
                  <a:outerShdw blurRad="38100" dist="38100" dir="2700000" algn="tl">
                    <a:srgbClr val="000000">
                      <a:alpha val="43137"/>
                    </a:srgbClr>
                  </a:outerShdw>
                </a:effectLst>
              </a:rPr>
              <a:t>于是</a:t>
            </a:r>
            <a:r>
              <a:rPr lang="zh-CN" altLang="en-US" i="1" dirty="0">
                <a:solidFill>
                  <a:srgbClr val="0000CC"/>
                </a:solidFill>
                <a:effectLst>
                  <a:outerShdw blurRad="38100" dist="38100" dir="2700000" algn="tl">
                    <a:srgbClr val="000000">
                      <a:alpha val="43137"/>
                    </a:srgbClr>
                  </a:outerShdw>
                </a:effectLst>
                <a:sym typeface="Symbol" pitchFamily="18" charset="2"/>
              </a:rPr>
              <a:t></a:t>
            </a:r>
            <a:r>
              <a:rPr lang="en-US" altLang="zh-CN" baseline="30000" dirty="0">
                <a:solidFill>
                  <a:srgbClr val="0000CC"/>
                </a:solidFill>
                <a:effectLst>
                  <a:outerShdw blurRad="38100" dist="38100" dir="2700000" algn="tl">
                    <a:srgbClr val="000000">
                      <a:alpha val="43137"/>
                    </a:srgbClr>
                  </a:outerShdw>
                </a:effectLst>
              </a:rPr>
              <a:t>2 </a:t>
            </a:r>
            <a:r>
              <a:rPr lang="en-US" altLang="zh-CN" dirty="0">
                <a:solidFill>
                  <a:srgbClr val="0000CC"/>
                </a:solidFill>
                <a:effectLst>
                  <a:outerShdw blurRad="38100" dist="38100" dir="2700000" algn="tl">
                    <a:srgbClr val="000000">
                      <a:alpha val="43137"/>
                    </a:srgbClr>
                  </a:outerShdw>
                </a:effectLst>
              </a:rPr>
              <a:t>= 1,</a:t>
            </a:r>
            <a:r>
              <a:rPr lang="zh-CN" altLang="en-US" dirty="0">
                <a:solidFill>
                  <a:srgbClr val="0000CC"/>
                </a:solidFill>
                <a:effectLst>
                  <a:outerShdw blurRad="38100" dist="38100" dir="2700000" algn="tl">
                    <a:srgbClr val="000000">
                      <a:alpha val="43137"/>
                    </a:srgbClr>
                  </a:outerShdw>
                </a:effectLst>
              </a:rPr>
              <a:t>这时</a:t>
            </a:r>
            <a:r>
              <a:rPr lang="zh-CN" altLang="en-US" i="1" dirty="0">
                <a:solidFill>
                  <a:srgbClr val="0000CC"/>
                </a:solidFill>
                <a:effectLst>
                  <a:outerShdw blurRad="38100" dist="38100" dir="2700000" algn="tl">
                    <a:srgbClr val="000000">
                      <a:alpha val="43137"/>
                    </a:srgbClr>
                  </a:outerShdw>
                </a:effectLst>
                <a:sym typeface="Symbol" pitchFamily="18" charset="2"/>
              </a:rPr>
              <a:t></a:t>
            </a:r>
            <a:r>
              <a:rPr lang="zh-CN" altLang="en-US" baseline="30000" dirty="0">
                <a:solidFill>
                  <a:srgbClr val="0000CC"/>
                </a:solidFill>
                <a:effectLst>
                  <a:outerShdw blurRad="38100" dist="38100" dir="2700000" algn="tl">
                    <a:srgbClr val="000000">
                      <a:alpha val="43137"/>
                    </a:srgbClr>
                  </a:outerShdw>
                </a:effectLst>
              </a:rPr>
              <a:t> </a:t>
            </a:r>
            <a:r>
              <a:rPr lang="en-US" altLang="zh-CN" dirty="0">
                <a:solidFill>
                  <a:srgbClr val="0000CC"/>
                </a:solidFill>
                <a:effectLst>
                  <a:outerShdw blurRad="38100" dist="38100" dir="2700000" algn="tl">
                    <a:srgbClr val="000000">
                      <a:alpha val="43137"/>
                    </a:srgbClr>
                  </a:outerShdw>
                </a:effectLst>
              </a:rPr>
              <a:t>= 1</a:t>
            </a:r>
            <a:r>
              <a:rPr lang="zh-CN" altLang="en-US" dirty="0">
                <a:solidFill>
                  <a:srgbClr val="0000CC"/>
                </a:solidFill>
                <a:effectLst>
                  <a:outerShdw blurRad="38100" dist="38100" dir="2700000" algn="tl">
                    <a:srgbClr val="000000">
                      <a:alpha val="43137"/>
                    </a:srgbClr>
                  </a:outerShdw>
                </a:effectLst>
              </a:rPr>
              <a:t>或</a:t>
            </a:r>
            <a:r>
              <a:rPr lang="en-US" altLang="zh-CN" dirty="0">
                <a:solidFill>
                  <a:srgbClr val="0000CC"/>
                </a:solidFill>
                <a:effectLst>
                  <a:outerShdw blurRad="38100" dist="38100" dir="2700000" algn="tl">
                    <a:srgbClr val="000000">
                      <a:alpha val="43137"/>
                    </a:srgbClr>
                  </a:outerShdw>
                </a:effectLst>
              </a:rPr>
              <a:t>-1. </a:t>
            </a:r>
          </a:p>
          <a:p>
            <a:pPr eaLnBrk="1" hangingPunct="1">
              <a:lnSpc>
                <a:spcPct val="150000"/>
              </a:lnSpc>
              <a:defRPr/>
            </a:pPr>
            <a:endParaRPr lang="en-US" altLang="zh-CN" dirty="0">
              <a:solidFill>
                <a:srgbClr val="0000CC"/>
              </a:solidFill>
              <a:effectLst>
                <a:outerShdw blurRad="38100" dist="38100" dir="2700000" algn="tl">
                  <a:srgbClr val="000000">
                    <a:alpha val="43137"/>
                  </a:srgbClr>
                </a:outerShdw>
              </a:effectLst>
            </a:endParaRPr>
          </a:p>
          <a:p>
            <a:pPr eaLnBrk="1" hangingPunct="1">
              <a:lnSpc>
                <a:spcPct val="150000"/>
              </a:lnSpc>
              <a:defRPr/>
            </a:pPr>
            <a:r>
              <a:rPr lang="en-US" altLang="zh-CN" dirty="0">
                <a:solidFill>
                  <a:srgbClr val="0000CC"/>
                </a:solidFill>
                <a:effectLst>
                  <a:outerShdw blurRad="38100" dist="38100" dir="2700000" algn="tl">
                    <a:srgbClr val="000000">
                      <a:alpha val="43137"/>
                    </a:srgbClr>
                  </a:outerShdw>
                </a:effectLst>
              </a:rPr>
              <a:t>(2) 4</a:t>
            </a:r>
            <a:r>
              <a:rPr lang="en-US" altLang="zh-CN" i="1" dirty="0">
                <a:solidFill>
                  <a:srgbClr val="0000CC"/>
                </a:solidFill>
                <a:effectLst>
                  <a:outerShdw blurRad="38100" dist="38100" dir="2700000" algn="tl">
                    <a:srgbClr val="000000">
                      <a:alpha val="43137"/>
                    </a:srgbClr>
                  </a:outerShdw>
                </a:effectLst>
              </a:rPr>
              <a:t>E</a:t>
            </a:r>
            <a:r>
              <a:rPr lang="en-US" altLang="zh-CN" dirty="0">
                <a:solidFill>
                  <a:srgbClr val="0000CC"/>
                </a:solidFill>
                <a:effectLst>
                  <a:outerShdw blurRad="38100" dist="38100" dir="2700000" algn="tl">
                    <a:srgbClr val="000000">
                      <a:alpha val="43137"/>
                    </a:srgbClr>
                  </a:outerShdw>
                </a:effectLst>
              </a:rPr>
              <a:t> – 3</a:t>
            </a:r>
            <a:r>
              <a:rPr lang="en-US" altLang="zh-CN" i="1" dirty="0">
                <a:solidFill>
                  <a:srgbClr val="0000CC"/>
                </a:solidFill>
                <a:effectLst>
                  <a:outerShdw blurRad="38100" dist="38100" dir="2700000" algn="tl">
                    <a:srgbClr val="000000">
                      <a:alpha val="43137"/>
                    </a:srgbClr>
                  </a:outerShdw>
                </a:effectLst>
              </a:rPr>
              <a:t>A</a:t>
            </a:r>
            <a:r>
              <a:rPr lang="zh-CN" altLang="en-US" dirty="0">
                <a:solidFill>
                  <a:srgbClr val="0000CC"/>
                </a:solidFill>
                <a:effectLst>
                  <a:outerShdw blurRad="38100" dist="38100" dir="2700000" algn="tl">
                    <a:srgbClr val="000000">
                      <a:alpha val="43137"/>
                    </a:srgbClr>
                  </a:outerShdw>
                </a:effectLst>
              </a:rPr>
              <a:t>的特征值</a:t>
            </a:r>
            <a:r>
              <a:rPr lang="en-US" altLang="zh-CN" dirty="0">
                <a:solidFill>
                  <a:srgbClr val="0000CC"/>
                </a:solidFill>
                <a:effectLst>
                  <a:outerShdw blurRad="38100" dist="38100" dir="2700000" algn="tl">
                    <a:srgbClr val="000000">
                      <a:alpha val="43137"/>
                    </a:srgbClr>
                  </a:outerShdw>
                </a:effectLst>
              </a:rPr>
              <a:t>4 - 3</a:t>
            </a:r>
            <a:r>
              <a:rPr lang="en-US" altLang="zh-CN" dirty="0">
                <a:solidFill>
                  <a:srgbClr val="0000CC"/>
                </a:solidFill>
                <a:effectLst>
                  <a:outerShdw blurRad="38100" dist="38100" dir="2700000" algn="tl">
                    <a:srgbClr val="000000">
                      <a:alpha val="43137"/>
                    </a:srgbClr>
                  </a:outerShdw>
                </a:effectLst>
                <a:sym typeface="Symbol" pitchFamily="18" charset="2"/>
              </a:rPr>
              <a:t>1=1</a:t>
            </a:r>
            <a:r>
              <a:rPr lang="zh-CN" altLang="en-US" dirty="0">
                <a:solidFill>
                  <a:srgbClr val="0000CC"/>
                </a:solidFill>
                <a:effectLst>
                  <a:outerShdw blurRad="38100" dist="38100" dir="2700000" algn="tl">
                    <a:srgbClr val="000000">
                      <a:alpha val="43137"/>
                    </a:srgbClr>
                  </a:outerShdw>
                </a:effectLst>
                <a:sym typeface="Symbol" pitchFamily="18" charset="2"/>
              </a:rPr>
              <a:t>或</a:t>
            </a:r>
            <a:r>
              <a:rPr lang="en-US" altLang="zh-CN" dirty="0">
                <a:solidFill>
                  <a:srgbClr val="0000CC"/>
                </a:solidFill>
                <a:effectLst>
                  <a:outerShdw blurRad="38100" dist="38100" dir="2700000" algn="tl">
                    <a:srgbClr val="000000">
                      <a:alpha val="43137"/>
                    </a:srgbClr>
                  </a:outerShdw>
                </a:effectLst>
              </a:rPr>
              <a:t>4 - 3</a:t>
            </a:r>
            <a:r>
              <a:rPr lang="en-US" altLang="zh-CN" dirty="0">
                <a:solidFill>
                  <a:srgbClr val="0000CC"/>
                </a:solidFill>
                <a:effectLst>
                  <a:outerShdw blurRad="38100" dist="38100" dir="2700000" algn="tl">
                    <a:srgbClr val="000000">
                      <a:alpha val="43137"/>
                    </a:srgbClr>
                  </a:outerShdw>
                </a:effectLst>
                <a:sym typeface="Symbol" pitchFamily="18" charset="2"/>
              </a:rPr>
              <a:t>(-1) = 7,</a:t>
            </a:r>
            <a:r>
              <a:rPr lang="zh-CN" altLang="en-US" dirty="0">
                <a:solidFill>
                  <a:srgbClr val="0000CC"/>
                </a:solidFill>
                <a:effectLst>
                  <a:outerShdw blurRad="38100" dist="38100" dir="2700000" algn="tl">
                    <a:srgbClr val="000000">
                      <a:alpha val="43137"/>
                    </a:srgbClr>
                  </a:outerShdw>
                </a:effectLst>
                <a:sym typeface="Symbol" pitchFamily="18" charset="2"/>
              </a:rPr>
              <a:t>由性质</a:t>
            </a:r>
            <a:r>
              <a:rPr lang="en-US" altLang="zh-CN" dirty="0">
                <a:solidFill>
                  <a:srgbClr val="0000CC"/>
                </a:solidFill>
                <a:effectLst>
                  <a:outerShdw blurRad="38100" dist="38100" dir="2700000" algn="tl">
                    <a:srgbClr val="000000">
                      <a:alpha val="43137"/>
                    </a:srgbClr>
                  </a:outerShdw>
                </a:effectLst>
                <a:sym typeface="Symbol" pitchFamily="18" charset="2"/>
              </a:rPr>
              <a:t>1</a:t>
            </a:r>
            <a:r>
              <a:rPr lang="zh-CN" altLang="en-US" dirty="0">
                <a:solidFill>
                  <a:srgbClr val="0000CC"/>
                </a:solidFill>
                <a:effectLst>
                  <a:outerShdw blurRad="38100" dist="38100" dir="2700000" algn="tl">
                    <a:srgbClr val="000000">
                      <a:alpha val="43137"/>
                    </a:srgbClr>
                  </a:outerShdw>
                </a:effectLst>
                <a:sym typeface="Symbol" pitchFamily="18" charset="2"/>
              </a:rPr>
              <a:t>知</a:t>
            </a:r>
            <a:r>
              <a:rPr lang="en-US" altLang="zh-CN" dirty="0">
                <a:solidFill>
                  <a:srgbClr val="0000CC"/>
                </a:solidFill>
                <a:effectLst>
                  <a:outerShdw blurRad="38100" dist="38100" dir="2700000" algn="tl">
                    <a:srgbClr val="000000">
                      <a:alpha val="43137"/>
                    </a:srgbClr>
                  </a:outerShdw>
                </a:effectLst>
                <a:sym typeface="Symbol" pitchFamily="18" charset="2"/>
              </a:rPr>
              <a:t>|</a:t>
            </a:r>
            <a:r>
              <a:rPr lang="en-US" altLang="zh-CN" dirty="0">
                <a:solidFill>
                  <a:srgbClr val="0000CC"/>
                </a:solidFill>
                <a:effectLst>
                  <a:outerShdw blurRad="38100" dist="38100" dir="2700000" algn="tl">
                    <a:srgbClr val="000000">
                      <a:alpha val="43137"/>
                    </a:srgbClr>
                  </a:outerShdw>
                </a:effectLst>
              </a:rPr>
              <a:t>4</a:t>
            </a:r>
            <a:r>
              <a:rPr lang="en-US" altLang="zh-CN" i="1" dirty="0">
                <a:solidFill>
                  <a:srgbClr val="0000CC"/>
                </a:solidFill>
                <a:effectLst>
                  <a:outerShdw blurRad="38100" dist="38100" dir="2700000" algn="tl">
                    <a:srgbClr val="000000">
                      <a:alpha val="43137"/>
                    </a:srgbClr>
                  </a:outerShdw>
                </a:effectLst>
              </a:rPr>
              <a:t>E</a:t>
            </a:r>
            <a:r>
              <a:rPr lang="en-US" altLang="zh-CN" dirty="0">
                <a:solidFill>
                  <a:srgbClr val="0000CC"/>
                </a:solidFill>
                <a:effectLst>
                  <a:outerShdw blurRad="38100" dist="38100" dir="2700000" algn="tl">
                    <a:srgbClr val="000000">
                      <a:alpha val="43137"/>
                    </a:srgbClr>
                  </a:outerShdw>
                </a:effectLst>
              </a:rPr>
              <a:t> – 3</a:t>
            </a:r>
            <a:r>
              <a:rPr lang="en-US" altLang="zh-CN" i="1" dirty="0">
                <a:solidFill>
                  <a:srgbClr val="0000CC"/>
                </a:solidFill>
                <a:effectLst>
                  <a:outerShdw blurRad="38100" dist="38100" dir="2700000" algn="tl">
                    <a:srgbClr val="000000">
                      <a:alpha val="43137"/>
                    </a:srgbClr>
                  </a:outerShdw>
                </a:effectLst>
              </a:rPr>
              <a:t>A</a:t>
            </a:r>
            <a:r>
              <a:rPr lang="en-US" altLang="zh-CN" dirty="0">
                <a:solidFill>
                  <a:srgbClr val="0000CC"/>
                </a:solidFill>
                <a:effectLst>
                  <a:outerShdw blurRad="38100" dist="38100" dir="2700000" algn="tl">
                    <a:srgbClr val="000000">
                      <a:alpha val="43137"/>
                    </a:srgbClr>
                  </a:outerShdw>
                </a:effectLst>
                <a:sym typeface="Symbol" pitchFamily="18" charset="2"/>
              </a:rPr>
              <a:t>|  0, </a:t>
            </a:r>
            <a:r>
              <a:rPr lang="en-US" altLang="zh-CN" dirty="0">
                <a:solidFill>
                  <a:srgbClr val="0000CC"/>
                </a:solidFill>
                <a:effectLst>
                  <a:outerShdw blurRad="38100" dist="38100" dir="2700000" algn="tl">
                    <a:srgbClr val="000000">
                      <a:alpha val="43137"/>
                    </a:srgbClr>
                  </a:outerShdw>
                </a:effectLst>
              </a:rPr>
              <a:t>4</a:t>
            </a:r>
            <a:r>
              <a:rPr lang="en-US" altLang="zh-CN" i="1" dirty="0">
                <a:solidFill>
                  <a:srgbClr val="0000CC"/>
                </a:solidFill>
                <a:effectLst>
                  <a:outerShdw blurRad="38100" dist="38100" dir="2700000" algn="tl">
                    <a:srgbClr val="000000">
                      <a:alpha val="43137"/>
                    </a:srgbClr>
                  </a:outerShdw>
                </a:effectLst>
              </a:rPr>
              <a:t>E</a:t>
            </a:r>
            <a:r>
              <a:rPr lang="en-US" altLang="zh-CN" dirty="0">
                <a:solidFill>
                  <a:srgbClr val="0000CC"/>
                </a:solidFill>
                <a:effectLst>
                  <a:outerShdw blurRad="38100" dist="38100" dir="2700000" algn="tl">
                    <a:srgbClr val="000000">
                      <a:alpha val="43137"/>
                    </a:srgbClr>
                  </a:outerShdw>
                </a:effectLst>
              </a:rPr>
              <a:t> – 3</a:t>
            </a:r>
            <a:r>
              <a:rPr lang="en-US" altLang="zh-CN" i="1" dirty="0">
                <a:solidFill>
                  <a:srgbClr val="0000CC"/>
                </a:solidFill>
                <a:effectLst>
                  <a:outerShdw blurRad="38100" dist="38100" dir="2700000" algn="tl">
                    <a:srgbClr val="000000">
                      <a:alpha val="43137"/>
                    </a:srgbClr>
                  </a:outerShdw>
                </a:effectLst>
              </a:rPr>
              <a:t>A</a:t>
            </a:r>
            <a:r>
              <a:rPr lang="zh-CN" altLang="en-US" dirty="0">
                <a:solidFill>
                  <a:srgbClr val="0000CC"/>
                </a:solidFill>
                <a:effectLst>
                  <a:outerShdw blurRad="38100" dist="38100" dir="2700000" algn="tl">
                    <a:srgbClr val="000000">
                      <a:alpha val="43137"/>
                    </a:srgbClr>
                  </a:outerShdw>
                </a:effectLst>
              </a:rPr>
              <a:t>可逆</a:t>
            </a:r>
            <a:r>
              <a:rPr lang="en-US" altLang="zh-CN" dirty="0">
                <a:solidFill>
                  <a:srgbClr val="0000CC"/>
                </a:solidFill>
                <a:effectLst>
                  <a:outerShdw blurRad="38100" dist="38100" dir="2700000" algn="tl">
                    <a:srgbClr val="000000">
                      <a:alpha val="43137"/>
                    </a:srgbClr>
                  </a:outerShdw>
                </a:effectLst>
                <a:sym typeface="Symbol" pitchFamily="18" charset="2"/>
              </a:rPr>
              <a:t>. </a:t>
            </a:r>
          </a:p>
        </p:txBody>
      </p:sp>
    </p:spTree>
    <p:extLst>
      <p:ext uri="{BB962C8B-B14F-4D97-AF65-F5344CB8AC3E}">
        <p14:creationId xmlns:p14="http://schemas.microsoft.com/office/powerpoint/2010/main" val="244809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1979613" y="840509"/>
            <a:ext cx="873442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ct val="20000"/>
              </a:spcBef>
              <a:spcAft>
                <a:spcPts val="0"/>
              </a:spcAft>
              <a:buFontTx/>
              <a:buChar char="•"/>
              <a:defRPr/>
            </a:pPr>
            <a:r>
              <a:rPr lang="zh-CN" altLang="en-US" sz="3200" kern="0" dirty="0" smtClean="0">
                <a:solidFill>
                  <a:srgbClr val="000000"/>
                </a:solidFill>
                <a:ea typeface="华文新魏" pitchFamily="2" charset="-122"/>
              </a:rPr>
              <a:t>例</a:t>
            </a:r>
            <a:r>
              <a:rPr lang="en-US" altLang="zh-CN" sz="3200" kern="0" dirty="0" smtClean="0">
                <a:solidFill>
                  <a:srgbClr val="000000"/>
                </a:solidFill>
              </a:rPr>
              <a:t>4.6 </a:t>
            </a:r>
            <a:r>
              <a:rPr lang="zh-CN" altLang="en-US" sz="3200" kern="0" dirty="0" smtClean="0">
                <a:solidFill>
                  <a:srgbClr val="000000"/>
                </a:solidFill>
              </a:rPr>
              <a:t>设三阶方阵</a:t>
            </a:r>
            <a:r>
              <a:rPr lang="en-US" altLang="zh-CN" sz="3200" i="1" kern="0" dirty="0" smtClean="0">
                <a:solidFill>
                  <a:srgbClr val="000000"/>
                </a:solidFill>
              </a:rPr>
              <a:t>A</a:t>
            </a:r>
            <a:r>
              <a:rPr lang="zh-CN" altLang="en-US" sz="3200" kern="0" dirty="0" smtClean="0">
                <a:solidFill>
                  <a:srgbClr val="000000"/>
                </a:solidFill>
              </a:rPr>
              <a:t>的特征值为</a:t>
            </a:r>
            <a:r>
              <a:rPr lang="en-US" altLang="zh-CN" sz="3200" kern="0" dirty="0" smtClean="0">
                <a:solidFill>
                  <a:srgbClr val="000000"/>
                </a:solidFill>
              </a:rPr>
              <a:t>1, -2, 4. </a:t>
            </a:r>
            <a:r>
              <a:rPr lang="zh-CN" altLang="en-US" sz="3200" kern="0" dirty="0" smtClean="0">
                <a:solidFill>
                  <a:srgbClr val="000000"/>
                </a:solidFill>
              </a:rPr>
              <a:t>求</a:t>
            </a:r>
            <a:r>
              <a:rPr lang="en-US" altLang="zh-CN" sz="3200" kern="0" dirty="0" smtClean="0">
                <a:solidFill>
                  <a:srgbClr val="000000"/>
                </a:solidFill>
              </a:rPr>
              <a:t>|</a:t>
            </a:r>
            <a:r>
              <a:rPr lang="en-US" altLang="zh-CN" sz="3200" i="1" kern="0" dirty="0" smtClean="0">
                <a:solidFill>
                  <a:srgbClr val="000000"/>
                </a:solidFill>
              </a:rPr>
              <a:t>A</a:t>
            </a:r>
            <a:r>
              <a:rPr lang="en-US" altLang="zh-CN" sz="3200" kern="0" baseline="30000" dirty="0" smtClean="0">
                <a:solidFill>
                  <a:srgbClr val="000000"/>
                </a:solidFill>
              </a:rPr>
              <a:t>*</a:t>
            </a:r>
            <a:r>
              <a:rPr lang="en-US" altLang="zh-CN" sz="3200" kern="0" dirty="0" smtClean="0">
                <a:solidFill>
                  <a:srgbClr val="000000"/>
                </a:solidFill>
              </a:rPr>
              <a:t> + 3</a:t>
            </a:r>
            <a:r>
              <a:rPr lang="en-US" altLang="zh-CN" sz="3200" i="1" kern="0" dirty="0" smtClean="0">
                <a:solidFill>
                  <a:srgbClr val="000000"/>
                </a:solidFill>
              </a:rPr>
              <a:t>A</a:t>
            </a:r>
            <a:r>
              <a:rPr lang="en-US" altLang="zh-CN" sz="3200" kern="0" dirty="0" smtClean="0">
                <a:solidFill>
                  <a:srgbClr val="000000"/>
                </a:solidFill>
              </a:rPr>
              <a:t> – 2</a:t>
            </a:r>
            <a:r>
              <a:rPr lang="en-US" altLang="zh-CN" sz="3200" i="1" kern="0" dirty="0" smtClean="0">
                <a:solidFill>
                  <a:srgbClr val="000000"/>
                </a:solidFill>
              </a:rPr>
              <a:t>E</a:t>
            </a:r>
            <a:r>
              <a:rPr lang="en-US" altLang="zh-CN" sz="3200" kern="0" dirty="0" smtClean="0">
                <a:solidFill>
                  <a:srgbClr val="000000"/>
                </a:solidFill>
              </a:rPr>
              <a:t>|</a:t>
            </a:r>
          </a:p>
          <a:p>
            <a:pPr eaLnBrk="1" fontAlgn="auto" hangingPunct="1">
              <a:spcBef>
                <a:spcPct val="20000"/>
              </a:spcBef>
              <a:spcAft>
                <a:spcPts val="0"/>
              </a:spcAft>
              <a:buFontTx/>
              <a:buChar char="•"/>
              <a:defRPr/>
            </a:pPr>
            <a:r>
              <a:rPr lang="en-US" altLang="zh-CN" sz="3200" kern="0" dirty="0" smtClean="0">
                <a:solidFill>
                  <a:srgbClr val="000000"/>
                </a:solidFill>
              </a:rPr>
              <a:t>Solution |</a:t>
            </a:r>
            <a:r>
              <a:rPr lang="en-US" altLang="zh-CN" sz="3200" i="1" kern="0" dirty="0" smtClean="0">
                <a:solidFill>
                  <a:srgbClr val="000000"/>
                </a:solidFill>
              </a:rPr>
              <a:t>A</a:t>
            </a:r>
            <a:r>
              <a:rPr lang="en-US" altLang="zh-CN" sz="3200" kern="0" dirty="0" smtClean="0">
                <a:solidFill>
                  <a:srgbClr val="000000"/>
                </a:solidFill>
              </a:rPr>
              <a:t>| = -8 </a:t>
            </a:r>
            <a:r>
              <a:rPr lang="en-US" altLang="zh-CN" sz="3200" kern="0" dirty="0" smtClean="0">
                <a:solidFill>
                  <a:srgbClr val="000000"/>
                </a:solidFill>
                <a:sym typeface="Symbol" pitchFamily="18" charset="2"/>
              </a:rPr>
              <a:t> 0, </a:t>
            </a:r>
            <a:r>
              <a:rPr lang="en-US" altLang="zh-CN" sz="3200" i="1" kern="0" dirty="0" smtClean="0">
                <a:solidFill>
                  <a:srgbClr val="000000"/>
                </a:solidFill>
              </a:rPr>
              <a:t>A</a:t>
            </a:r>
            <a:r>
              <a:rPr lang="en-US" altLang="zh-CN" sz="3200" kern="0" baseline="30000" dirty="0" smtClean="0">
                <a:solidFill>
                  <a:srgbClr val="000000"/>
                </a:solidFill>
              </a:rPr>
              <a:t>*</a:t>
            </a:r>
            <a:r>
              <a:rPr lang="en-US" altLang="zh-CN" sz="3200" kern="0" dirty="0" smtClean="0">
                <a:solidFill>
                  <a:srgbClr val="000000"/>
                </a:solidFill>
              </a:rPr>
              <a:t> =|</a:t>
            </a:r>
            <a:r>
              <a:rPr lang="en-US" altLang="zh-CN" sz="3200" i="1" kern="0" dirty="0" smtClean="0">
                <a:solidFill>
                  <a:srgbClr val="000000"/>
                </a:solidFill>
              </a:rPr>
              <a:t>A</a:t>
            </a:r>
            <a:r>
              <a:rPr lang="en-US" altLang="zh-CN" sz="3200" kern="0" dirty="0" smtClean="0">
                <a:solidFill>
                  <a:srgbClr val="000000"/>
                </a:solidFill>
              </a:rPr>
              <a:t>|</a:t>
            </a:r>
            <a:r>
              <a:rPr lang="en-US" altLang="zh-CN" sz="3200" i="1" kern="0" dirty="0" smtClean="0">
                <a:solidFill>
                  <a:srgbClr val="000000"/>
                </a:solidFill>
              </a:rPr>
              <a:t>A</a:t>
            </a:r>
            <a:r>
              <a:rPr lang="en-US" altLang="zh-CN" sz="3200" kern="0" baseline="30000" dirty="0" smtClean="0">
                <a:solidFill>
                  <a:srgbClr val="000000"/>
                </a:solidFill>
              </a:rPr>
              <a:t>-1</a:t>
            </a:r>
            <a:r>
              <a:rPr lang="en-US" altLang="zh-CN" sz="3200" kern="0" dirty="0" smtClean="0">
                <a:solidFill>
                  <a:srgbClr val="000000"/>
                </a:solidFill>
              </a:rPr>
              <a:t> = -8</a:t>
            </a:r>
            <a:r>
              <a:rPr lang="en-US" altLang="zh-CN" sz="3200" i="1" kern="0" dirty="0" smtClean="0">
                <a:solidFill>
                  <a:srgbClr val="000000"/>
                </a:solidFill>
              </a:rPr>
              <a:t>A</a:t>
            </a:r>
            <a:r>
              <a:rPr lang="en-US" altLang="zh-CN" sz="3200" kern="0" baseline="30000" dirty="0" smtClean="0">
                <a:solidFill>
                  <a:srgbClr val="000000"/>
                </a:solidFill>
              </a:rPr>
              <a:t>-1</a:t>
            </a:r>
            <a:endParaRPr lang="en-US" altLang="zh-CN" sz="3200" kern="0" dirty="0" smtClean="0">
              <a:solidFill>
                <a:srgbClr val="000000"/>
              </a:solidFill>
            </a:endParaRPr>
          </a:p>
          <a:p>
            <a:pPr eaLnBrk="1" fontAlgn="auto" hangingPunct="1">
              <a:spcBef>
                <a:spcPct val="20000"/>
              </a:spcBef>
              <a:spcAft>
                <a:spcPts val="0"/>
              </a:spcAft>
              <a:buFontTx/>
              <a:buChar char="•"/>
              <a:defRPr/>
            </a:pPr>
            <a:endParaRPr lang="en-US" altLang="zh-CN" sz="3200" i="1" kern="0" dirty="0" smtClean="0">
              <a:solidFill>
                <a:srgbClr val="000000"/>
              </a:solidFill>
            </a:endParaRPr>
          </a:p>
          <a:p>
            <a:pPr eaLnBrk="1" fontAlgn="auto" hangingPunct="1">
              <a:spcBef>
                <a:spcPct val="20000"/>
              </a:spcBef>
              <a:spcAft>
                <a:spcPts val="0"/>
              </a:spcAft>
              <a:buFontTx/>
              <a:buChar char="•"/>
              <a:defRPr/>
            </a:pPr>
            <a:r>
              <a:rPr lang="en-US" altLang="zh-CN" sz="3200" b="0" i="1" kern="0" dirty="0" smtClean="0">
                <a:solidFill>
                  <a:srgbClr val="000000"/>
                </a:solidFill>
              </a:rPr>
              <a:t>A</a:t>
            </a:r>
            <a:r>
              <a:rPr lang="en-US" altLang="zh-CN" sz="3200" b="0" kern="0" baseline="30000" dirty="0" smtClean="0">
                <a:solidFill>
                  <a:srgbClr val="000000"/>
                </a:solidFill>
              </a:rPr>
              <a:t>*</a:t>
            </a:r>
            <a:r>
              <a:rPr lang="en-US" altLang="zh-CN" sz="3200" b="0" kern="0" dirty="0" smtClean="0">
                <a:solidFill>
                  <a:srgbClr val="000000"/>
                </a:solidFill>
              </a:rPr>
              <a:t> + 3</a:t>
            </a:r>
            <a:r>
              <a:rPr lang="en-US" altLang="zh-CN" sz="3200" b="0" i="1" kern="0" dirty="0" smtClean="0">
                <a:solidFill>
                  <a:srgbClr val="000000"/>
                </a:solidFill>
              </a:rPr>
              <a:t>A</a:t>
            </a:r>
            <a:r>
              <a:rPr lang="en-US" altLang="zh-CN" sz="3200" b="0" kern="0" dirty="0" smtClean="0">
                <a:solidFill>
                  <a:srgbClr val="000000"/>
                </a:solidFill>
              </a:rPr>
              <a:t> – 2</a:t>
            </a:r>
            <a:r>
              <a:rPr lang="en-US" altLang="zh-CN" sz="3200" b="0" i="1" kern="0" dirty="0" smtClean="0">
                <a:solidFill>
                  <a:srgbClr val="000000"/>
                </a:solidFill>
              </a:rPr>
              <a:t>E = </a:t>
            </a:r>
            <a:r>
              <a:rPr lang="en-US" altLang="zh-CN" sz="3200" b="0" kern="0" dirty="0" smtClean="0">
                <a:solidFill>
                  <a:srgbClr val="000000"/>
                </a:solidFill>
              </a:rPr>
              <a:t>-8</a:t>
            </a:r>
            <a:r>
              <a:rPr lang="en-US" altLang="zh-CN" sz="3200" b="0" i="1" kern="0" dirty="0" smtClean="0">
                <a:solidFill>
                  <a:srgbClr val="000000"/>
                </a:solidFill>
              </a:rPr>
              <a:t>A</a:t>
            </a:r>
            <a:r>
              <a:rPr lang="en-US" altLang="zh-CN" sz="3200" b="0" kern="0" baseline="30000" dirty="0" smtClean="0">
                <a:solidFill>
                  <a:srgbClr val="000000"/>
                </a:solidFill>
              </a:rPr>
              <a:t>-1</a:t>
            </a:r>
            <a:r>
              <a:rPr lang="en-US" altLang="zh-CN" sz="3200" b="0" kern="0" dirty="0" smtClean="0">
                <a:solidFill>
                  <a:srgbClr val="000000"/>
                </a:solidFill>
              </a:rPr>
              <a:t> + 3</a:t>
            </a:r>
            <a:r>
              <a:rPr lang="en-US" altLang="zh-CN" sz="3200" b="0" i="1" kern="0" dirty="0" smtClean="0">
                <a:solidFill>
                  <a:srgbClr val="000000"/>
                </a:solidFill>
              </a:rPr>
              <a:t>A</a:t>
            </a:r>
            <a:r>
              <a:rPr lang="en-US" altLang="zh-CN" sz="3200" b="0" kern="0" dirty="0" smtClean="0">
                <a:solidFill>
                  <a:srgbClr val="000000"/>
                </a:solidFill>
              </a:rPr>
              <a:t> – 2</a:t>
            </a:r>
            <a:r>
              <a:rPr lang="en-US" altLang="zh-CN" sz="3200" b="0" i="1" kern="0" dirty="0" smtClean="0">
                <a:solidFill>
                  <a:srgbClr val="000000"/>
                </a:solidFill>
              </a:rPr>
              <a:t>E</a:t>
            </a:r>
            <a:r>
              <a:rPr lang="en-US" altLang="zh-CN" sz="3200" b="0" kern="0" dirty="0" smtClean="0">
                <a:solidFill>
                  <a:srgbClr val="000000"/>
                </a:solidFill>
              </a:rPr>
              <a:t>.</a:t>
            </a:r>
          </a:p>
          <a:p>
            <a:pPr marL="0" indent="0" eaLnBrk="1" fontAlgn="auto" hangingPunct="1">
              <a:spcBef>
                <a:spcPct val="20000"/>
              </a:spcBef>
              <a:spcAft>
                <a:spcPts val="0"/>
              </a:spcAft>
              <a:defRPr/>
            </a:pPr>
            <a:endParaRPr lang="en-US" altLang="zh-CN" sz="3200" b="0" kern="0" dirty="0" smtClean="0">
              <a:solidFill>
                <a:srgbClr val="000000"/>
              </a:solidFill>
            </a:endParaRPr>
          </a:p>
          <a:p>
            <a:pPr eaLnBrk="1" fontAlgn="auto" hangingPunct="1">
              <a:spcBef>
                <a:spcPct val="20000"/>
              </a:spcBef>
              <a:spcAft>
                <a:spcPts val="0"/>
              </a:spcAft>
              <a:buFontTx/>
              <a:buChar char="•"/>
              <a:defRPr/>
            </a:pPr>
            <a:r>
              <a:rPr lang="zh-CN" altLang="en-US" sz="3200" b="0" kern="0" dirty="0" smtClean="0">
                <a:solidFill>
                  <a:srgbClr val="000000"/>
                </a:solidFill>
              </a:rPr>
              <a:t>其特征值为</a:t>
            </a:r>
          </a:p>
          <a:p>
            <a:pPr eaLnBrk="1" fontAlgn="auto" hangingPunct="1">
              <a:spcBef>
                <a:spcPct val="20000"/>
              </a:spcBef>
              <a:spcAft>
                <a:spcPts val="0"/>
              </a:spcAft>
              <a:buFontTx/>
              <a:buChar char="•"/>
              <a:defRPr/>
            </a:pPr>
            <a:r>
              <a:rPr lang="en-US" altLang="zh-CN" sz="3200" kern="0" dirty="0" smtClean="0">
                <a:solidFill>
                  <a:srgbClr val="000000"/>
                </a:solidFill>
              </a:rPr>
              <a:t>                        -7</a:t>
            </a:r>
            <a:r>
              <a:rPr lang="zh-CN" altLang="en-US" sz="3200" kern="0" dirty="0" smtClean="0">
                <a:solidFill>
                  <a:srgbClr val="000000"/>
                </a:solidFill>
              </a:rPr>
              <a:t>，</a:t>
            </a:r>
            <a:r>
              <a:rPr lang="en-US" altLang="zh-CN" sz="3200" kern="0" dirty="0" smtClean="0">
                <a:solidFill>
                  <a:srgbClr val="000000"/>
                </a:solidFill>
              </a:rPr>
              <a:t>-4,  8</a:t>
            </a:r>
            <a:endParaRPr lang="zh-CN" altLang="en-US" sz="3200" kern="0" dirty="0" smtClean="0">
              <a:solidFill>
                <a:srgbClr val="000000"/>
              </a:solidFill>
            </a:endParaRPr>
          </a:p>
          <a:p>
            <a:pPr eaLnBrk="1" fontAlgn="auto" hangingPunct="1">
              <a:spcBef>
                <a:spcPct val="20000"/>
              </a:spcBef>
              <a:spcAft>
                <a:spcPts val="0"/>
              </a:spcAft>
              <a:buFontTx/>
              <a:buChar char="•"/>
              <a:defRPr/>
            </a:pPr>
            <a:r>
              <a:rPr lang="en-US" altLang="zh-CN" sz="3200" kern="0" dirty="0" smtClean="0">
                <a:solidFill>
                  <a:srgbClr val="000000"/>
                </a:solidFill>
              </a:rPr>
              <a:t>|</a:t>
            </a:r>
            <a:r>
              <a:rPr lang="en-US" altLang="zh-CN" sz="3200" i="1" kern="0" dirty="0" smtClean="0">
                <a:solidFill>
                  <a:srgbClr val="000000"/>
                </a:solidFill>
              </a:rPr>
              <a:t>A</a:t>
            </a:r>
            <a:r>
              <a:rPr lang="en-US" altLang="zh-CN" sz="3200" kern="0" baseline="30000" dirty="0" smtClean="0">
                <a:solidFill>
                  <a:srgbClr val="000000"/>
                </a:solidFill>
              </a:rPr>
              <a:t>*</a:t>
            </a:r>
            <a:r>
              <a:rPr lang="en-US" altLang="zh-CN" sz="3200" kern="0" dirty="0" smtClean="0">
                <a:solidFill>
                  <a:srgbClr val="000000"/>
                </a:solidFill>
              </a:rPr>
              <a:t> + 3</a:t>
            </a:r>
            <a:r>
              <a:rPr lang="en-US" altLang="zh-CN" sz="3200" i="1" kern="0" dirty="0" smtClean="0">
                <a:solidFill>
                  <a:srgbClr val="000000"/>
                </a:solidFill>
              </a:rPr>
              <a:t>A</a:t>
            </a:r>
            <a:r>
              <a:rPr lang="en-US" altLang="zh-CN" sz="3200" kern="0" dirty="0" smtClean="0">
                <a:solidFill>
                  <a:srgbClr val="000000"/>
                </a:solidFill>
              </a:rPr>
              <a:t> – 2</a:t>
            </a:r>
            <a:r>
              <a:rPr lang="en-US" altLang="zh-CN" sz="3200" i="1" kern="0" dirty="0" smtClean="0">
                <a:solidFill>
                  <a:srgbClr val="000000"/>
                </a:solidFill>
              </a:rPr>
              <a:t>E</a:t>
            </a:r>
            <a:r>
              <a:rPr lang="en-US" altLang="zh-CN" sz="3200" kern="0" dirty="0" smtClean="0">
                <a:solidFill>
                  <a:srgbClr val="000000"/>
                </a:solidFill>
              </a:rPr>
              <a:t>| = 224.</a:t>
            </a:r>
          </a:p>
        </p:txBody>
      </p:sp>
    </p:spTree>
    <p:extLst>
      <p:ext uri="{BB962C8B-B14F-4D97-AF65-F5344CB8AC3E}">
        <p14:creationId xmlns:p14="http://schemas.microsoft.com/office/powerpoint/2010/main" val="1152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2" name="Text Box 12">
            <a:extLst>
              <a:ext uri="{FF2B5EF4-FFF2-40B4-BE49-F238E27FC236}">
                <a16:creationId xmlns:a16="http://schemas.microsoft.com/office/drawing/2014/main" id="{7FC4EE6C-E349-4488-BC22-D9CE67A98696}"/>
              </a:ext>
            </a:extLst>
          </p:cNvPr>
          <p:cNvSpPr txBox="1">
            <a:spLocks noChangeArrowheads="1"/>
          </p:cNvSpPr>
          <p:nvPr/>
        </p:nvSpPr>
        <p:spPr bwMode="auto">
          <a:xfrm>
            <a:off x="102183" y="1623556"/>
            <a:ext cx="2120900"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FFFF00"/>
                </a:solidFill>
                <a:latin typeface="华文楷体" panose="02010600040101010101" pitchFamily="2" charset="-122"/>
                <a:ea typeface="华文楷体" panose="02010600040101010101" pitchFamily="2" charset="-122"/>
              </a:rPr>
              <a:t>定义</a:t>
            </a:r>
            <a:r>
              <a:rPr lang="en-US" altLang="zh-CN" sz="2800" b="1" dirty="0">
                <a:solidFill>
                  <a:srgbClr val="FFFF00"/>
                </a:solidFill>
                <a:latin typeface="华文楷体" panose="02010600040101010101" pitchFamily="2" charset="-122"/>
                <a:ea typeface="华文楷体" panose="02010600040101010101" pitchFamily="2" charset="-122"/>
              </a:rPr>
              <a:t>4.1.1</a:t>
            </a:r>
          </a:p>
        </p:txBody>
      </p:sp>
      <p:graphicFrame>
        <p:nvGraphicFramePr>
          <p:cNvPr id="563213" name="Object 13">
            <a:extLst>
              <a:ext uri="{FF2B5EF4-FFF2-40B4-BE49-F238E27FC236}">
                <a16:creationId xmlns:a16="http://schemas.microsoft.com/office/drawing/2014/main" id="{30DA8114-0E9A-45E7-A8F4-41D3AFE18517}"/>
              </a:ext>
            </a:extLst>
          </p:cNvPr>
          <p:cNvGraphicFramePr>
            <a:graphicFrameLocks noChangeAspect="1"/>
          </p:cNvGraphicFramePr>
          <p:nvPr>
            <p:extLst>
              <p:ext uri="{D42A27DB-BD31-4B8C-83A1-F6EECF244321}">
                <p14:modId xmlns:p14="http://schemas.microsoft.com/office/powerpoint/2010/main" val="545813087"/>
              </p:ext>
            </p:extLst>
          </p:nvPr>
        </p:nvGraphicFramePr>
        <p:xfrm>
          <a:off x="5700713" y="2733675"/>
          <a:ext cx="1766887" cy="460375"/>
        </p:xfrm>
        <a:graphic>
          <a:graphicData uri="http://schemas.openxmlformats.org/presentationml/2006/ole">
            <mc:AlternateContent xmlns:mc="http://schemas.openxmlformats.org/markup-compatibility/2006">
              <mc:Choice xmlns:v="urn:schemas-microsoft-com:vml" Requires="v">
                <p:oleObj spid="_x0000_s94200" name="Equation" r:id="rId4" imgW="1269720" imgH="291960" progId="Equation.DSMT4">
                  <p:embed/>
                </p:oleObj>
              </mc:Choice>
              <mc:Fallback>
                <p:oleObj name="Equation" r:id="rId4" imgW="1269720" imgH="291960" progId="Equation.DSMT4">
                  <p:embed/>
                  <p:pic>
                    <p:nvPicPr>
                      <p:cNvPr id="0" name="Object 13"/>
                      <p:cNvPicPr>
                        <a:picLocks noChangeAspect="1" noChangeArrowheads="1"/>
                      </p:cNvPicPr>
                      <p:nvPr/>
                    </p:nvPicPr>
                    <p:blipFill>
                      <a:blip r:embed="rId5"/>
                      <a:srcRect/>
                      <a:stretch>
                        <a:fillRect/>
                      </a:stretch>
                    </p:blipFill>
                    <p:spPr bwMode="auto">
                      <a:xfrm>
                        <a:off x="5700713" y="2733675"/>
                        <a:ext cx="1766887" cy="460375"/>
                      </a:xfrm>
                      <a:prstGeom prst="rect">
                        <a:avLst/>
                      </a:prstGeom>
                      <a:noFill/>
                      <a:ln>
                        <a:noFill/>
                      </a:ln>
                      <a:extLst/>
                    </p:spPr>
                  </p:pic>
                </p:oleObj>
              </mc:Fallback>
            </mc:AlternateContent>
          </a:graphicData>
        </a:graphic>
      </p:graphicFrame>
      <p:sp>
        <p:nvSpPr>
          <p:cNvPr id="563217" name="Text Box 17">
            <a:extLst>
              <a:ext uri="{FF2B5EF4-FFF2-40B4-BE49-F238E27FC236}">
                <a16:creationId xmlns:a16="http://schemas.microsoft.com/office/drawing/2014/main" id="{512C18BC-A3A9-460B-874B-0FD4C3B65A04}"/>
              </a:ext>
            </a:extLst>
          </p:cNvPr>
          <p:cNvSpPr txBox="1">
            <a:spLocks noChangeArrowheads="1"/>
          </p:cNvSpPr>
          <p:nvPr/>
        </p:nvSpPr>
        <p:spPr bwMode="auto">
          <a:xfrm>
            <a:off x="1748668" y="4610379"/>
            <a:ext cx="1295400" cy="5254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rtlCol="0">
            <a:spAutoFit/>
          </a:bodyPr>
          <a:lstStyle>
            <a:defPPr>
              <a:defRPr lang="zh-CN"/>
            </a:defPPr>
            <a:lvl1pPr>
              <a:defRPr sz="2800">
                <a:solidFill>
                  <a:schemeClr val="bg1"/>
                </a:solidFill>
                <a:latin typeface="楷体" panose="02010609060101010101" pitchFamily="49" charset="-122"/>
                <a:ea typeface="楷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dirty="0">
                <a:solidFill>
                  <a:srgbClr val="FFFF00"/>
                </a:solidFill>
                <a:latin typeface="华文楷体" panose="02010600040101010101" pitchFamily="2" charset="-122"/>
                <a:ea typeface="华文楷体" panose="02010600040101010101" pitchFamily="2" charset="-122"/>
              </a:rPr>
              <a:t>例如，</a:t>
            </a:r>
          </a:p>
        </p:txBody>
      </p:sp>
      <p:graphicFrame>
        <p:nvGraphicFramePr>
          <p:cNvPr id="563218" name="Object 18">
            <a:extLst>
              <a:ext uri="{FF2B5EF4-FFF2-40B4-BE49-F238E27FC236}">
                <a16:creationId xmlns:a16="http://schemas.microsoft.com/office/drawing/2014/main" id="{F34043F6-A3CC-41B0-B279-6AE55A2908FB}"/>
              </a:ext>
            </a:extLst>
          </p:cNvPr>
          <p:cNvGraphicFramePr>
            <a:graphicFrameLocks noChangeAspect="1"/>
          </p:cNvGraphicFramePr>
          <p:nvPr>
            <p:extLst>
              <p:ext uri="{D42A27DB-BD31-4B8C-83A1-F6EECF244321}">
                <p14:modId xmlns:p14="http://schemas.microsoft.com/office/powerpoint/2010/main" val="498809759"/>
              </p:ext>
            </p:extLst>
          </p:nvPr>
        </p:nvGraphicFramePr>
        <p:xfrm>
          <a:off x="3557064" y="4440586"/>
          <a:ext cx="1755130" cy="1013053"/>
        </p:xfrm>
        <a:graphic>
          <a:graphicData uri="http://schemas.openxmlformats.org/presentationml/2006/ole">
            <mc:AlternateContent xmlns:mc="http://schemas.openxmlformats.org/markup-compatibility/2006">
              <mc:Choice xmlns:v="urn:schemas-microsoft-com:vml" Requires="v">
                <p:oleObj spid="_x0000_s94201" name="Equation" r:id="rId6" imgW="1574640" imgH="901440" progId="Equation.DSMT4">
                  <p:embed/>
                </p:oleObj>
              </mc:Choice>
              <mc:Fallback>
                <p:oleObj name="Equation" r:id="rId6" imgW="1574640" imgH="901440" progId="Equation.DSMT4">
                  <p:embed/>
                  <p:pic>
                    <p:nvPicPr>
                      <p:cNvPr id="0" name="Object 18"/>
                      <p:cNvPicPr>
                        <a:picLocks noChangeAspect="1" noChangeArrowheads="1"/>
                      </p:cNvPicPr>
                      <p:nvPr/>
                    </p:nvPicPr>
                    <p:blipFill>
                      <a:blip r:embed="rId7"/>
                      <a:srcRect/>
                      <a:stretch>
                        <a:fillRect/>
                      </a:stretch>
                    </p:blipFill>
                    <p:spPr bwMode="auto">
                      <a:xfrm>
                        <a:off x="3557064" y="4440586"/>
                        <a:ext cx="1755130" cy="1013053"/>
                      </a:xfrm>
                      <a:prstGeom prst="rect">
                        <a:avLst/>
                      </a:prstGeom>
                      <a:noFill/>
                      <a:ln>
                        <a:noFill/>
                      </a:ln>
                      <a:extLst/>
                    </p:spPr>
                  </p:pic>
                </p:oleObj>
              </mc:Fallback>
            </mc:AlternateContent>
          </a:graphicData>
        </a:graphic>
      </p:graphicFrame>
      <p:graphicFrame>
        <p:nvGraphicFramePr>
          <p:cNvPr id="563219" name="Object 19">
            <a:extLst>
              <a:ext uri="{FF2B5EF4-FFF2-40B4-BE49-F238E27FC236}">
                <a16:creationId xmlns:a16="http://schemas.microsoft.com/office/drawing/2014/main" id="{F61F0617-BDD7-4B5F-9F80-7B4593872E70}"/>
              </a:ext>
            </a:extLst>
          </p:cNvPr>
          <p:cNvGraphicFramePr>
            <a:graphicFrameLocks noChangeAspect="1"/>
          </p:cNvGraphicFramePr>
          <p:nvPr>
            <p:extLst>
              <p:ext uri="{D42A27DB-BD31-4B8C-83A1-F6EECF244321}">
                <p14:modId xmlns:p14="http://schemas.microsoft.com/office/powerpoint/2010/main" val="2878362813"/>
              </p:ext>
            </p:extLst>
          </p:nvPr>
        </p:nvGraphicFramePr>
        <p:xfrm>
          <a:off x="5408138" y="4440586"/>
          <a:ext cx="834107" cy="1013053"/>
        </p:xfrm>
        <a:graphic>
          <a:graphicData uri="http://schemas.openxmlformats.org/presentationml/2006/ole">
            <mc:AlternateContent xmlns:mc="http://schemas.openxmlformats.org/markup-compatibility/2006">
              <mc:Choice xmlns:v="urn:schemas-microsoft-com:vml" Requires="v">
                <p:oleObj spid="_x0000_s94202" name="Equation" r:id="rId8" imgW="749160" imgH="901440" progId="Equation.DSMT4">
                  <p:embed/>
                </p:oleObj>
              </mc:Choice>
              <mc:Fallback>
                <p:oleObj name="Equation" r:id="rId8" imgW="749160" imgH="901440" progId="Equation.DSMT4">
                  <p:embed/>
                  <p:pic>
                    <p:nvPicPr>
                      <p:cNvPr id="0" name="Object 19"/>
                      <p:cNvPicPr>
                        <a:picLocks noChangeAspect="1" noChangeArrowheads="1"/>
                      </p:cNvPicPr>
                      <p:nvPr/>
                    </p:nvPicPr>
                    <p:blipFill>
                      <a:blip r:embed="rId9"/>
                      <a:srcRect/>
                      <a:stretch>
                        <a:fillRect/>
                      </a:stretch>
                    </p:blipFill>
                    <p:spPr bwMode="auto">
                      <a:xfrm>
                        <a:off x="5408138" y="4440586"/>
                        <a:ext cx="834107" cy="1013053"/>
                      </a:xfrm>
                      <a:prstGeom prst="rect">
                        <a:avLst/>
                      </a:prstGeom>
                      <a:noFill/>
                      <a:ln>
                        <a:noFill/>
                      </a:ln>
                      <a:extLst/>
                    </p:spPr>
                  </p:pic>
                </p:oleObj>
              </mc:Fallback>
            </mc:AlternateContent>
          </a:graphicData>
        </a:graphic>
      </p:graphicFrame>
      <p:graphicFrame>
        <p:nvGraphicFramePr>
          <p:cNvPr id="563220" name="Object 20">
            <a:extLst>
              <a:ext uri="{FF2B5EF4-FFF2-40B4-BE49-F238E27FC236}">
                <a16:creationId xmlns:a16="http://schemas.microsoft.com/office/drawing/2014/main" id="{56D50919-B4A0-43CF-84FB-8DAF5927E4CA}"/>
              </a:ext>
            </a:extLst>
          </p:cNvPr>
          <p:cNvGraphicFramePr>
            <a:graphicFrameLocks noChangeAspect="1"/>
          </p:cNvGraphicFramePr>
          <p:nvPr>
            <p:extLst>
              <p:ext uri="{D42A27DB-BD31-4B8C-83A1-F6EECF244321}">
                <p14:modId xmlns:p14="http://schemas.microsoft.com/office/powerpoint/2010/main" val="3530569633"/>
              </p:ext>
            </p:extLst>
          </p:nvPr>
        </p:nvGraphicFramePr>
        <p:xfrm>
          <a:off x="6338187" y="4440585"/>
          <a:ext cx="1145254" cy="1013053"/>
        </p:xfrm>
        <a:graphic>
          <a:graphicData uri="http://schemas.openxmlformats.org/presentationml/2006/ole">
            <mc:AlternateContent xmlns:mc="http://schemas.openxmlformats.org/markup-compatibility/2006">
              <mc:Choice xmlns:v="urn:schemas-microsoft-com:vml" Requires="v">
                <p:oleObj spid="_x0000_s94203" name="Equation" r:id="rId10" imgW="1028520" imgH="901440" progId="Equation.DSMT4">
                  <p:embed/>
                </p:oleObj>
              </mc:Choice>
              <mc:Fallback>
                <p:oleObj name="Equation" r:id="rId10" imgW="1028520" imgH="901440" progId="Equation.DSMT4">
                  <p:embed/>
                  <p:pic>
                    <p:nvPicPr>
                      <p:cNvPr id="0" name="Object 20"/>
                      <p:cNvPicPr>
                        <a:picLocks noChangeAspect="1" noChangeArrowheads="1"/>
                      </p:cNvPicPr>
                      <p:nvPr/>
                    </p:nvPicPr>
                    <p:blipFill>
                      <a:blip r:embed="rId11"/>
                      <a:srcRect/>
                      <a:stretch>
                        <a:fillRect/>
                      </a:stretch>
                    </p:blipFill>
                    <p:spPr bwMode="auto">
                      <a:xfrm>
                        <a:off x="6338187" y="4440585"/>
                        <a:ext cx="1145254" cy="1013053"/>
                      </a:xfrm>
                      <a:prstGeom prst="rect">
                        <a:avLst/>
                      </a:prstGeom>
                      <a:noFill/>
                      <a:ln>
                        <a:noFill/>
                      </a:ln>
                      <a:extLst/>
                    </p:spPr>
                  </p:pic>
                </p:oleObj>
              </mc:Fallback>
            </mc:AlternateContent>
          </a:graphicData>
        </a:graphic>
      </p:graphicFrame>
      <p:sp>
        <p:nvSpPr>
          <p:cNvPr id="17" name="矩形 16">
            <a:extLst>
              <a:ext uri="{FF2B5EF4-FFF2-40B4-BE49-F238E27FC236}">
                <a16:creationId xmlns:a16="http://schemas.microsoft.com/office/drawing/2014/main" id="{E4F7D9D8-7B66-41A0-98C9-B35739ACE80A}"/>
              </a:ext>
            </a:extLst>
          </p:cNvPr>
          <p:cNvSpPr/>
          <p:nvPr/>
        </p:nvSpPr>
        <p:spPr>
          <a:xfrm>
            <a:off x="2656623" y="709104"/>
            <a:ext cx="6873997" cy="707886"/>
          </a:xfrm>
          <a:prstGeom prst="rect">
            <a:avLst/>
          </a:prstGeom>
        </p:spPr>
        <p:txBody>
          <a:bodyPr wrap="none">
            <a:spAutoFit/>
          </a:bodyPr>
          <a:lstStyle/>
          <a:p>
            <a:pPr marL="342900" indent="-342900" algn="ctr">
              <a:spcBef>
                <a:spcPct val="20000"/>
              </a:spcBef>
              <a:buClr>
                <a:srgbClr val="E3E3FF"/>
              </a:buClr>
              <a:defRPr/>
            </a:pPr>
            <a:r>
              <a:rPr lang="zh-CN" altLang="en-US" sz="4000" b="1" kern="0" dirty="0">
                <a:solidFill>
                  <a:srgbClr val="FFC000"/>
                </a:solidFill>
                <a:latin typeface="华文楷体" panose="02010600040101010101" pitchFamily="2" charset="-122"/>
                <a:ea typeface="华文楷体" panose="02010600040101010101" pitchFamily="2" charset="-122"/>
                <a:sym typeface="+mn-ea"/>
              </a:rPr>
              <a:t>特征值和特征向量的基本概念</a:t>
            </a:r>
          </a:p>
        </p:txBody>
      </p:sp>
      <p:sp>
        <p:nvSpPr>
          <p:cNvPr id="7" name="文本框 6">
            <a:extLst>
              <a:ext uri="{FF2B5EF4-FFF2-40B4-BE49-F238E27FC236}">
                <a16:creationId xmlns:a16="http://schemas.microsoft.com/office/drawing/2014/main" id="{3E19356B-0061-4AF3-9690-6B6C768C04E2}"/>
              </a:ext>
            </a:extLst>
          </p:cNvPr>
          <p:cNvSpPr txBox="1"/>
          <p:nvPr/>
        </p:nvSpPr>
        <p:spPr>
          <a:xfrm>
            <a:off x="2344848" y="1680394"/>
            <a:ext cx="9352229" cy="954107"/>
          </a:xfrm>
          <a:prstGeom prst="rect">
            <a:avLst/>
          </a:prstGeom>
          <a:noFill/>
        </p:spPr>
        <p:txBody>
          <a:bodyPr wrap="square" rtlCol="0">
            <a:spAutoFit/>
          </a:bodyPr>
          <a:lstStyle/>
          <a:p>
            <a:r>
              <a:rPr lang="zh-CN" altLang="en-US" sz="2800" dirty="0">
                <a:solidFill>
                  <a:schemeClr val="bg1"/>
                </a:solidFill>
                <a:ea typeface="华文楷体" panose="02010600040101010101" pitchFamily="2" charset="-122"/>
                <a:cs typeface="Times New Roman" panose="02020603050405020304" pitchFamily="18" charset="0"/>
              </a:rPr>
              <a:t>设</a:t>
            </a:r>
            <a:r>
              <a:rPr lang="en-US" altLang="zh-CN" sz="2800" b="1" i="1" dirty="0">
                <a:solidFill>
                  <a:schemeClr val="bg1"/>
                </a:solidFill>
                <a:ea typeface="华文楷体" panose="02010600040101010101" pitchFamily="2" charset="-122"/>
                <a:cs typeface="Times New Roman" panose="02020603050405020304" pitchFamily="18" charset="0"/>
              </a:rPr>
              <a:t>A</a:t>
            </a:r>
            <a:r>
              <a:rPr lang="zh-CN" altLang="en-US" sz="2800" dirty="0">
                <a:solidFill>
                  <a:schemeClr val="bg1"/>
                </a:solidFill>
                <a:ea typeface="华文楷体" panose="02010600040101010101" pitchFamily="2" charset="-122"/>
                <a:cs typeface="Times New Roman" panose="02020603050405020304" pitchFamily="18" charset="0"/>
              </a:rPr>
              <a:t>是一个</a:t>
            </a:r>
            <a:r>
              <a:rPr lang="en-US" altLang="zh-CN" sz="2800" i="1" dirty="0">
                <a:solidFill>
                  <a:schemeClr val="bg1"/>
                </a:solidFill>
                <a:ea typeface="华文楷体" panose="02010600040101010101" pitchFamily="2" charset="-122"/>
                <a:cs typeface="Times New Roman" panose="02020603050405020304" pitchFamily="18" charset="0"/>
              </a:rPr>
              <a:t>n</a:t>
            </a:r>
            <a:r>
              <a:rPr lang="zh-CN" altLang="en-US" sz="2800" dirty="0">
                <a:solidFill>
                  <a:schemeClr val="bg1"/>
                </a:solidFill>
                <a:ea typeface="华文楷体" panose="02010600040101010101" pitchFamily="2" charset="-122"/>
                <a:cs typeface="Times New Roman" panose="02020603050405020304" pitchFamily="18" charset="0"/>
              </a:rPr>
              <a:t>阶方阵，如果存在一个数 ，以及一个非零</a:t>
            </a:r>
            <a:r>
              <a:rPr lang="en-US" altLang="zh-CN" sz="2800" i="1" dirty="0">
                <a:solidFill>
                  <a:schemeClr val="bg1"/>
                </a:solidFill>
                <a:ea typeface="华文楷体" panose="02010600040101010101" pitchFamily="2" charset="-122"/>
                <a:cs typeface="Times New Roman" panose="02020603050405020304" pitchFamily="18" charset="0"/>
              </a:rPr>
              <a:t>n</a:t>
            </a:r>
            <a:r>
              <a:rPr lang="zh-CN" altLang="en-US" sz="2800" dirty="0">
                <a:solidFill>
                  <a:schemeClr val="bg1"/>
                </a:solidFill>
                <a:ea typeface="华文楷体" panose="02010600040101010101" pitchFamily="2" charset="-122"/>
                <a:cs typeface="Times New Roman" panose="02020603050405020304" pitchFamily="18" charset="0"/>
              </a:rPr>
              <a:t>维列向量 ，使得</a:t>
            </a:r>
          </a:p>
        </p:txBody>
      </p:sp>
      <p:sp>
        <p:nvSpPr>
          <p:cNvPr id="13" name="矩形 12">
            <a:extLst>
              <a:ext uri="{FF2B5EF4-FFF2-40B4-BE49-F238E27FC236}">
                <a16:creationId xmlns:a16="http://schemas.microsoft.com/office/drawing/2014/main" id="{2BCB60B9-5C65-44CB-A17E-448165507B2C}"/>
              </a:ext>
            </a:extLst>
          </p:cNvPr>
          <p:cNvSpPr/>
          <p:nvPr/>
        </p:nvSpPr>
        <p:spPr>
          <a:xfrm>
            <a:off x="2396368" y="3252680"/>
            <a:ext cx="6673424" cy="954107"/>
          </a:xfrm>
          <a:prstGeom prst="rect">
            <a:avLst/>
          </a:prstGeom>
          <a:noFill/>
        </p:spPr>
        <p:txBody>
          <a:bodyPr wrap="square" rtlCol="0">
            <a:spAutoFit/>
          </a:bodyPr>
          <a:lstStyle/>
          <a:p>
            <a:r>
              <a:rPr lang="zh-CN" altLang="en-US" sz="2800" dirty="0" smtClean="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则称为  矩阵</a:t>
            </a:r>
            <a:r>
              <a:rPr lang="en-US" altLang="zh-CN" sz="2800" b="1" i="1" dirty="0">
                <a:solidFill>
                  <a:schemeClr val="bg1"/>
                </a:solidFill>
                <a:ea typeface="华文楷体" panose="02010600040101010101" pitchFamily="2" charset="-122"/>
                <a:cs typeface="Times New Roman" panose="02020603050405020304" pitchFamily="18" charset="0"/>
              </a:rPr>
              <a:t>A</a:t>
            </a:r>
            <a:r>
              <a:rPr lang="zh-CN" altLang="en-US" sz="2800" dirty="0" smtClean="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的</a:t>
            </a:r>
            <a:r>
              <a:rPr lang="zh-CN" altLang="en-US" sz="28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特征值(或特征根)</a:t>
            </a:r>
            <a:r>
              <a:rPr lang="zh-CN" altLang="en-US" sz="28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800" dirty="0" smtClean="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而称为矩阵</a:t>
            </a:r>
            <a:r>
              <a:rPr lang="en-US" altLang="zh-CN" sz="2800" b="1" i="1" dirty="0">
                <a:solidFill>
                  <a:schemeClr val="bg1"/>
                </a:solidFill>
                <a:ea typeface="华文楷体" panose="02010600040101010101" pitchFamily="2" charset="-122"/>
                <a:cs typeface="Times New Roman" panose="02020603050405020304" pitchFamily="18" charset="0"/>
              </a:rPr>
              <a:t>A</a:t>
            </a:r>
            <a:r>
              <a:rPr lang="zh-CN" altLang="en-US" sz="2800" dirty="0" smtClean="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的</a:t>
            </a:r>
            <a:r>
              <a:rPr lang="zh-CN" altLang="en-US" sz="28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属于特征值的特征向量。</a:t>
            </a:r>
          </a:p>
        </p:txBody>
      </p:sp>
      <p:sp>
        <p:nvSpPr>
          <p:cNvPr id="14" name="Rectangle 83">
            <a:extLst>
              <a:ext uri="{FF2B5EF4-FFF2-40B4-BE49-F238E27FC236}">
                <a16:creationId xmlns:a16="http://schemas.microsoft.com/office/drawing/2014/main" id="{BAE3B8BF-6D98-4461-8E4E-11C0FD06742A}"/>
              </a:ext>
            </a:extLst>
          </p:cNvPr>
          <p:cNvSpPr>
            <a:spLocks noChangeArrowheads="1"/>
          </p:cNvSpPr>
          <p:nvPr/>
        </p:nvSpPr>
        <p:spPr bwMode="auto">
          <a:xfrm>
            <a:off x="2038352" y="3130608"/>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华文楷体" panose="02010600040101010101" pitchFamily="2" charset="-122"/>
              <a:ea typeface="华文楷体" panose="02010600040101010101" pitchFamily="2" charset="-122"/>
            </a:endParaRPr>
          </a:p>
        </p:txBody>
      </p:sp>
      <p:grpSp>
        <p:nvGrpSpPr>
          <p:cNvPr id="20" name="组合 19">
            <a:extLst>
              <a:ext uri="{FF2B5EF4-FFF2-40B4-BE49-F238E27FC236}">
                <a16:creationId xmlns:a16="http://schemas.microsoft.com/office/drawing/2014/main" id="{ECB5597B-6D9F-4936-A8B2-298BA0396930}"/>
              </a:ext>
            </a:extLst>
          </p:cNvPr>
          <p:cNvGrpSpPr/>
          <p:nvPr/>
        </p:nvGrpSpPr>
        <p:grpSpPr>
          <a:xfrm>
            <a:off x="1787781" y="5701221"/>
            <a:ext cx="10238700" cy="895350"/>
            <a:chOff x="263781" y="5701221"/>
            <a:chExt cx="10238700" cy="895350"/>
          </a:xfrm>
        </p:grpSpPr>
        <p:graphicFrame>
          <p:nvGraphicFramePr>
            <p:cNvPr id="15" name="对象 14">
              <a:extLst>
                <a:ext uri="{FF2B5EF4-FFF2-40B4-BE49-F238E27FC236}">
                  <a16:creationId xmlns:a16="http://schemas.microsoft.com/office/drawing/2014/main" id="{565B38DD-3D8A-485B-A525-76750247D504}"/>
                </a:ext>
              </a:extLst>
            </p:cNvPr>
            <p:cNvGraphicFramePr>
              <a:graphicFrameLocks noChangeAspect="1"/>
            </p:cNvGraphicFramePr>
            <p:nvPr>
              <p:extLst>
                <p:ext uri="{D42A27DB-BD31-4B8C-83A1-F6EECF244321}">
                  <p14:modId xmlns:p14="http://schemas.microsoft.com/office/powerpoint/2010/main" val="1037910520"/>
                </p:ext>
              </p:extLst>
            </p:nvPr>
          </p:nvGraphicFramePr>
          <p:xfrm>
            <a:off x="1900347" y="5701221"/>
            <a:ext cx="1098551" cy="895350"/>
          </p:xfrm>
          <a:graphic>
            <a:graphicData uri="http://schemas.openxmlformats.org/presentationml/2006/ole">
              <mc:AlternateContent xmlns:mc="http://schemas.openxmlformats.org/markup-compatibility/2006">
                <mc:Choice xmlns:v="urn:schemas-microsoft-com:vml" Requires="v">
                  <p:oleObj spid="_x0000_s94204" name="Equation" r:id="rId12" imgW="1091880" imgH="901440" progId="Equation.DSMT4">
                    <p:embed/>
                  </p:oleObj>
                </mc:Choice>
                <mc:Fallback>
                  <p:oleObj name="Equation" r:id="rId12" imgW="1091880" imgH="901440" progId="Equation.DSMT4">
                    <p:embed/>
                    <p:pic>
                      <p:nvPicPr>
                        <p:cNvPr id="0" name="Object 82"/>
                        <p:cNvPicPr>
                          <a:picLocks noChangeAspect="1" noChangeArrowheads="1"/>
                        </p:cNvPicPr>
                        <p:nvPr/>
                      </p:nvPicPr>
                      <p:blipFill>
                        <a:blip r:embed="rId13"/>
                        <a:srcRect/>
                        <a:stretch>
                          <a:fillRect/>
                        </a:stretch>
                      </p:blipFill>
                      <p:spPr bwMode="auto">
                        <a:xfrm>
                          <a:off x="1900347" y="5701221"/>
                          <a:ext cx="1098551"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id="{56DDCFEE-31D4-4BEB-A7A3-15D94EBE3C83}"/>
                </a:ext>
              </a:extLst>
            </p:cNvPr>
            <p:cNvGraphicFramePr>
              <a:graphicFrameLocks noChangeAspect="1"/>
            </p:cNvGraphicFramePr>
            <p:nvPr>
              <p:extLst>
                <p:ext uri="{D42A27DB-BD31-4B8C-83A1-F6EECF244321}">
                  <p14:modId xmlns:p14="http://schemas.microsoft.com/office/powerpoint/2010/main" val="3546195646"/>
                </p:ext>
              </p:extLst>
            </p:nvPr>
          </p:nvGraphicFramePr>
          <p:xfrm>
            <a:off x="6476456" y="5701221"/>
            <a:ext cx="450850" cy="895350"/>
          </p:xfrm>
          <a:graphic>
            <a:graphicData uri="http://schemas.openxmlformats.org/presentationml/2006/ole">
              <mc:AlternateContent xmlns:mc="http://schemas.openxmlformats.org/markup-compatibility/2006">
                <mc:Choice xmlns:v="urn:schemas-microsoft-com:vml" Requires="v">
                  <p:oleObj spid="_x0000_s94205" name="Equation" r:id="rId14" imgW="444240" imgH="901440" progId="Equation.DSMT4">
                    <p:embed/>
                  </p:oleObj>
                </mc:Choice>
                <mc:Fallback>
                  <p:oleObj name="Equation" r:id="rId14" imgW="444240" imgH="901440" progId="Equation.DSMT4">
                    <p:embed/>
                    <p:pic>
                      <p:nvPicPr>
                        <p:cNvPr id="0" name="Object 84"/>
                        <p:cNvPicPr>
                          <a:picLocks noChangeAspect="1" noChangeArrowheads="1"/>
                        </p:cNvPicPr>
                        <p:nvPr/>
                      </p:nvPicPr>
                      <p:blipFill>
                        <a:blip r:embed="rId15"/>
                        <a:srcRect/>
                        <a:stretch>
                          <a:fillRect/>
                        </a:stretch>
                      </p:blipFill>
                      <p:spPr bwMode="auto">
                        <a:xfrm>
                          <a:off x="6476456" y="5701221"/>
                          <a:ext cx="450850" cy="895350"/>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B6D4A2F2-DC4F-4900-A242-00CEF73E6179}"/>
                </a:ext>
              </a:extLst>
            </p:cNvPr>
            <p:cNvSpPr/>
            <p:nvPr/>
          </p:nvSpPr>
          <p:spPr>
            <a:xfrm>
              <a:off x="263781" y="5887286"/>
              <a:ext cx="10238700" cy="523220"/>
            </a:xfrm>
            <a:prstGeom prst="rect">
              <a:avLst/>
            </a:prstGeom>
          </p:spPr>
          <p:txBody>
            <a:bodyPr wrap="none">
              <a:spAutoFit/>
            </a:bodyPr>
            <a:lstStyle/>
            <a:p>
              <a:r>
                <a:rPr lang="zh-CN" altLang="en-US" sz="2800" dirty="0">
                  <a:solidFill>
                    <a:schemeClr val="bg1"/>
                  </a:solidFill>
                  <a:latin typeface="华文楷体" panose="02010600040101010101" pitchFamily="2" charset="-122"/>
                  <a:ea typeface="华文楷体" panose="02010600040101010101" pitchFamily="2" charset="-122"/>
                </a:rPr>
                <a:t>所以矩阵       </a:t>
              </a:r>
              <a:r>
                <a:rPr lang="zh-CN" altLang="en-US" sz="2800" dirty="0" smtClean="0">
                  <a:solidFill>
                    <a:schemeClr val="bg1"/>
                  </a:solidFill>
                  <a:latin typeface="华文楷体" panose="02010600040101010101" pitchFamily="2" charset="-122"/>
                  <a:ea typeface="华文楷体" panose="02010600040101010101" pitchFamily="2" charset="-122"/>
                </a:rPr>
                <a:t>  有</a:t>
              </a:r>
              <a:r>
                <a:rPr lang="zh-CN" altLang="en-US" sz="2800" dirty="0">
                  <a:solidFill>
                    <a:schemeClr val="bg1"/>
                  </a:solidFill>
                  <a:latin typeface="华文楷体" panose="02010600040101010101" pitchFamily="2" charset="-122"/>
                  <a:ea typeface="华文楷体" panose="02010600040101010101" pitchFamily="2" charset="-122"/>
                </a:rPr>
                <a:t>一个特征值2,    </a:t>
              </a:r>
              <a:r>
                <a:rPr lang="zh-CN" altLang="en-US" sz="2800" dirty="0" smtClean="0">
                  <a:solidFill>
                    <a:schemeClr val="bg1"/>
                  </a:solidFill>
                  <a:latin typeface="华文楷体" panose="02010600040101010101" pitchFamily="2" charset="-122"/>
                  <a:ea typeface="华文楷体" panose="02010600040101010101" pitchFamily="2" charset="-122"/>
                </a:rPr>
                <a:t>    是</a:t>
              </a:r>
              <a:r>
                <a:rPr lang="zh-CN" altLang="en-US" sz="2800" dirty="0">
                  <a:solidFill>
                    <a:schemeClr val="bg1"/>
                  </a:solidFill>
                  <a:latin typeface="华文楷体" panose="02010600040101010101" pitchFamily="2" charset="-122"/>
                  <a:ea typeface="华文楷体" panose="02010600040101010101" pitchFamily="2" charset="-122"/>
                </a:rPr>
                <a:t>对应特征向量。</a:t>
              </a:r>
            </a:p>
          </p:txBody>
        </p:sp>
      </p:grpSp>
      <p:graphicFrame>
        <p:nvGraphicFramePr>
          <p:cNvPr id="2" name="对象 1"/>
          <p:cNvGraphicFramePr>
            <a:graphicFrameLocks noChangeAspect="1"/>
          </p:cNvGraphicFramePr>
          <p:nvPr>
            <p:extLst>
              <p:ext uri="{D42A27DB-BD31-4B8C-83A1-F6EECF244321}">
                <p14:modId xmlns:p14="http://schemas.microsoft.com/office/powerpoint/2010/main" val="2553656433"/>
              </p:ext>
            </p:extLst>
          </p:nvPr>
        </p:nvGraphicFramePr>
        <p:xfrm>
          <a:off x="3430064" y="3373369"/>
          <a:ext cx="254000" cy="317500"/>
        </p:xfrm>
        <a:graphic>
          <a:graphicData uri="http://schemas.openxmlformats.org/presentationml/2006/ole">
            <mc:AlternateContent xmlns:mc="http://schemas.openxmlformats.org/markup-compatibility/2006">
              <mc:Choice xmlns:v="urn:schemas-microsoft-com:vml" Requires="v">
                <p:oleObj spid="_x0000_s94206" name="Equation" r:id="rId16" imgW="253800" imgH="317160" progId="Equation.DSMT4">
                  <p:embed/>
                </p:oleObj>
              </mc:Choice>
              <mc:Fallback>
                <p:oleObj name="Equation" r:id="rId16" imgW="253800" imgH="317160" progId="Equation.DSMT4">
                  <p:embed/>
                  <p:pic>
                    <p:nvPicPr>
                      <p:cNvPr id="0" name=""/>
                      <p:cNvPicPr/>
                      <p:nvPr/>
                    </p:nvPicPr>
                    <p:blipFill>
                      <a:blip r:embed="rId17"/>
                      <a:stretch>
                        <a:fillRect/>
                      </a:stretch>
                    </p:blipFill>
                    <p:spPr>
                      <a:xfrm>
                        <a:off x="3430064" y="3373369"/>
                        <a:ext cx="254000" cy="3175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558568293"/>
              </p:ext>
            </p:extLst>
          </p:nvPr>
        </p:nvGraphicFramePr>
        <p:xfrm>
          <a:off x="8777692" y="3373369"/>
          <a:ext cx="292100" cy="304800"/>
        </p:xfrm>
        <a:graphic>
          <a:graphicData uri="http://schemas.openxmlformats.org/presentationml/2006/ole">
            <mc:AlternateContent xmlns:mc="http://schemas.openxmlformats.org/markup-compatibility/2006">
              <mc:Choice xmlns:v="urn:schemas-microsoft-com:vml" Requires="v">
                <p:oleObj spid="_x0000_s94207" name="Equation" r:id="rId18" imgW="291960" imgH="304560" progId="Equation.DSMT4">
                  <p:embed/>
                </p:oleObj>
              </mc:Choice>
              <mc:Fallback>
                <p:oleObj name="Equation" r:id="rId18" imgW="291960" imgH="304560" progId="Equation.DSMT4">
                  <p:embed/>
                  <p:pic>
                    <p:nvPicPr>
                      <p:cNvPr id="0" name=""/>
                      <p:cNvPicPr/>
                      <p:nvPr/>
                    </p:nvPicPr>
                    <p:blipFill>
                      <a:blip r:embed="rId19"/>
                      <a:stretch>
                        <a:fillRect/>
                      </a:stretch>
                    </p:blipFill>
                    <p:spPr>
                      <a:xfrm>
                        <a:off x="8777692" y="3373369"/>
                        <a:ext cx="292100" cy="3048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212"/>
                                        </p:tgtEl>
                                        <p:attrNameLst>
                                          <p:attrName>style.visibility</p:attrName>
                                        </p:attrNameLst>
                                      </p:cBhvr>
                                      <p:to>
                                        <p:strVal val="visible"/>
                                      </p:to>
                                    </p:set>
                                    <p:animEffect transition="in" filter="wipe(left)">
                                      <p:cBhvr>
                                        <p:cTn id="7" dur="500"/>
                                        <p:tgtEl>
                                          <p:spTgt spid="563212"/>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900"/>
                                        <p:tgtEl>
                                          <p:spTgt spid="7"/>
                                        </p:tgtEl>
                                      </p:cBhvr>
                                    </p:animEffect>
                                  </p:childTnLst>
                                </p:cTn>
                              </p:par>
                            </p:childTnLst>
                          </p:cTn>
                        </p:par>
                        <p:par>
                          <p:cTn id="12" fill="hold">
                            <p:stCondLst>
                              <p:cond delay="1400"/>
                            </p:stCondLst>
                            <p:childTnLst>
                              <p:par>
                                <p:cTn id="13" presetID="22" presetClass="entr" presetSubtype="8" fill="hold" nodeType="afterEffect">
                                  <p:stCondLst>
                                    <p:cond delay="0"/>
                                  </p:stCondLst>
                                  <p:childTnLst>
                                    <p:set>
                                      <p:cBhvr>
                                        <p:cTn id="14" dur="1" fill="hold">
                                          <p:stCondLst>
                                            <p:cond delay="0"/>
                                          </p:stCondLst>
                                        </p:cTn>
                                        <p:tgtEl>
                                          <p:spTgt spid="563213"/>
                                        </p:tgtEl>
                                        <p:attrNameLst>
                                          <p:attrName>style.visibility</p:attrName>
                                        </p:attrNameLst>
                                      </p:cBhvr>
                                      <p:to>
                                        <p:strVal val="visible"/>
                                      </p:to>
                                    </p:set>
                                    <p:animEffect transition="in" filter="wipe(left)">
                                      <p:cBhvr>
                                        <p:cTn id="15" dur="500"/>
                                        <p:tgtEl>
                                          <p:spTgt spid="563213"/>
                                        </p:tgtEl>
                                      </p:cBhvr>
                                    </p:animEffect>
                                  </p:childTnLst>
                                </p:cTn>
                              </p:par>
                            </p:childTnLst>
                          </p:cTn>
                        </p:par>
                        <p:par>
                          <p:cTn id="16" fill="hold">
                            <p:stCondLst>
                              <p:cond delay="19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9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3217"/>
                                        </p:tgtEl>
                                        <p:attrNameLst>
                                          <p:attrName>style.visibility</p:attrName>
                                        </p:attrNameLst>
                                      </p:cBhvr>
                                      <p:to>
                                        <p:strVal val="visible"/>
                                      </p:to>
                                    </p:set>
                                    <p:animEffect transition="in" filter="wipe(left)">
                                      <p:cBhvr>
                                        <p:cTn id="32" dur="500"/>
                                        <p:tgtEl>
                                          <p:spTgt spid="563217"/>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563218"/>
                                        </p:tgtEl>
                                        <p:attrNameLst>
                                          <p:attrName>style.visibility</p:attrName>
                                        </p:attrNameLst>
                                      </p:cBhvr>
                                      <p:to>
                                        <p:strVal val="visible"/>
                                      </p:to>
                                    </p:set>
                                    <p:animEffect transition="in" filter="wipe(left)">
                                      <p:cBhvr>
                                        <p:cTn id="36" dur="500"/>
                                        <p:tgtEl>
                                          <p:spTgt spid="563218"/>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63219"/>
                                        </p:tgtEl>
                                        <p:attrNameLst>
                                          <p:attrName>style.visibility</p:attrName>
                                        </p:attrNameLst>
                                      </p:cBhvr>
                                      <p:to>
                                        <p:strVal val="visible"/>
                                      </p:to>
                                    </p:set>
                                    <p:animEffect transition="in" filter="wipe(left)">
                                      <p:cBhvr>
                                        <p:cTn id="40" dur="500"/>
                                        <p:tgtEl>
                                          <p:spTgt spid="563219"/>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563220"/>
                                        </p:tgtEl>
                                        <p:attrNameLst>
                                          <p:attrName>style.visibility</p:attrName>
                                        </p:attrNameLst>
                                      </p:cBhvr>
                                      <p:to>
                                        <p:strVal val="visible"/>
                                      </p:to>
                                    </p:set>
                                    <p:animEffect transition="in" filter="wipe(left)">
                                      <p:cBhvr>
                                        <p:cTn id="44" dur="500"/>
                                        <p:tgtEl>
                                          <p:spTgt spid="5632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9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12" grpId="0" autoUpdateAnimBg="0"/>
      <p:bldP spid="563217" grpId="0" autoUpdateAnimBg="0"/>
      <p:bldP spid="7"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078181" y="663575"/>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endParaRPr lang="zh-CN" altLang="en-US"/>
          </a:p>
        </p:txBody>
      </p:sp>
      <p:sp>
        <p:nvSpPr>
          <p:cNvPr id="3" name="Rectangle 4"/>
          <p:cNvSpPr>
            <a:spLocks noChangeArrowheads="1"/>
          </p:cNvSpPr>
          <p:nvPr/>
        </p:nvSpPr>
        <p:spPr bwMode="auto">
          <a:xfrm>
            <a:off x="2001981" y="247650"/>
            <a:ext cx="2622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600" b="1">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第五章 特征值与特征向量 </a:t>
            </a:r>
          </a:p>
        </p:txBody>
      </p:sp>
      <p:sp>
        <p:nvSpPr>
          <p:cNvPr id="4" name="Rectangle 7"/>
          <p:cNvSpPr>
            <a:spLocks noChangeArrowheads="1"/>
          </p:cNvSpPr>
          <p:nvPr/>
        </p:nvSpPr>
        <p:spPr bwMode="auto">
          <a:xfrm>
            <a:off x="4915902" y="1827541"/>
            <a:ext cx="241604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dirty="0">
                <a:solidFill>
                  <a:srgbClr val="FF3300"/>
                </a:solidFill>
                <a:effectLst>
                  <a:outerShdw blurRad="38100" dist="38100" dir="2700000" algn="tl">
                    <a:srgbClr val="000000"/>
                  </a:outerShdw>
                </a:effectLst>
                <a:sym typeface="Symbol" panose="05050102010706020507" pitchFamily="18" charset="2"/>
              </a:rPr>
              <a:t></a:t>
            </a:r>
            <a:r>
              <a:rPr lang="en-US" altLang="zh-CN" b="1" baseline="-25000" dirty="0">
                <a:solidFill>
                  <a:srgbClr val="FF3300"/>
                </a:solidFill>
                <a:effectLst>
                  <a:outerShdw blurRad="38100" dist="38100" dir="2700000" algn="tl">
                    <a:srgbClr val="000000"/>
                  </a:outerShdw>
                </a:effectLst>
                <a:sym typeface="Symbol" panose="05050102010706020507" pitchFamily="18" charset="2"/>
              </a:rPr>
              <a:t>1</a:t>
            </a:r>
            <a:r>
              <a:rPr lang="en-US" altLang="zh-CN" b="1" dirty="0">
                <a:effectLst>
                  <a:outerShdw blurRad="38100" dist="38100" dir="2700000" algn="tl">
                    <a:srgbClr val="FFFFFF"/>
                  </a:outerShdw>
                </a:effectLst>
                <a:sym typeface="Symbol" panose="05050102010706020507" pitchFamily="18" charset="2"/>
              </a:rPr>
              <a:t>, </a:t>
            </a:r>
            <a:r>
              <a:rPr lang="en-US" altLang="zh-CN" b="1" i="1" dirty="0">
                <a:solidFill>
                  <a:srgbClr val="008000"/>
                </a:solidFill>
                <a:effectLst>
                  <a:outerShdw blurRad="38100" dist="38100" dir="2700000" algn="tl">
                    <a:srgbClr val="000000"/>
                  </a:outerShdw>
                </a:effectLst>
                <a:sym typeface="Symbol" panose="05050102010706020507" pitchFamily="18" charset="2"/>
              </a:rPr>
              <a:t></a:t>
            </a:r>
            <a:r>
              <a:rPr lang="en-US" altLang="zh-CN" b="1" baseline="-25000" dirty="0">
                <a:solidFill>
                  <a:srgbClr val="008000"/>
                </a:solidFill>
                <a:effectLst>
                  <a:outerShdw blurRad="38100" dist="38100" dir="2700000" algn="tl">
                    <a:srgbClr val="000000"/>
                  </a:outerShdw>
                </a:effectLst>
                <a:sym typeface="Symbol" panose="05050102010706020507" pitchFamily="18" charset="2"/>
              </a:rPr>
              <a:t>2</a:t>
            </a:r>
            <a:r>
              <a:rPr lang="en-US" altLang="zh-CN" b="1" dirty="0">
                <a:effectLst>
                  <a:outerShdw blurRad="38100" dist="38100" dir="2700000" algn="tl">
                    <a:srgbClr val="FFFFFF"/>
                  </a:outerShdw>
                </a:effectLst>
                <a:sym typeface="Symbol" panose="05050102010706020507" pitchFamily="18" charset="2"/>
              </a:rPr>
              <a:t>, …, </a:t>
            </a:r>
            <a:r>
              <a:rPr lang="en-US" altLang="zh-CN" b="1" i="1" dirty="0" smtClean="0">
                <a:solidFill>
                  <a:srgbClr val="0000CC"/>
                </a:solidFill>
                <a:effectLst>
                  <a:outerShdw blurRad="38100" dist="38100" dir="2700000" algn="tl">
                    <a:srgbClr val="000000"/>
                  </a:outerShdw>
                </a:effectLst>
                <a:sym typeface="Symbol" panose="05050102010706020507" pitchFamily="18" charset="2"/>
              </a:rPr>
              <a:t></a:t>
            </a:r>
            <a:r>
              <a:rPr lang="en-US" altLang="zh-CN" b="1" i="1" baseline="-25000" dirty="0" smtClean="0">
                <a:solidFill>
                  <a:srgbClr val="0000CC"/>
                </a:solidFill>
                <a:effectLst>
                  <a:outerShdw blurRad="38100" dist="38100" dir="2700000" algn="tl">
                    <a:srgbClr val="000000"/>
                  </a:outerShdw>
                </a:effectLst>
                <a:sym typeface="Symbol" panose="05050102010706020507" pitchFamily="18" charset="2"/>
              </a:rPr>
              <a:t>n</a:t>
            </a:r>
            <a:r>
              <a:rPr lang="en-US" altLang="zh-CN" b="1" i="1" dirty="0" smtClean="0">
                <a:effectLst>
                  <a:outerShdw blurRad="38100" dist="38100" dir="2700000" algn="tl">
                    <a:srgbClr val="FFFFFF"/>
                  </a:outerShdw>
                </a:effectLst>
                <a:sym typeface="Symbol" panose="05050102010706020507" pitchFamily="18" charset="2"/>
              </a:rPr>
              <a:t> </a:t>
            </a:r>
            <a:endParaRPr lang="en-US" altLang="zh-CN" b="1" i="1" baseline="-25000" dirty="0">
              <a:effectLst>
                <a:outerShdw blurRad="38100" dist="38100" dir="2700000" algn="tl">
                  <a:srgbClr val="FFFFFF"/>
                </a:outerShdw>
              </a:effectLst>
              <a:sym typeface="Symbol" panose="05050102010706020507" pitchFamily="18" charset="2"/>
            </a:endParaRPr>
          </a:p>
        </p:txBody>
      </p:sp>
      <p:sp>
        <p:nvSpPr>
          <p:cNvPr id="5" name="Rectangle 8"/>
          <p:cNvSpPr>
            <a:spLocks noChangeArrowheads="1"/>
          </p:cNvSpPr>
          <p:nvPr/>
        </p:nvSpPr>
        <p:spPr bwMode="auto">
          <a:xfrm>
            <a:off x="5770706" y="892175"/>
            <a:ext cx="465138" cy="5889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effectLst>
                  <a:outerShdw blurRad="38100" dist="38100" dir="2700000" algn="tl">
                    <a:srgbClr val="FFFFFF"/>
                  </a:outerShdw>
                </a:effectLst>
                <a:sym typeface="Symbol" panose="05050102010706020507" pitchFamily="18" charset="2"/>
              </a:rPr>
              <a:t>A</a:t>
            </a:r>
          </a:p>
        </p:txBody>
      </p:sp>
      <p:grpSp>
        <p:nvGrpSpPr>
          <p:cNvPr id="6" name="Group 9"/>
          <p:cNvGrpSpPr>
            <a:grpSpLocks/>
          </p:cNvGrpSpPr>
          <p:nvPr/>
        </p:nvGrpSpPr>
        <p:grpSpPr bwMode="auto">
          <a:xfrm>
            <a:off x="5388119" y="1511300"/>
            <a:ext cx="1371600" cy="457200"/>
            <a:chOff x="2304" y="960"/>
            <a:chExt cx="864" cy="288"/>
          </a:xfrm>
        </p:grpSpPr>
        <p:sp>
          <p:nvSpPr>
            <p:cNvPr id="7" name="Line 10"/>
            <p:cNvSpPr>
              <a:spLocks noChangeShapeType="1"/>
            </p:cNvSpPr>
            <p:nvPr/>
          </p:nvSpPr>
          <p:spPr bwMode="auto">
            <a:xfrm flipH="1">
              <a:off x="2304" y="960"/>
              <a:ext cx="33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11"/>
            <p:cNvSpPr>
              <a:spLocks noChangeShapeType="1"/>
            </p:cNvSpPr>
            <p:nvPr/>
          </p:nvSpPr>
          <p:spPr bwMode="auto">
            <a:xfrm flipH="1">
              <a:off x="2592" y="960"/>
              <a:ext cx="9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2"/>
            <p:cNvSpPr>
              <a:spLocks noChangeShapeType="1"/>
            </p:cNvSpPr>
            <p:nvPr/>
          </p:nvSpPr>
          <p:spPr bwMode="auto">
            <a:xfrm>
              <a:off x="2736" y="960"/>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 name="Group 13"/>
          <p:cNvGrpSpPr>
            <a:grpSpLocks/>
          </p:cNvGrpSpPr>
          <p:nvPr/>
        </p:nvGrpSpPr>
        <p:grpSpPr bwMode="auto">
          <a:xfrm>
            <a:off x="3122756" y="2357439"/>
            <a:ext cx="1893888" cy="1719263"/>
            <a:chOff x="1042" y="1493"/>
            <a:chExt cx="1193" cy="1083"/>
          </a:xfrm>
        </p:grpSpPr>
        <p:sp>
          <p:nvSpPr>
            <p:cNvPr id="11" name="Freeform 14"/>
            <p:cNvSpPr>
              <a:spLocks/>
            </p:cNvSpPr>
            <p:nvPr/>
          </p:nvSpPr>
          <p:spPr bwMode="auto">
            <a:xfrm rot="20635816">
              <a:off x="1732" y="1493"/>
              <a:ext cx="503" cy="250"/>
            </a:xfrm>
            <a:custGeom>
              <a:avLst/>
              <a:gdLst>
                <a:gd name="T0" fmla="*/ 0 w 1111"/>
                <a:gd name="T1" fmla="*/ 308 h 308"/>
                <a:gd name="T2" fmla="*/ 1111 w 1111"/>
                <a:gd name="T3" fmla="*/ 0 h 308"/>
              </a:gdLst>
              <a:ahLst/>
              <a:cxnLst>
                <a:cxn ang="0">
                  <a:pos x="T0" y="T1"/>
                </a:cxn>
                <a:cxn ang="0">
                  <a:pos x="T2" y="T3"/>
                </a:cxn>
              </a:cxnLst>
              <a:rect l="0" t="0" r="r" b="b"/>
              <a:pathLst>
                <a:path w="1111" h="308">
                  <a:moveTo>
                    <a:pt x="0" y="308"/>
                  </a:moveTo>
                  <a:lnTo>
                    <a:pt x="1111" y="0"/>
                  </a:lnTo>
                </a:path>
              </a:pathLst>
            </a:custGeom>
            <a:noFill/>
            <a:ln w="19050">
              <a:solidFill>
                <a:srgbClr val="FF3300"/>
              </a:solidFill>
              <a:round/>
              <a:headEnd type="stealth" w="lg" len="lg"/>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16"/>
            <p:cNvSpPr>
              <a:spLocks noChangeArrowheads="1"/>
            </p:cNvSpPr>
            <p:nvPr/>
          </p:nvSpPr>
          <p:spPr bwMode="auto">
            <a:xfrm>
              <a:off x="1465" y="1727"/>
              <a:ext cx="42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smtClean="0">
                  <a:solidFill>
                    <a:srgbClr val="FF0000"/>
                  </a:solidFill>
                  <a:effectLst>
                    <a:outerShdw blurRad="38100" dist="38100" dir="2700000" algn="tl">
                      <a:srgbClr val="000000"/>
                    </a:outerShdw>
                  </a:effectLst>
                  <a:sym typeface="Symbol" pitchFamily="18" charset="2"/>
                </a:rPr>
                <a:t>1</a:t>
              </a:r>
              <a:r>
                <a:rPr lang="en-US" altLang="zh-CN" b="1" dirty="0" smtClean="0">
                  <a:effectLst>
                    <a:outerShdw blurRad="38100" dist="38100" dir="2700000" algn="tl">
                      <a:srgbClr val="FFFFFF"/>
                    </a:outerShdw>
                  </a:effectLst>
                  <a:sym typeface="Symbol" panose="05050102010706020507" pitchFamily="18" charset="2"/>
                </a:rPr>
                <a:t> </a:t>
              </a:r>
              <a:endParaRPr lang="en-US" altLang="zh-CN" b="1" dirty="0">
                <a:effectLst>
                  <a:outerShdw blurRad="38100" dist="38100" dir="2700000" algn="tl">
                    <a:srgbClr val="FFFFFF"/>
                  </a:outerShdw>
                </a:effectLst>
                <a:sym typeface="Symbol" panose="05050102010706020507" pitchFamily="18" charset="2"/>
              </a:endParaRPr>
            </a:p>
          </p:txBody>
        </p:sp>
        <p:sp>
          <p:nvSpPr>
            <p:cNvPr id="15" name="Rectangle 18"/>
            <p:cNvSpPr>
              <a:spLocks noChangeArrowheads="1"/>
            </p:cNvSpPr>
            <p:nvPr/>
          </p:nvSpPr>
          <p:spPr bwMode="auto">
            <a:xfrm>
              <a:off x="1042" y="2288"/>
              <a:ext cx="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FF0000"/>
                  </a:solidFill>
                  <a:effectLst>
                    <a:outerShdw blurRad="38100" dist="38100" dir="2700000" algn="tl">
                      <a:srgbClr val="000000"/>
                    </a:outerShdw>
                  </a:effectLst>
                  <a:latin typeface="Arial" panose="020B0604020202020204" pitchFamily="34" charset="0"/>
                  <a:sym typeface="Symbol" panose="05050102010706020507" pitchFamily="18" charset="2"/>
                </a:rPr>
                <a:t>线性无关 </a:t>
              </a:r>
            </a:p>
          </p:txBody>
        </p:sp>
      </p:grpSp>
      <p:grpSp>
        <p:nvGrpSpPr>
          <p:cNvPr id="16" name="Group 19"/>
          <p:cNvGrpSpPr>
            <a:grpSpLocks/>
          </p:cNvGrpSpPr>
          <p:nvPr/>
        </p:nvGrpSpPr>
        <p:grpSpPr bwMode="auto">
          <a:xfrm>
            <a:off x="2623139" y="4178301"/>
            <a:ext cx="6394006" cy="2206626"/>
            <a:chOff x="627" y="2640"/>
            <a:chExt cx="4413" cy="1390"/>
          </a:xfrm>
        </p:grpSpPr>
        <p:sp>
          <p:nvSpPr>
            <p:cNvPr id="17" name="AutoShape 20"/>
            <p:cNvSpPr>
              <a:spLocks/>
            </p:cNvSpPr>
            <p:nvPr/>
          </p:nvSpPr>
          <p:spPr bwMode="auto">
            <a:xfrm rot="16200000">
              <a:off x="2796" y="578"/>
              <a:ext cx="181" cy="4306"/>
            </a:xfrm>
            <a:prstGeom prst="leftBrace">
              <a:avLst>
                <a:gd name="adj1" fmla="val 4438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21"/>
            <p:cNvSpPr>
              <a:spLocks noChangeArrowheads="1"/>
            </p:cNvSpPr>
            <p:nvPr/>
          </p:nvSpPr>
          <p:spPr bwMode="auto">
            <a:xfrm>
              <a:off x="2765" y="2880"/>
              <a:ext cx="33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FFFFFF"/>
                    </a:outerShdw>
                  </a:effectLst>
                  <a:sym typeface="Symbol" panose="05050102010706020507" pitchFamily="18" charset="2"/>
                </a:rPr>
                <a:t> </a:t>
              </a:r>
            </a:p>
          </p:txBody>
        </p:sp>
        <p:sp>
          <p:nvSpPr>
            <p:cNvPr id="19" name="Rectangle 22"/>
            <p:cNvSpPr>
              <a:spLocks noChangeArrowheads="1"/>
            </p:cNvSpPr>
            <p:nvPr/>
          </p:nvSpPr>
          <p:spPr bwMode="auto">
            <a:xfrm>
              <a:off x="627" y="3168"/>
              <a:ext cx="4298"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i="1" dirty="0" smtClean="0">
                  <a:solidFill>
                    <a:srgbClr val="FF0000"/>
                  </a:solidFill>
                  <a:effectLst>
                    <a:outerShdw blurRad="38100" dist="38100" dir="2700000" algn="tl">
                      <a:srgbClr val="000000"/>
                    </a:outerShdw>
                  </a:effectLst>
                  <a:sym typeface="Symbol" pitchFamily="18" charset="2"/>
                </a:rPr>
                <a:t>    </a:t>
              </a:r>
              <a:r>
                <a:rPr lang="en-US" altLang="zh-CN" b="1" baseline="-25000" dirty="0" smtClean="0">
                  <a:solidFill>
                    <a:srgbClr val="FF0000"/>
                  </a:solidFill>
                  <a:effectLst>
                    <a:outerShdw blurRad="38100" dist="38100" dir="2700000" algn="tl">
                      <a:srgbClr val="000000"/>
                    </a:outerShdw>
                  </a:effectLst>
                  <a:sym typeface="Symbol" pitchFamily="18" charset="2"/>
                </a:rPr>
                <a:t>1</a:t>
              </a:r>
              <a:r>
                <a:rPr lang="en-US" altLang="zh-CN" b="1" dirty="0" smtClean="0">
                  <a:effectLst>
                    <a:outerShdw blurRad="38100" dist="38100" dir="2700000" algn="tl">
                      <a:srgbClr val="FFFFFF"/>
                    </a:outerShdw>
                  </a:effectLst>
                  <a:sym typeface="Symbol" panose="05050102010706020507" pitchFamily="18" charset="2"/>
                </a:rPr>
                <a:t>,                      </a:t>
              </a:r>
              <a:r>
                <a:rPr lang="en-US" altLang="zh-CN" b="1" i="1" dirty="0" smtClean="0">
                  <a:solidFill>
                    <a:srgbClr val="FF0000"/>
                  </a:solidFill>
                  <a:effectLst>
                    <a:outerShdw blurRad="38100" dist="38100" dir="2700000" algn="tl">
                      <a:srgbClr val="000000"/>
                    </a:outerShdw>
                  </a:effectLst>
                  <a:sym typeface="Symbol" pitchFamily="18" charset="2"/>
                </a:rPr>
                <a:t></a:t>
              </a:r>
              <a:r>
                <a:rPr lang="en-US" altLang="zh-CN" b="1" baseline="-25000" dirty="0" smtClean="0">
                  <a:solidFill>
                    <a:srgbClr val="FF0000"/>
                  </a:solidFill>
                  <a:effectLst>
                    <a:outerShdw blurRad="38100" dist="38100" dir="2700000" algn="tl">
                      <a:srgbClr val="000000"/>
                    </a:outerShdw>
                  </a:effectLst>
                  <a:sym typeface="Symbol" pitchFamily="18" charset="2"/>
                </a:rPr>
                <a:t>2</a:t>
              </a:r>
              <a:r>
                <a:rPr lang="en-US" altLang="zh-CN" dirty="0" smtClean="0">
                  <a:effectLst/>
                  <a:sym typeface="Symbol" panose="05050102010706020507" pitchFamily="18" charset="2"/>
                </a:rPr>
                <a:t>       ,</a:t>
              </a:r>
              <a:r>
                <a:rPr lang="en-US" altLang="zh-CN" b="1" dirty="0" smtClean="0">
                  <a:effectLst>
                    <a:outerShdw blurRad="38100" dist="38100" dir="2700000" algn="tl">
                      <a:srgbClr val="FFFFFF"/>
                    </a:outerShdw>
                  </a:effectLst>
                  <a:sym typeface="Symbol" panose="05050102010706020507" pitchFamily="18" charset="2"/>
                </a:rPr>
                <a:t>…,</a:t>
              </a:r>
              <a:r>
                <a:rPr lang="en-US" altLang="zh-CN" b="1" dirty="0" smtClean="0">
                  <a:solidFill>
                    <a:srgbClr val="008000"/>
                  </a:solidFill>
                  <a:effectLst>
                    <a:outerShdw blurRad="38100" dist="38100" dir="2700000" algn="tl">
                      <a:srgbClr val="000000"/>
                    </a:outerShdw>
                  </a:effectLst>
                  <a:sym typeface="Symbol" panose="05050102010706020507" pitchFamily="18" charset="2"/>
                </a:rPr>
                <a:t>       </a:t>
              </a:r>
              <a:r>
                <a:rPr lang="en-US" altLang="zh-CN" b="1" i="1" dirty="0" smtClean="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n</a:t>
              </a:r>
              <a:endParaRPr lang="en-US" altLang="zh-CN" b="1" dirty="0">
                <a:effectLst>
                  <a:outerShdw blurRad="38100" dist="38100" dir="2700000" algn="tl">
                    <a:srgbClr val="FFFFFF"/>
                  </a:outerShdw>
                </a:effectLst>
                <a:sym typeface="Symbol" panose="05050102010706020507" pitchFamily="18" charset="2"/>
              </a:endParaRPr>
            </a:p>
            <a:p>
              <a:endParaRPr lang="en-US" altLang="zh-CN" b="1" dirty="0">
                <a:effectLst>
                  <a:outerShdw blurRad="38100" dist="38100" dir="2700000" algn="tl">
                    <a:srgbClr val="FFFFFF"/>
                  </a:outerShdw>
                </a:effectLst>
                <a:sym typeface="Symbol" panose="05050102010706020507" pitchFamily="18" charset="2"/>
              </a:endParaRPr>
            </a:p>
          </p:txBody>
        </p:sp>
        <p:sp>
          <p:nvSpPr>
            <p:cNvPr id="20" name="Rectangle 23"/>
            <p:cNvSpPr>
              <a:spLocks noChangeArrowheads="1"/>
            </p:cNvSpPr>
            <p:nvPr/>
          </p:nvSpPr>
          <p:spPr bwMode="auto">
            <a:xfrm>
              <a:off x="2458" y="3662"/>
              <a:ext cx="133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00B050"/>
                  </a:solidFill>
                  <a:effectLst>
                    <a:outerShdw blurRad="38100" dist="38100" dir="2700000" algn="tl">
                      <a:srgbClr val="FFFFFF"/>
                    </a:outerShdw>
                  </a:effectLst>
                  <a:sym typeface="Symbol" panose="05050102010706020507" pitchFamily="18" charset="2"/>
                </a:rPr>
                <a:t>线性无关</a:t>
              </a:r>
              <a:r>
                <a:rPr lang="zh-CN" altLang="en-US" b="1" dirty="0">
                  <a:effectLst>
                    <a:outerShdw blurRad="38100" dist="38100" dir="2700000" algn="tl">
                      <a:srgbClr val="FFFFFF"/>
                    </a:outerShdw>
                  </a:effectLst>
                  <a:sym typeface="Symbol" panose="05050102010706020507" pitchFamily="18" charset="2"/>
                </a:rPr>
                <a:t> </a:t>
              </a:r>
            </a:p>
          </p:txBody>
        </p:sp>
      </p:grpSp>
      <p:grpSp>
        <p:nvGrpSpPr>
          <p:cNvPr id="24" name="Group 27"/>
          <p:cNvGrpSpPr>
            <a:grpSpLocks/>
          </p:cNvGrpSpPr>
          <p:nvPr/>
        </p:nvGrpSpPr>
        <p:grpSpPr bwMode="auto">
          <a:xfrm>
            <a:off x="5110307" y="2392364"/>
            <a:ext cx="1493838" cy="1641475"/>
            <a:chOff x="2294" y="1515"/>
            <a:chExt cx="941" cy="1034"/>
          </a:xfrm>
        </p:grpSpPr>
        <p:sp>
          <p:nvSpPr>
            <p:cNvPr id="25" name="Freeform 28"/>
            <p:cNvSpPr>
              <a:spLocks/>
            </p:cNvSpPr>
            <p:nvPr/>
          </p:nvSpPr>
          <p:spPr bwMode="auto">
            <a:xfrm>
              <a:off x="2695" y="1515"/>
              <a:ext cx="14" cy="302"/>
            </a:xfrm>
            <a:custGeom>
              <a:avLst/>
              <a:gdLst>
                <a:gd name="T0" fmla="*/ 0 w 14"/>
                <a:gd name="T1" fmla="*/ 302 h 302"/>
                <a:gd name="T2" fmla="*/ 14 w 14"/>
                <a:gd name="T3" fmla="*/ 0 h 302"/>
              </a:gdLst>
              <a:ahLst/>
              <a:cxnLst>
                <a:cxn ang="0">
                  <a:pos x="T0" y="T1"/>
                </a:cxn>
                <a:cxn ang="0">
                  <a:pos x="T2" y="T3"/>
                </a:cxn>
              </a:cxnLst>
              <a:rect l="0" t="0" r="r" b="b"/>
              <a:pathLst>
                <a:path w="14" h="302">
                  <a:moveTo>
                    <a:pt x="0" y="302"/>
                  </a:moveTo>
                  <a:lnTo>
                    <a:pt x="14" y="0"/>
                  </a:lnTo>
                </a:path>
              </a:pathLst>
            </a:custGeom>
            <a:noFill/>
            <a:ln w="19050">
              <a:solidFill>
                <a:srgbClr val="008000"/>
              </a:solidFill>
              <a:round/>
              <a:headEnd type="stealth" w="lg" len="lg"/>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Rectangle 31"/>
            <p:cNvSpPr>
              <a:spLocks noChangeArrowheads="1"/>
            </p:cNvSpPr>
            <p:nvPr/>
          </p:nvSpPr>
          <p:spPr bwMode="auto">
            <a:xfrm>
              <a:off x="2294" y="2261"/>
              <a:ext cx="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8000"/>
                  </a:solidFill>
                  <a:effectLst>
                    <a:outerShdw blurRad="38100" dist="38100" dir="2700000" algn="tl">
                      <a:srgbClr val="000000"/>
                    </a:outerShdw>
                  </a:effectLst>
                  <a:latin typeface="Arial" panose="020B0604020202020204" pitchFamily="34" charset="0"/>
                  <a:sym typeface="Symbol" panose="05050102010706020507" pitchFamily="18" charset="2"/>
                </a:rPr>
                <a:t>线性无关 </a:t>
              </a:r>
            </a:p>
          </p:txBody>
        </p:sp>
        <p:sp>
          <p:nvSpPr>
            <p:cNvPr id="29" name="Rectangle 32"/>
            <p:cNvSpPr>
              <a:spLocks noChangeArrowheads="1"/>
            </p:cNvSpPr>
            <p:nvPr/>
          </p:nvSpPr>
          <p:spPr bwMode="auto">
            <a:xfrm>
              <a:off x="2433" y="1736"/>
              <a:ext cx="42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dirty="0" smtClean="0">
                  <a:solidFill>
                    <a:srgbClr val="FF0000"/>
                  </a:solidFill>
                  <a:effectLst>
                    <a:outerShdw blurRad="38100" dist="38100" dir="2700000" algn="tl">
                      <a:srgbClr val="000000"/>
                    </a:outerShdw>
                  </a:effectLst>
                  <a:sym typeface="Symbol" pitchFamily="18" charset="2"/>
                </a:rPr>
                <a:t></a:t>
              </a:r>
              <a:r>
                <a:rPr lang="en-US" altLang="zh-CN" b="1" baseline="-25000" dirty="0" smtClean="0">
                  <a:solidFill>
                    <a:srgbClr val="FF0000"/>
                  </a:solidFill>
                  <a:effectLst>
                    <a:outerShdw blurRad="38100" dist="38100" dir="2700000" algn="tl">
                      <a:srgbClr val="000000"/>
                    </a:outerShdw>
                  </a:effectLst>
                  <a:sym typeface="Symbol" pitchFamily="18" charset="2"/>
                </a:rPr>
                <a:t>2</a:t>
              </a:r>
              <a:r>
                <a:rPr lang="en-US" altLang="zh-CN" dirty="0" smtClean="0">
                  <a:effectLst/>
                  <a:sym typeface="Symbol" panose="05050102010706020507" pitchFamily="18" charset="2"/>
                </a:rPr>
                <a:t> </a:t>
              </a:r>
              <a:endParaRPr lang="en-US" altLang="zh-CN" b="1" dirty="0">
                <a:effectLst>
                  <a:outerShdw blurRad="38100" dist="38100" dir="2700000" algn="tl">
                    <a:srgbClr val="FFFFFF"/>
                  </a:outerShdw>
                </a:effectLst>
                <a:sym typeface="Symbol" panose="05050102010706020507" pitchFamily="18" charset="2"/>
              </a:endParaRPr>
            </a:p>
          </p:txBody>
        </p:sp>
      </p:grpSp>
      <p:sp>
        <p:nvSpPr>
          <p:cNvPr id="30" name="Rectangle 33"/>
          <p:cNvSpPr>
            <a:spLocks noChangeArrowheads="1"/>
          </p:cNvSpPr>
          <p:nvPr/>
        </p:nvSpPr>
        <p:spPr bwMode="auto">
          <a:xfrm>
            <a:off x="6100907" y="2676236"/>
            <a:ext cx="9028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smtClean="0">
                <a:effectLst>
                  <a:outerShdw blurRad="38100" dist="38100" dir="2700000" algn="tl">
                    <a:srgbClr val="FFFFFF"/>
                  </a:outerShdw>
                </a:effectLst>
                <a:sym typeface="Symbol" panose="05050102010706020507" pitchFamily="18" charset="2"/>
              </a:rPr>
              <a:t>,…,</a:t>
            </a:r>
            <a:r>
              <a:rPr lang="en-US" altLang="zh-CN" b="1" dirty="0" smtClean="0">
                <a:solidFill>
                  <a:srgbClr val="008000"/>
                </a:solidFill>
                <a:effectLst>
                  <a:outerShdw blurRad="38100" dist="38100" dir="2700000" algn="tl">
                    <a:srgbClr val="000000"/>
                  </a:outerShdw>
                </a:effectLst>
                <a:sym typeface="Symbol" panose="05050102010706020507" pitchFamily="18" charset="2"/>
              </a:rPr>
              <a:t> </a:t>
            </a:r>
            <a:endParaRPr lang="en-US" altLang="zh-CN" b="1" dirty="0">
              <a:effectLst>
                <a:outerShdw blurRad="38100" dist="38100" dir="2700000" algn="tl">
                  <a:srgbClr val="FFFFFF"/>
                </a:outerShdw>
              </a:effectLst>
              <a:sym typeface="Symbol" panose="05050102010706020507" pitchFamily="18" charset="2"/>
            </a:endParaRPr>
          </a:p>
        </p:txBody>
      </p:sp>
      <p:grpSp>
        <p:nvGrpSpPr>
          <p:cNvPr id="31" name="Group 34"/>
          <p:cNvGrpSpPr>
            <a:grpSpLocks/>
          </p:cNvGrpSpPr>
          <p:nvPr/>
        </p:nvGrpSpPr>
        <p:grpSpPr bwMode="auto">
          <a:xfrm>
            <a:off x="7123256" y="2436814"/>
            <a:ext cx="1893888" cy="1670051"/>
            <a:chOff x="3562" y="1543"/>
            <a:chExt cx="1193" cy="1052"/>
          </a:xfrm>
        </p:grpSpPr>
        <p:sp>
          <p:nvSpPr>
            <p:cNvPr id="32" name="Freeform 35"/>
            <p:cNvSpPr>
              <a:spLocks/>
            </p:cNvSpPr>
            <p:nvPr/>
          </p:nvSpPr>
          <p:spPr bwMode="auto">
            <a:xfrm rot="732416">
              <a:off x="3562" y="1543"/>
              <a:ext cx="433" cy="221"/>
            </a:xfrm>
            <a:custGeom>
              <a:avLst/>
              <a:gdLst>
                <a:gd name="T0" fmla="*/ 1161 w 1161"/>
                <a:gd name="T1" fmla="*/ 338 h 338"/>
                <a:gd name="T2" fmla="*/ 0 w 1161"/>
                <a:gd name="T3" fmla="*/ 0 h 338"/>
              </a:gdLst>
              <a:ahLst/>
              <a:cxnLst>
                <a:cxn ang="0">
                  <a:pos x="T0" y="T1"/>
                </a:cxn>
                <a:cxn ang="0">
                  <a:pos x="T2" y="T3"/>
                </a:cxn>
              </a:cxnLst>
              <a:rect l="0" t="0" r="r" b="b"/>
              <a:pathLst>
                <a:path w="1161" h="338">
                  <a:moveTo>
                    <a:pt x="1161" y="338"/>
                  </a:moveTo>
                  <a:lnTo>
                    <a:pt x="0" y="0"/>
                  </a:lnTo>
                </a:path>
              </a:pathLst>
            </a:custGeom>
            <a:noFill/>
            <a:ln w="19050">
              <a:solidFill>
                <a:srgbClr val="0000CC"/>
              </a:solidFill>
              <a:round/>
              <a:headEnd type="stealth" w="lg" len="lg"/>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Rectangle 38"/>
            <p:cNvSpPr>
              <a:spLocks noChangeArrowheads="1"/>
            </p:cNvSpPr>
            <p:nvPr/>
          </p:nvSpPr>
          <p:spPr bwMode="auto">
            <a:xfrm>
              <a:off x="3814" y="2307"/>
              <a:ext cx="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CC"/>
                  </a:solidFill>
                  <a:effectLst>
                    <a:outerShdw blurRad="38100" dist="38100" dir="2700000" algn="tl">
                      <a:srgbClr val="000000"/>
                    </a:outerShdw>
                  </a:effectLst>
                  <a:latin typeface="Arial" panose="020B0604020202020204" pitchFamily="34" charset="0"/>
                  <a:sym typeface="Symbol" panose="05050102010706020507" pitchFamily="18" charset="2"/>
                </a:rPr>
                <a:t>线性无关 </a:t>
              </a:r>
            </a:p>
          </p:txBody>
        </p:sp>
        <p:sp>
          <p:nvSpPr>
            <p:cNvPr id="36" name="Rectangle 39"/>
            <p:cNvSpPr>
              <a:spLocks noChangeArrowheads="1"/>
            </p:cNvSpPr>
            <p:nvPr/>
          </p:nvSpPr>
          <p:spPr bwMode="auto">
            <a:xfrm>
              <a:off x="3931" y="1694"/>
              <a:ext cx="36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dirty="0" smtClean="0">
                  <a:solidFill>
                    <a:srgbClr val="FF0000"/>
                  </a:solidFill>
                  <a:effectLst>
                    <a:outerShdw blurRad="38100" dist="38100" dir="2700000" algn="tl">
                      <a:srgbClr val="000000"/>
                    </a:outerShdw>
                  </a:effectLst>
                  <a:sym typeface="Symbol" pitchFamily="18" charset="2"/>
                </a:rPr>
                <a:t></a:t>
              </a:r>
              <a:r>
                <a:rPr lang="en-US" altLang="zh-CN" b="1" baseline="-25000" dirty="0" smtClean="0">
                  <a:solidFill>
                    <a:srgbClr val="FF0000"/>
                  </a:solidFill>
                  <a:effectLst>
                    <a:outerShdw blurRad="38100" dist="38100" dir="2700000" algn="tl">
                      <a:srgbClr val="000000"/>
                    </a:outerShdw>
                  </a:effectLst>
                  <a:sym typeface="Symbol" pitchFamily="18" charset="2"/>
                </a:rPr>
                <a:t>n</a:t>
              </a:r>
              <a:endParaRPr lang="en-US" altLang="zh-CN" b="1" dirty="0">
                <a:effectLst>
                  <a:outerShdw blurRad="38100" dist="38100" dir="2700000" algn="tl">
                    <a:srgbClr val="FFFFFF"/>
                  </a:outerShdw>
                </a:effectLst>
                <a:sym typeface="Symbol" panose="05050102010706020507" pitchFamily="18" charset="2"/>
              </a:endParaRPr>
            </a:p>
          </p:txBody>
        </p:sp>
      </p:grpSp>
      <p:grpSp>
        <p:nvGrpSpPr>
          <p:cNvPr id="37" name="Group 40"/>
          <p:cNvGrpSpPr>
            <a:grpSpLocks/>
          </p:cNvGrpSpPr>
          <p:nvPr/>
        </p:nvGrpSpPr>
        <p:grpSpPr bwMode="auto">
          <a:xfrm>
            <a:off x="1844819" y="788988"/>
            <a:ext cx="2698750" cy="576262"/>
            <a:chOff x="0" y="572"/>
            <a:chExt cx="1700" cy="363"/>
          </a:xfrm>
        </p:grpSpPr>
        <p:sp>
          <p:nvSpPr>
            <p:cNvPr id="38" name="AutoShape 41"/>
            <p:cNvSpPr>
              <a:spLocks noChangeArrowheads="1"/>
            </p:cNvSpPr>
            <p:nvPr/>
          </p:nvSpPr>
          <p:spPr bwMode="auto">
            <a:xfrm>
              <a:off x="0" y="572"/>
              <a:ext cx="1610" cy="363"/>
            </a:xfrm>
            <a:prstGeom prst="roundRect">
              <a:avLst>
                <a:gd name="adj" fmla="val 16667"/>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42"/>
            <p:cNvSpPr txBox="1">
              <a:spLocks noChangeArrowheads="1"/>
            </p:cNvSpPr>
            <p:nvPr/>
          </p:nvSpPr>
          <p:spPr bwMode="auto">
            <a:xfrm>
              <a:off x="567" y="572"/>
              <a:ext cx="113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0" lang="zh-CN" altLang="en-US" sz="2800" b="1" dirty="0" smtClean="0">
                  <a:solidFill>
                    <a:schemeClr val="bg1"/>
                  </a:solidFill>
                  <a:effectLst>
                    <a:outerShdw blurRad="38100" dist="38100" dir="2700000" algn="tl">
                      <a:srgbClr val="000000"/>
                    </a:outerShdw>
                  </a:effectLst>
                  <a:ea typeface="楷体_GB2312" pitchFamily="1" charset="-122"/>
                </a:rPr>
                <a:t>性质</a:t>
              </a:r>
              <a:r>
                <a:rPr kumimoji="0" lang="en-US" altLang="zh-CN" sz="2800" b="1" dirty="0" smtClean="0">
                  <a:solidFill>
                    <a:schemeClr val="bg1"/>
                  </a:solidFill>
                  <a:effectLst>
                    <a:outerShdw blurRad="38100" dist="38100" dir="2700000" algn="tl">
                      <a:srgbClr val="000000"/>
                    </a:outerShdw>
                  </a:effectLst>
                  <a:ea typeface="楷体_GB2312" pitchFamily="1" charset="-122"/>
                </a:rPr>
                <a:t>4</a:t>
              </a:r>
              <a:endParaRPr kumimoji="0" lang="en-US" altLang="zh-CN" sz="2800" b="1" dirty="0">
                <a:solidFill>
                  <a:schemeClr val="bg1"/>
                </a:solidFill>
                <a:effectLst>
                  <a:outerShdw blurRad="38100" dist="38100" dir="2700000" algn="tl">
                    <a:srgbClr val="000000"/>
                  </a:outerShdw>
                </a:effectLst>
                <a:ea typeface="楷体_GB2312" pitchFamily="1" charset="-122"/>
              </a:endParaRPr>
            </a:p>
          </p:txBody>
        </p:sp>
        <p:grpSp>
          <p:nvGrpSpPr>
            <p:cNvPr id="40" name="Group 43"/>
            <p:cNvGrpSpPr>
              <a:grpSpLocks/>
            </p:cNvGrpSpPr>
            <p:nvPr/>
          </p:nvGrpSpPr>
          <p:grpSpPr bwMode="auto">
            <a:xfrm>
              <a:off x="40" y="588"/>
              <a:ext cx="527" cy="317"/>
              <a:chOff x="603" y="1715"/>
              <a:chExt cx="735" cy="400"/>
            </a:xfrm>
          </p:grpSpPr>
          <p:sp>
            <p:nvSpPr>
              <p:cNvPr id="41" name="AutoShape 44"/>
              <p:cNvSpPr>
                <a:spLocks noChangeArrowheads="1"/>
              </p:cNvSpPr>
              <p:nvPr/>
            </p:nvSpPr>
            <p:spPr bwMode="auto">
              <a:xfrm>
                <a:off x="603" y="1715"/>
                <a:ext cx="735" cy="400"/>
              </a:xfrm>
              <a:prstGeom prst="roundRect">
                <a:avLst>
                  <a:gd name="adj" fmla="val 16667"/>
                </a:avLst>
              </a:prstGeom>
              <a:solidFill>
                <a:schemeClr val="bg1"/>
              </a:solidFill>
              <a:ln>
                <a:noFill/>
              </a:ln>
              <a:effectLst/>
              <a:extLst>
                <a:ext uri="{91240B29-F687-4F45-9708-019B960494DF}">
                  <a14:hiddenLine xmlns:a14="http://schemas.microsoft.com/office/drawing/2010/main" w="34925" algn="ctr">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pic>
            <p:nvPicPr>
              <p:cNvPr id="42" name="Picture 45" descr="pic01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3" y="1752"/>
                <a:ext cx="528" cy="34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3" name="Rectangle 46"/>
          <p:cNvSpPr>
            <a:spLocks noChangeArrowheads="1"/>
          </p:cNvSpPr>
          <p:nvPr/>
        </p:nvSpPr>
        <p:spPr bwMode="auto">
          <a:xfrm>
            <a:off x="10098231" y="64912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fld id="{1B26474C-5EB9-46F2-AE53-6BD77521EDA1}" type="slidenum">
              <a:rPr lang="en-US" altLang="zh-CN" sz="1800" b="1">
                <a:solidFill>
                  <a:schemeClr val="tx2"/>
                </a:solidFill>
                <a:effectLst>
                  <a:outerShdw blurRad="38100" dist="38100" dir="2700000" algn="tl">
                    <a:srgbClr val="FFFFFF"/>
                  </a:outerShdw>
                </a:effectLst>
              </a:rPr>
              <a:pPr/>
              <a:t>50</a:t>
            </a:fld>
            <a:endParaRPr lang="en-US" altLang="zh-CN" sz="1800" b="1">
              <a:solidFill>
                <a:schemeClr val="tx2"/>
              </a:solidFill>
              <a:effectLst>
                <a:outerShdw blurRad="38100" dist="38100" dir="2700000" algn="tl">
                  <a:srgbClr val="FFFFFF"/>
                </a:outerShdw>
              </a:effectLst>
            </a:endParaRPr>
          </a:p>
        </p:txBody>
      </p:sp>
      <p:sp>
        <p:nvSpPr>
          <p:cNvPr id="44" name="Rectangle 47"/>
          <p:cNvSpPr>
            <a:spLocks noChangeArrowheads="1"/>
          </p:cNvSpPr>
          <p:nvPr/>
        </p:nvSpPr>
        <p:spPr bwMode="auto">
          <a:xfrm>
            <a:off x="7053994" y="332689"/>
            <a:ext cx="30251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0" lang="en-US" altLang="zh-CN" sz="1600" b="1" dirty="0">
                <a:solidFill>
                  <a:srgbClr val="0000CC"/>
                </a:solidFill>
                <a:ea typeface="黑体" panose="02010609060101010101" pitchFamily="49" charset="-122"/>
                <a:cs typeface="Arial" panose="020B0604020202020204" pitchFamily="34" charset="0"/>
              </a:rPr>
              <a:t>§4.2 </a:t>
            </a:r>
            <a:r>
              <a:rPr kumimoji="0" lang="zh-CN" altLang="en-US" sz="1600" b="1" dirty="0">
                <a:solidFill>
                  <a:srgbClr val="0000CC"/>
                </a:solidFill>
                <a:ea typeface="黑体" panose="02010609060101010101" pitchFamily="49" charset="-122"/>
                <a:cs typeface="Arial" panose="020B0604020202020204" pitchFamily="34" charset="0"/>
              </a:rPr>
              <a:t>矩阵的特征值和特征向量 </a:t>
            </a:r>
          </a:p>
        </p:txBody>
      </p:sp>
      <p:sp>
        <p:nvSpPr>
          <p:cNvPr id="46" name="矩形 45"/>
          <p:cNvSpPr/>
          <p:nvPr/>
        </p:nvSpPr>
        <p:spPr>
          <a:xfrm>
            <a:off x="8797681" y="1312863"/>
            <a:ext cx="2377199" cy="2062103"/>
          </a:xfrm>
          <a:prstGeom prst="rect">
            <a:avLst/>
          </a:prstGeom>
        </p:spPr>
        <p:txBody>
          <a:bodyPr wrap="square">
            <a:spAutoFit/>
          </a:bodyPr>
          <a:lstStyle/>
          <a:p>
            <a:r>
              <a:rPr kumimoji="0" lang="zh-CN" altLang="en-US" b="1" kern="0" dirty="0" smtClean="0">
                <a:solidFill>
                  <a:srgbClr val="000000"/>
                </a:solidFill>
                <a:latin typeface="华文楷体" pitchFamily="2" charset="-122"/>
                <a:ea typeface="华文楷体" pitchFamily="2" charset="-122"/>
              </a:rPr>
              <a:t>方阵</a:t>
            </a:r>
            <a:r>
              <a:rPr kumimoji="0" lang="en-US" altLang="zh-CN" b="1" i="1" kern="0" dirty="0" smtClean="0">
                <a:solidFill>
                  <a:srgbClr val="000000"/>
                </a:solidFill>
                <a:latin typeface="华文楷体" pitchFamily="2" charset="-122"/>
                <a:ea typeface="华文楷体" pitchFamily="2" charset="-122"/>
              </a:rPr>
              <a:t>A</a:t>
            </a:r>
            <a:r>
              <a:rPr kumimoji="0" lang="zh-CN" altLang="en-US" b="1" kern="0" dirty="0" smtClean="0">
                <a:solidFill>
                  <a:srgbClr val="000000"/>
                </a:solidFill>
                <a:latin typeface="华文楷体" pitchFamily="2" charset="-122"/>
                <a:ea typeface="华文楷体" pitchFamily="2" charset="-122"/>
              </a:rPr>
              <a:t>对应</a:t>
            </a:r>
            <a:r>
              <a:rPr kumimoji="0" lang="zh-CN" altLang="en-US" b="1" kern="0" dirty="0">
                <a:solidFill>
                  <a:srgbClr val="000000"/>
                </a:solidFill>
                <a:latin typeface="华文楷体" pitchFamily="2" charset="-122"/>
                <a:ea typeface="华文楷体" pitchFamily="2" charset="-122"/>
              </a:rPr>
              <a:t>于不同特征值的特征向量线性无关</a:t>
            </a:r>
            <a:r>
              <a:rPr kumimoji="0" lang="en-US" altLang="zh-CN" b="1" kern="0" dirty="0">
                <a:solidFill>
                  <a:srgbClr val="000000"/>
                </a:solidFill>
                <a:latin typeface="华文楷体" pitchFamily="2" charset="-122"/>
                <a:ea typeface="华文楷体" pitchFamily="2" charset="-122"/>
              </a:rPr>
              <a:t>.</a:t>
            </a:r>
            <a:endParaRPr lang="zh-CN" altLang="en-US" dirty="0"/>
          </a:p>
        </p:txBody>
      </p:sp>
    </p:spTree>
    <p:extLst>
      <p:ext uri="{BB962C8B-B14F-4D97-AF65-F5344CB8AC3E}">
        <p14:creationId xmlns:p14="http://schemas.microsoft.com/office/powerpoint/2010/main" val="259470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up)">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272145" y="1369002"/>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2195945" y="953077"/>
            <a:ext cx="26693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smtClean="0">
                <a:solidFill>
                  <a:srgbClr val="FF0000"/>
                </a:solidFill>
                <a:effectLst>
                  <a:outerShdw blurRad="38100" dist="38100" dir="2700000" algn="tl">
                    <a:srgbClr val="000000"/>
                  </a:outerShdw>
                </a:effectLst>
                <a:latin typeface="黑体" pitchFamily="49" charset="-122"/>
                <a:ea typeface="黑体" pitchFamily="49" charset="-122"/>
              </a:rPr>
              <a:t>第四章 </a:t>
            </a: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特征值与特征向量 </a:t>
            </a:r>
          </a:p>
        </p:txBody>
      </p:sp>
      <p:sp>
        <p:nvSpPr>
          <p:cNvPr id="4" name="Rectangle 6"/>
          <p:cNvSpPr>
            <a:spLocks noChangeArrowheads="1"/>
          </p:cNvSpPr>
          <p:nvPr/>
        </p:nvSpPr>
        <p:spPr bwMode="auto">
          <a:xfrm>
            <a:off x="4053320" y="4176942"/>
            <a:ext cx="38909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i="1" dirty="0">
                <a:solidFill>
                  <a:srgbClr val="0000CC"/>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的特征向量 </a:t>
            </a:r>
          </a:p>
        </p:txBody>
      </p:sp>
      <p:sp>
        <p:nvSpPr>
          <p:cNvPr id="5" name="Rectangle 7"/>
          <p:cNvSpPr>
            <a:spLocks noChangeArrowheads="1"/>
          </p:cNvSpPr>
          <p:nvPr/>
        </p:nvSpPr>
        <p:spPr bwMode="auto">
          <a:xfrm>
            <a:off x="4053320" y="3499080"/>
            <a:ext cx="3460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i="1" dirty="0">
                <a:solidFill>
                  <a:srgbClr val="0000CC"/>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的特征值 </a:t>
            </a:r>
          </a:p>
        </p:txBody>
      </p:sp>
      <p:sp>
        <p:nvSpPr>
          <p:cNvPr id="6" name="Line 8"/>
          <p:cNvSpPr>
            <a:spLocks noChangeShapeType="1"/>
          </p:cNvSpPr>
          <p:nvPr/>
        </p:nvSpPr>
        <p:spPr bwMode="auto">
          <a:xfrm>
            <a:off x="4358120" y="4078517"/>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7" name="Rectangle 9"/>
          <p:cNvSpPr>
            <a:spLocks noChangeArrowheads="1"/>
          </p:cNvSpPr>
          <p:nvPr/>
        </p:nvSpPr>
        <p:spPr bwMode="auto">
          <a:xfrm>
            <a:off x="2829358" y="4938942"/>
            <a:ext cx="1236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a:effectLst>
                  <a:outerShdw blurRad="38100" dist="38100" dir="2700000" algn="tl">
                    <a:srgbClr val="FFFFFF"/>
                  </a:outerShdw>
                </a:effectLst>
                <a:sym typeface="Symbol" pitchFamily="18" charset="2"/>
              </a:rPr>
              <a:t>结论</a:t>
            </a:r>
            <a:r>
              <a:rPr lang="en-US" altLang="zh-CN" b="1" dirty="0">
                <a:effectLst>
                  <a:outerShdw blurRad="38100" dist="38100" dir="2700000" algn="tl">
                    <a:srgbClr val="FFFFFF"/>
                  </a:outerShdw>
                </a:effectLst>
                <a:sym typeface="Symbol" pitchFamily="18" charset="2"/>
              </a:rPr>
              <a:t>: </a:t>
            </a:r>
          </a:p>
        </p:txBody>
      </p:sp>
      <p:sp>
        <p:nvSpPr>
          <p:cNvPr id="8" name="Rectangle 10"/>
          <p:cNvSpPr>
            <a:spLocks noChangeArrowheads="1"/>
          </p:cNvSpPr>
          <p:nvPr/>
        </p:nvSpPr>
        <p:spPr bwMode="auto">
          <a:xfrm>
            <a:off x="2829358" y="3526067"/>
            <a:ext cx="1236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a:effectLst>
                  <a:outerShdw blurRad="38100" dist="38100" dir="2700000" algn="tl">
                    <a:srgbClr val="FFFFFF"/>
                  </a:outerShdw>
                </a:effectLst>
                <a:sym typeface="Symbol" pitchFamily="18" charset="2"/>
              </a:rPr>
              <a:t>条件</a:t>
            </a:r>
            <a:r>
              <a:rPr lang="en-US" altLang="zh-CN" b="1">
                <a:effectLst>
                  <a:outerShdw blurRad="38100" dist="38100" dir="2700000" algn="tl">
                    <a:srgbClr val="FFFFFF"/>
                  </a:outerShdw>
                </a:effectLst>
                <a:sym typeface="Symbol" pitchFamily="18" charset="2"/>
              </a:rPr>
              <a:t>: </a:t>
            </a:r>
          </a:p>
        </p:txBody>
      </p:sp>
      <p:sp>
        <p:nvSpPr>
          <p:cNvPr id="9" name="Rectangle 11"/>
          <p:cNvSpPr>
            <a:spLocks noChangeArrowheads="1"/>
          </p:cNvSpPr>
          <p:nvPr/>
        </p:nvSpPr>
        <p:spPr bwMode="auto">
          <a:xfrm>
            <a:off x="4053320" y="4929417"/>
            <a:ext cx="2297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smtClean="0">
                <a:solidFill>
                  <a:srgbClr val="FF0000"/>
                </a:solidFill>
                <a:effectLst>
                  <a:outerShdw blurRad="38100" dist="38100" dir="2700000" algn="tl">
                    <a:srgbClr val="000000"/>
                  </a:outerShdw>
                </a:effectLst>
                <a:sym typeface="Symbol" pitchFamily="18" charset="2"/>
              </a:rPr>
              <a:t></a:t>
            </a:r>
            <a:r>
              <a:rPr lang="en-US" altLang="zh-CN" b="1" baseline="-25000" dirty="0" smtClean="0">
                <a:solidFill>
                  <a:srgbClr val="FF0000"/>
                </a:solidFill>
                <a:effectLst>
                  <a:outerShdw blurRad="38100" dist="38100" dir="2700000" algn="tl">
                    <a:srgbClr val="000000"/>
                  </a:outerShdw>
                </a:effectLst>
                <a:sym typeface="Symbol" pitchFamily="18" charset="2"/>
              </a:rPr>
              <a:t>1</a:t>
            </a:r>
            <a:r>
              <a:rPr lang="zh-CN" altLang="en-US" b="1" dirty="0" smtClean="0">
                <a:effectLst>
                  <a:outerShdw blurRad="38100" dist="38100" dir="2700000" algn="tl">
                    <a:srgbClr val="FFFFFF"/>
                  </a:outerShdw>
                </a:effectLst>
                <a:sym typeface="Symbol" pitchFamily="18" charset="2"/>
              </a:rPr>
              <a:t>线性无关 </a:t>
            </a:r>
            <a:endParaRPr lang="zh-CN" altLang="en-US" b="1" dirty="0">
              <a:effectLst>
                <a:outerShdw blurRad="38100" dist="38100" dir="2700000" algn="tl">
                  <a:srgbClr val="FFFFFF"/>
                </a:outerShdw>
              </a:effectLst>
              <a:sym typeface="Symbol" pitchFamily="18" charset="2"/>
            </a:endParaRPr>
          </a:p>
        </p:txBody>
      </p:sp>
      <p:sp>
        <p:nvSpPr>
          <p:cNvPr id="10" name="Rectangle 12"/>
          <p:cNvSpPr>
            <a:spLocks noChangeArrowheads="1"/>
          </p:cNvSpPr>
          <p:nvPr/>
        </p:nvSpPr>
        <p:spPr bwMode="auto">
          <a:xfrm>
            <a:off x="10292195" y="7196715"/>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F86184FC-90F9-4D6A-A48F-515EAD77C8DF}" type="slidenum">
              <a:rPr lang="en-US" altLang="zh-CN" sz="1800" b="1" smtClean="0">
                <a:solidFill>
                  <a:schemeClr val="tx2"/>
                </a:solidFill>
                <a:effectLst>
                  <a:outerShdw blurRad="38100" dist="38100" dir="2700000" algn="tl">
                    <a:srgbClr val="FFFFFF"/>
                  </a:outerShdw>
                </a:effectLst>
              </a:rPr>
              <a:pPr eaLnBrk="1" hangingPunct="1">
                <a:defRPr/>
              </a:pPr>
              <a:t>51</a:t>
            </a:fld>
            <a:endParaRPr lang="en-US" altLang="zh-CN" sz="1800" b="1" smtClean="0">
              <a:solidFill>
                <a:schemeClr val="tx2"/>
              </a:solidFill>
              <a:effectLst>
                <a:outerShdw blurRad="38100" dist="38100" dir="2700000" algn="tl">
                  <a:srgbClr val="FFFFFF"/>
                </a:outerShdw>
              </a:effectLst>
            </a:endParaRPr>
          </a:p>
        </p:txBody>
      </p:sp>
      <p:sp>
        <p:nvSpPr>
          <p:cNvPr id="11" name="Rectangle 13"/>
          <p:cNvSpPr>
            <a:spLocks noChangeArrowheads="1"/>
          </p:cNvSpPr>
          <p:nvPr/>
        </p:nvSpPr>
        <p:spPr bwMode="auto">
          <a:xfrm>
            <a:off x="7319101" y="991763"/>
            <a:ext cx="30251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§4.2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
        <p:nvSpPr>
          <p:cNvPr id="12" name="矩形 11"/>
          <p:cNvSpPr/>
          <p:nvPr/>
        </p:nvSpPr>
        <p:spPr>
          <a:xfrm>
            <a:off x="2463799" y="1574312"/>
            <a:ext cx="8865178" cy="1077218"/>
          </a:xfrm>
          <a:prstGeom prst="rect">
            <a:avLst/>
          </a:prstGeom>
        </p:spPr>
        <p:txBody>
          <a:bodyPr wrap="square">
            <a:spAutoFit/>
          </a:bodyPr>
          <a:lstStyle/>
          <a:p>
            <a:pPr eaLnBrk="1" fontAlgn="auto" hangingPunct="1">
              <a:spcBef>
                <a:spcPct val="20000"/>
              </a:spcBef>
              <a:spcAft>
                <a:spcPts val="0"/>
              </a:spcAft>
              <a:defRPr/>
            </a:pPr>
            <a:r>
              <a:rPr kumimoji="0" lang="zh-CN" altLang="en-US" b="1" kern="0" dirty="0">
                <a:solidFill>
                  <a:srgbClr val="000000"/>
                </a:solidFill>
                <a:latin typeface="华文楷体" pitchFamily="2" charset="-122"/>
                <a:ea typeface="华文楷体" pitchFamily="2" charset="-122"/>
              </a:rPr>
              <a:t>性质</a:t>
            </a:r>
            <a:r>
              <a:rPr kumimoji="0" lang="en-US" altLang="zh-CN" b="1" kern="0" dirty="0">
                <a:solidFill>
                  <a:srgbClr val="000000"/>
                </a:solidFill>
                <a:latin typeface="华文楷体" pitchFamily="2" charset="-122"/>
                <a:ea typeface="华文楷体" pitchFamily="2" charset="-122"/>
              </a:rPr>
              <a:t>4     </a:t>
            </a:r>
            <a:r>
              <a:rPr kumimoji="0" lang="zh-CN" altLang="en-US" b="1" kern="0" dirty="0" smtClean="0">
                <a:solidFill>
                  <a:srgbClr val="0000CC"/>
                </a:solidFill>
                <a:latin typeface="华文楷体" pitchFamily="2" charset="-122"/>
                <a:ea typeface="华文楷体" pitchFamily="2" charset="-122"/>
              </a:rPr>
              <a:t>方阵</a:t>
            </a:r>
            <a:r>
              <a:rPr kumimoji="0" lang="en-US" altLang="zh-CN" b="1" i="1" kern="0" dirty="0" smtClean="0">
                <a:solidFill>
                  <a:srgbClr val="0000CC"/>
                </a:solidFill>
                <a:ea typeface="华文楷体" pitchFamily="2" charset="-122"/>
                <a:cs typeface="Times New Roman" panose="02020603050405020304" pitchFamily="18" charset="0"/>
              </a:rPr>
              <a:t>A</a:t>
            </a:r>
            <a:r>
              <a:rPr kumimoji="0" lang="zh-CN" altLang="en-US" b="1" kern="0" dirty="0" smtClean="0">
                <a:solidFill>
                  <a:srgbClr val="0000CC"/>
                </a:solidFill>
                <a:latin typeface="华文楷体" pitchFamily="2" charset="-122"/>
                <a:ea typeface="华文楷体" pitchFamily="2" charset="-122"/>
              </a:rPr>
              <a:t>对应</a:t>
            </a:r>
            <a:r>
              <a:rPr kumimoji="0" lang="zh-CN" altLang="en-US" b="1" kern="0" dirty="0">
                <a:solidFill>
                  <a:srgbClr val="0000CC"/>
                </a:solidFill>
                <a:latin typeface="华文楷体" pitchFamily="2" charset="-122"/>
                <a:ea typeface="华文楷体" pitchFamily="2" charset="-122"/>
              </a:rPr>
              <a:t>于不同特征值的特征向量线性无关</a:t>
            </a:r>
            <a:r>
              <a:rPr kumimoji="0" lang="en-US" altLang="zh-CN" b="1" kern="0" dirty="0">
                <a:solidFill>
                  <a:srgbClr val="0000CC"/>
                </a:solidFill>
                <a:latin typeface="华文楷体" pitchFamily="2" charset="-122"/>
                <a:ea typeface="华文楷体" pitchFamily="2" charset="-122"/>
              </a:rPr>
              <a:t>.</a:t>
            </a:r>
          </a:p>
        </p:txBody>
      </p:sp>
    </p:spTree>
    <p:extLst>
      <p:ext uri="{BB962C8B-B14F-4D97-AF65-F5344CB8AC3E}">
        <p14:creationId xmlns:p14="http://schemas.microsoft.com/office/powerpoint/2010/main" val="257781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1976582" y="500784"/>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1900382" y="84859"/>
            <a:ext cx="26693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smtClean="0">
                <a:solidFill>
                  <a:srgbClr val="FF0000"/>
                </a:solidFill>
                <a:effectLst>
                  <a:outerShdw blurRad="38100" dist="38100" dir="2700000" algn="tl">
                    <a:srgbClr val="000000"/>
                  </a:outerShdw>
                </a:effectLst>
                <a:latin typeface="黑体" pitchFamily="49" charset="-122"/>
                <a:ea typeface="黑体" pitchFamily="49" charset="-122"/>
              </a:rPr>
              <a:t>第四章 </a:t>
            </a: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特征值与特征向量 </a:t>
            </a:r>
          </a:p>
        </p:txBody>
      </p:sp>
      <p:sp>
        <p:nvSpPr>
          <p:cNvPr id="4" name="Rectangle 6"/>
          <p:cNvSpPr>
            <a:spLocks noChangeArrowheads="1"/>
          </p:cNvSpPr>
          <p:nvPr/>
        </p:nvSpPr>
        <p:spPr bwMode="auto">
          <a:xfrm>
            <a:off x="3119582" y="1272309"/>
            <a:ext cx="44735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sym typeface="Symbol" pitchFamily="18" charset="2"/>
              </a:rPr>
              <a:t>1</a:t>
            </a:r>
            <a:r>
              <a:rPr lang="en-US" altLang="zh-CN" b="1">
                <a:effectLst>
                  <a:outerShdw blurRad="38100" dist="38100" dir="2700000" algn="tl">
                    <a:srgbClr val="FFFFFF"/>
                  </a:outerShdw>
                </a:effectLst>
                <a:sym typeface="Symbol" pitchFamily="18" charset="2"/>
              </a:rPr>
              <a:t>, </a:t>
            </a:r>
            <a:r>
              <a:rPr lang="en-US" altLang="zh-CN" b="1" i="1">
                <a:solidFill>
                  <a:srgbClr val="008000"/>
                </a:solidFill>
                <a:effectLst>
                  <a:outerShdw blurRad="38100" dist="38100" dir="2700000" algn="tl">
                    <a:srgbClr val="000000"/>
                  </a:outerShdw>
                </a:effectLst>
                <a:sym typeface="Symbol" pitchFamily="18" charset="2"/>
              </a:rPr>
              <a:t></a:t>
            </a:r>
            <a:r>
              <a:rPr lang="en-US" altLang="zh-CN" b="1" baseline="-25000">
                <a:solidFill>
                  <a:srgbClr val="008000"/>
                </a:solidFill>
                <a:effectLst>
                  <a:outerShdw blurRad="38100" dist="38100" dir="2700000" algn="tl">
                    <a:srgbClr val="000000"/>
                  </a:outerShdw>
                </a:effectLst>
                <a:sym typeface="Symbol" pitchFamily="18" charset="2"/>
              </a:rPr>
              <a:t>2</a:t>
            </a: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A</a:t>
            </a:r>
            <a:r>
              <a:rPr lang="zh-CN" altLang="en-US" b="1">
                <a:effectLst>
                  <a:outerShdw blurRad="38100" dist="38100" dir="2700000" algn="tl">
                    <a:srgbClr val="FFFFFF"/>
                  </a:outerShdw>
                </a:effectLst>
                <a:sym typeface="Symbol" pitchFamily="18" charset="2"/>
              </a:rPr>
              <a:t>的特征向量 </a:t>
            </a:r>
          </a:p>
        </p:txBody>
      </p:sp>
      <p:sp>
        <p:nvSpPr>
          <p:cNvPr id="5" name="Rectangle 7"/>
          <p:cNvSpPr>
            <a:spLocks noChangeArrowheads="1"/>
          </p:cNvSpPr>
          <p:nvPr/>
        </p:nvSpPr>
        <p:spPr bwMode="auto">
          <a:xfrm>
            <a:off x="3119582" y="594447"/>
            <a:ext cx="5245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sym typeface="Symbol" pitchFamily="18" charset="2"/>
              </a:rPr>
              <a:t>1</a:t>
            </a:r>
            <a:r>
              <a:rPr lang="en-US" altLang="zh-CN" b="1">
                <a:effectLst>
                  <a:outerShdw blurRad="38100" dist="38100" dir="2700000" algn="tl">
                    <a:srgbClr val="FFFFFF"/>
                  </a:outerShdw>
                </a:effectLst>
                <a:sym typeface="Symbol" pitchFamily="18" charset="2"/>
              </a:rPr>
              <a:t>, </a:t>
            </a:r>
            <a:r>
              <a:rPr lang="en-US" altLang="zh-CN" b="1" i="1">
                <a:solidFill>
                  <a:srgbClr val="008000"/>
                </a:solidFill>
                <a:effectLst>
                  <a:outerShdw blurRad="38100" dist="38100" dir="2700000" algn="tl">
                    <a:srgbClr val="000000"/>
                  </a:outerShdw>
                </a:effectLst>
                <a:sym typeface="Symbol" pitchFamily="18" charset="2"/>
              </a:rPr>
              <a:t></a:t>
            </a:r>
            <a:r>
              <a:rPr lang="en-US" altLang="zh-CN" b="1" baseline="-25000">
                <a:solidFill>
                  <a:srgbClr val="008000"/>
                </a:solidFill>
                <a:effectLst>
                  <a:outerShdw blurRad="38100" dist="38100" dir="2700000" algn="tl">
                    <a:srgbClr val="000000"/>
                  </a:outerShdw>
                </a:effectLst>
                <a:sym typeface="Symbol" pitchFamily="18" charset="2"/>
              </a:rPr>
              <a:t>2</a:t>
            </a: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A</a:t>
            </a:r>
            <a:r>
              <a:rPr lang="zh-CN" altLang="en-US" b="1">
                <a:effectLst>
                  <a:outerShdw blurRad="38100" dist="38100" dir="2700000" algn="tl">
                    <a:srgbClr val="FFFFFF"/>
                  </a:outerShdw>
                </a:effectLst>
                <a:sym typeface="Symbol" pitchFamily="18" charset="2"/>
              </a:rPr>
              <a:t>的互异的特征值 </a:t>
            </a:r>
          </a:p>
        </p:txBody>
      </p:sp>
      <p:sp>
        <p:nvSpPr>
          <p:cNvPr id="6" name="Line 8"/>
          <p:cNvSpPr>
            <a:spLocks noChangeShapeType="1"/>
          </p:cNvSpPr>
          <p:nvPr/>
        </p:nvSpPr>
        <p:spPr bwMode="auto">
          <a:xfrm>
            <a:off x="3424382" y="1173884"/>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7" name="Rectangle 9"/>
          <p:cNvSpPr>
            <a:spLocks noChangeArrowheads="1"/>
          </p:cNvSpPr>
          <p:nvPr/>
        </p:nvSpPr>
        <p:spPr bwMode="auto">
          <a:xfrm>
            <a:off x="1895620" y="2034309"/>
            <a:ext cx="1236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a:effectLst>
                  <a:outerShdw blurRad="38100" dist="38100" dir="2700000" algn="tl">
                    <a:srgbClr val="FFFFFF"/>
                  </a:outerShdw>
                </a:effectLst>
                <a:sym typeface="Symbol" pitchFamily="18" charset="2"/>
              </a:rPr>
              <a:t>结论</a:t>
            </a:r>
            <a:r>
              <a:rPr lang="en-US" altLang="zh-CN" b="1">
                <a:effectLst>
                  <a:outerShdw blurRad="38100" dist="38100" dir="2700000" algn="tl">
                    <a:srgbClr val="FFFFFF"/>
                  </a:outerShdw>
                </a:effectLst>
                <a:sym typeface="Symbol" pitchFamily="18" charset="2"/>
              </a:rPr>
              <a:t>: </a:t>
            </a:r>
          </a:p>
        </p:txBody>
      </p:sp>
      <p:sp>
        <p:nvSpPr>
          <p:cNvPr id="8" name="Rectangle 10"/>
          <p:cNvSpPr>
            <a:spLocks noChangeArrowheads="1"/>
          </p:cNvSpPr>
          <p:nvPr/>
        </p:nvSpPr>
        <p:spPr bwMode="auto">
          <a:xfrm>
            <a:off x="1895620" y="621434"/>
            <a:ext cx="1236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effectLst>
                  <a:outerShdw blurRad="38100" dist="38100" dir="2700000" algn="tl">
                    <a:srgbClr val="FFFFFF"/>
                  </a:outerShdw>
                </a:effectLst>
                <a:sym typeface="Symbol" pitchFamily="18" charset="2"/>
              </a:rPr>
              <a:t>条件</a:t>
            </a:r>
            <a:r>
              <a:rPr lang="en-US" altLang="zh-CN" b="1" dirty="0">
                <a:effectLst>
                  <a:outerShdw blurRad="38100" dist="38100" dir="2700000" algn="tl">
                    <a:srgbClr val="FFFFFF"/>
                  </a:outerShdw>
                </a:effectLst>
                <a:sym typeface="Symbol" pitchFamily="18" charset="2"/>
              </a:rPr>
              <a:t>: </a:t>
            </a:r>
          </a:p>
        </p:txBody>
      </p:sp>
      <p:sp>
        <p:nvSpPr>
          <p:cNvPr id="9" name="Rectangle 11"/>
          <p:cNvSpPr>
            <a:spLocks noChangeArrowheads="1"/>
          </p:cNvSpPr>
          <p:nvPr/>
        </p:nvSpPr>
        <p:spPr bwMode="auto">
          <a:xfrm>
            <a:off x="3119582" y="2024784"/>
            <a:ext cx="2879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zh-CN" altLang="en-US" b="1" dirty="0">
                <a:effectLst>
                  <a:outerShdw blurRad="38100" dist="38100" dir="2700000" algn="tl">
                    <a:srgbClr val="FFFFFF"/>
                  </a:outerShdw>
                </a:effectLst>
                <a:sym typeface="Symbol" pitchFamily="18" charset="2"/>
              </a:rPr>
              <a:t>线性无关 </a:t>
            </a:r>
          </a:p>
        </p:txBody>
      </p:sp>
      <p:sp>
        <p:nvSpPr>
          <p:cNvPr id="10" name="Line 12"/>
          <p:cNvSpPr>
            <a:spLocks noChangeShapeType="1"/>
          </p:cNvSpPr>
          <p:nvPr/>
        </p:nvSpPr>
        <p:spPr bwMode="auto">
          <a:xfrm>
            <a:off x="3962545" y="1173884"/>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1" name="Rectangle 13"/>
          <p:cNvSpPr>
            <a:spLocks noChangeArrowheads="1"/>
          </p:cNvSpPr>
          <p:nvPr/>
        </p:nvSpPr>
        <p:spPr bwMode="auto">
          <a:xfrm>
            <a:off x="1960707" y="3177309"/>
            <a:ext cx="28232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1</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2</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0 </a:t>
            </a:r>
            <a:endParaRPr lang="en-US" altLang="en-US" b="1" dirty="0">
              <a:effectLst>
                <a:outerShdw blurRad="38100" dist="38100" dir="2700000" algn="tl">
                  <a:srgbClr val="FFFFFF"/>
                </a:outerShdw>
              </a:effectLst>
              <a:sym typeface="Symbol" pitchFamily="18" charset="2"/>
            </a:endParaRPr>
          </a:p>
        </p:txBody>
      </p:sp>
      <p:sp>
        <p:nvSpPr>
          <p:cNvPr id="12" name="Rectangle 14"/>
          <p:cNvSpPr>
            <a:spLocks noChangeArrowheads="1"/>
          </p:cNvSpPr>
          <p:nvPr/>
        </p:nvSpPr>
        <p:spPr bwMode="auto">
          <a:xfrm>
            <a:off x="5473845" y="2969347"/>
            <a:ext cx="33416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effectLst>
                  <a:outerShdw blurRad="38100" dist="38100" dir="2700000" algn="tl">
                    <a:srgbClr val="FFFFFF"/>
                  </a:outerShdw>
                </a:effectLst>
                <a:sym typeface="Symbol" pitchFamily="18" charset="2"/>
              </a:rPr>
              <a:t>A</a:t>
            </a:r>
            <a:r>
              <a:rPr lang="en-US" altLang="zh-CN" b="1">
                <a:effectLst>
                  <a:outerShdw blurRad="38100" dist="38100" dir="2700000" algn="tl">
                    <a:srgbClr val="FFFFFF"/>
                  </a:outerShdw>
                </a:effectLst>
                <a:sym typeface="Symbol" pitchFamily="18" charset="2"/>
              </a:rPr>
              <a:t>(</a:t>
            </a:r>
            <a:r>
              <a:rPr lang="en-US" altLang="zh-CN" b="1" i="1">
                <a:effectLst>
                  <a:outerShdw blurRad="38100" dist="38100" dir="2700000" algn="tl">
                    <a:srgbClr val="FFFFFF"/>
                  </a:outerShdw>
                </a:effectLst>
                <a:sym typeface="Symbol" pitchFamily="18" charset="2"/>
              </a:rPr>
              <a:t>k</a:t>
            </a:r>
            <a:r>
              <a:rPr lang="en-US" altLang="zh-CN" b="1" baseline="-25000">
                <a:effectLst>
                  <a:outerShdw blurRad="38100" dist="38100" dir="2700000" algn="tl">
                    <a:srgbClr val="FFFFFF"/>
                  </a:outerShdw>
                </a:effectLst>
                <a:sym typeface="Symbol" pitchFamily="18" charset="2"/>
              </a:rPr>
              <a:t>1</a:t>
            </a: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sym typeface="Symbol" pitchFamily="18" charset="2"/>
              </a:rPr>
              <a:t>1</a:t>
            </a:r>
            <a:r>
              <a:rPr lang="en-US" altLang="zh-CN" b="1">
                <a:effectLst>
                  <a:outerShdw blurRad="38100" dist="38100" dir="2700000" algn="tl">
                    <a:srgbClr val="FFFFFF"/>
                  </a:outerShdw>
                </a:effectLst>
                <a:sym typeface="Symbol" pitchFamily="18" charset="2"/>
              </a:rPr>
              <a:t> + </a:t>
            </a:r>
            <a:r>
              <a:rPr lang="en-US" altLang="zh-CN" b="1" i="1">
                <a:effectLst>
                  <a:outerShdw blurRad="38100" dist="38100" dir="2700000" algn="tl">
                    <a:srgbClr val="FFFFFF"/>
                  </a:outerShdw>
                </a:effectLst>
                <a:sym typeface="Symbol" pitchFamily="18" charset="2"/>
              </a:rPr>
              <a:t>k</a:t>
            </a:r>
            <a:r>
              <a:rPr lang="en-US" altLang="zh-CN" b="1" baseline="-25000">
                <a:effectLst>
                  <a:outerShdw blurRad="38100" dist="38100" dir="2700000" algn="tl">
                    <a:srgbClr val="FFFFFF"/>
                  </a:outerShdw>
                </a:effectLst>
                <a:sym typeface="Symbol" pitchFamily="18" charset="2"/>
              </a:rPr>
              <a:t>2</a:t>
            </a:r>
            <a:r>
              <a:rPr lang="en-US" altLang="zh-CN" b="1" i="1">
                <a:solidFill>
                  <a:srgbClr val="008000"/>
                </a:solidFill>
                <a:effectLst>
                  <a:outerShdw blurRad="38100" dist="38100" dir="2700000" algn="tl">
                    <a:srgbClr val="000000"/>
                  </a:outerShdw>
                </a:effectLst>
                <a:sym typeface="Symbol" pitchFamily="18" charset="2"/>
              </a:rPr>
              <a:t></a:t>
            </a:r>
            <a:r>
              <a:rPr lang="en-US" altLang="zh-CN" b="1" baseline="-25000">
                <a:solidFill>
                  <a:srgbClr val="008000"/>
                </a:solidFill>
                <a:effectLst>
                  <a:outerShdw blurRad="38100" dist="38100" dir="2700000" algn="tl">
                    <a:srgbClr val="000000"/>
                  </a:outerShdw>
                </a:effectLst>
                <a:sym typeface="Symbol" pitchFamily="18" charset="2"/>
              </a:rPr>
              <a:t>2</a:t>
            </a:r>
            <a:r>
              <a:rPr lang="en-US" altLang="zh-CN" b="1">
                <a:effectLst>
                  <a:outerShdw blurRad="38100" dist="38100" dir="2700000" algn="tl">
                    <a:srgbClr val="FFFFFF"/>
                  </a:outerShdw>
                </a:effectLst>
                <a:sym typeface="Symbol" pitchFamily="18" charset="2"/>
              </a:rPr>
              <a:t>) = </a:t>
            </a:r>
            <a:r>
              <a:rPr lang="en-US" altLang="zh-CN" b="1" i="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sym typeface="Symbol" pitchFamily="18" charset="2"/>
              </a:rPr>
              <a:t> </a:t>
            </a:r>
          </a:p>
        </p:txBody>
      </p:sp>
      <p:sp>
        <p:nvSpPr>
          <p:cNvPr id="13" name="Rectangle 15"/>
          <p:cNvSpPr>
            <a:spLocks noChangeArrowheads="1"/>
          </p:cNvSpPr>
          <p:nvPr/>
        </p:nvSpPr>
        <p:spPr bwMode="auto">
          <a:xfrm>
            <a:off x="5472257" y="2969347"/>
            <a:ext cx="3343275" cy="5794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1</a:t>
            </a:r>
            <a:r>
              <a:rPr lang="en-US" altLang="zh-CN" b="1" i="1" dirty="0">
                <a:effectLst>
                  <a:outerShdw blurRad="38100" dist="38100" dir="2700000" algn="tl">
                    <a:srgbClr val="FFFFFF"/>
                  </a:outerShdw>
                </a:effectLst>
                <a:sym typeface="Symbol" pitchFamily="18" charset="2"/>
              </a:rPr>
              <a:t>A</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2</a:t>
            </a:r>
            <a:r>
              <a:rPr lang="en-US" altLang="zh-CN" b="1" i="1" dirty="0">
                <a:effectLst>
                  <a:outerShdw blurRad="38100" dist="38100" dir="2700000" algn="tl">
                    <a:srgbClr val="FFFFFF"/>
                  </a:outerShdw>
                </a:effectLst>
                <a:sym typeface="Symbol" pitchFamily="18" charset="2"/>
              </a:rPr>
              <a:t>A</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sym typeface="Symbol" pitchFamily="18" charset="2"/>
              </a:rPr>
              <a:t> </a:t>
            </a:r>
          </a:p>
        </p:txBody>
      </p:sp>
      <p:sp>
        <p:nvSpPr>
          <p:cNvPr id="14" name="Rectangle 16"/>
          <p:cNvSpPr>
            <a:spLocks noChangeArrowheads="1"/>
          </p:cNvSpPr>
          <p:nvPr/>
        </p:nvSpPr>
        <p:spPr bwMode="auto">
          <a:xfrm>
            <a:off x="5472257" y="3480522"/>
            <a:ext cx="35477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1</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2</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0 </a:t>
            </a:r>
          </a:p>
        </p:txBody>
      </p:sp>
      <p:grpSp>
        <p:nvGrpSpPr>
          <p:cNvPr id="15" name="Group 17"/>
          <p:cNvGrpSpPr>
            <a:grpSpLocks/>
          </p:cNvGrpSpPr>
          <p:nvPr/>
        </p:nvGrpSpPr>
        <p:grpSpPr bwMode="auto">
          <a:xfrm>
            <a:off x="4719782" y="3101109"/>
            <a:ext cx="762000" cy="838200"/>
            <a:chOff x="2112" y="2064"/>
            <a:chExt cx="480" cy="528"/>
          </a:xfrm>
        </p:grpSpPr>
        <p:sp>
          <p:nvSpPr>
            <p:cNvPr id="16" name="Rectangle 18"/>
            <p:cNvSpPr>
              <a:spLocks noChangeArrowheads="1"/>
            </p:cNvSpPr>
            <p:nvPr/>
          </p:nvSpPr>
          <p:spPr bwMode="auto">
            <a:xfrm>
              <a:off x="2112" y="2112"/>
              <a:ext cx="36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a:t>
              </a:r>
            </a:p>
          </p:txBody>
        </p:sp>
        <p:sp>
          <p:nvSpPr>
            <p:cNvPr id="17" name="AutoShape 19"/>
            <p:cNvSpPr>
              <a:spLocks/>
            </p:cNvSpPr>
            <p:nvPr/>
          </p:nvSpPr>
          <p:spPr bwMode="auto">
            <a:xfrm>
              <a:off x="2496" y="2064"/>
              <a:ext cx="96" cy="528"/>
            </a:xfrm>
            <a:prstGeom prst="leftBrace">
              <a:avLst>
                <a:gd name="adj1" fmla="val 4583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sp>
        <p:nvSpPr>
          <p:cNvPr id="18" name="Rectangle 20"/>
          <p:cNvSpPr>
            <a:spLocks noChangeArrowheads="1"/>
          </p:cNvSpPr>
          <p:nvPr/>
        </p:nvSpPr>
        <p:spPr bwMode="auto">
          <a:xfrm>
            <a:off x="5435150" y="2973534"/>
            <a:ext cx="3547766" cy="584775"/>
          </a:xfrm>
          <a:prstGeom prst="rect">
            <a:avLst/>
          </a:prstGeom>
          <a:solidFill>
            <a:schemeClr val="bg1"/>
          </a:solidFill>
          <a:ln>
            <a:noFill/>
          </a:ln>
          <a:effectLst/>
          <a:extLst/>
        </p:spPr>
        <p:txBody>
          <a:bodyPr wrap="none">
            <a:spAutoFit/>
          </a:bodyPr>
          <a:lstStyle/>
          <a:p>
            <a:pPr eaLnBrk="1" hangingPunct="1">
              <a:defRPr/>
            </a:pP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1</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2</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0 </a:t>
            </a:r>
          </a:p>
        </p:txBody>
      </p:sp>
      <p:sp>
        <p:nvSpPr>
          <p:cNvPr id="19" name="Rectangle 21"/>
          <p:cNvSpPr>
            <a:spLocks noChangeArrowheads="1"/>
          </p:cNvSpPr>
          <p:nvPr/>
        </p:nvSpPr>
        <p:spPr bwMode="auto">
          <a:xfrm>
            <a:off x="4719782" y="4121872"/>
            <a:ext cx="33890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1</a:t>
            </a: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solidFill>
                  <a:srgbClr val="FF0000"/>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 0 </a:t>
            </a:r>
          </a:p>
        </p:txBody>
      </p:sp>
      <p:sp>
        <p:nvSpPr>
          <p:cNvPr id="20" name="Rectangle 22"/>
          <p:cNvSpPr>
            <a:spLocks noChangeArrowheads="1"/>
          </p:cNvSpPr>
          <p:nvPr/>
        </p:nvSpPr>
        <p:spPr bwMode="auto">
          <a:xfrm>
            <a:off x="4719782" y="4777509"/>
            <a:ext cx="297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1</a:t>
            </a: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a:t>
            </a:r>
            <a:r>
              <a:rPr lang="en-US" altLang="zh-CN" b="1" dirty="0">
                <a:solidFill>
                  <a:srgbClr val="FF0000"/>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 0 </a:t>
            </a:r>
          </a:p>
        </p:txBody>
      </p:sp>
      <p:sp>
        <p:nvSpPr>
          <p:cNvPr id="21" name="Rectangle 23"/>
          <p:cNvSpPr>
            <a:spLocks noChangeArrowheads="1"/>
          </p:cNvSpPr>
          <p:nvPr/>
        </p:nvSpPr>
        <p:spPr bwMode="auto">
          <a:xfrm>
            <a:off x="4719782" y="5463309"/>
            <a:ext cx="17637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k</a:t>
            </a:r>
            <a:r>
              <a:rPr lang="en-US" altLang="zh-CN" b="1" baseline="-25000">
                <a:effectLst>
                  <a:outerShdw blurRad="38100" dist="38100" dir="2700000" algn="tl">
                    <a:srgbClr val="FFFFFF"/>
                  </a:outerShdw>
                </a:effectLst>
                <a:sym typeface="Symbol" pitchFamily="18" charset="2"/>
              </a:rPr>
              <a:t>1</a:t>
            </a:r>
            <a:r>
              <a:rPr lang="en-US" altLang="zh-CN" b="1">
                <a:solidFill>
                  <a:srgbClr val="FF0000"/>
                </a:solidFill>
                <a:effectLst>
                  <a:outerShdw blurRad="38100" dist="38100" dir="2700000" algn="tl">
                    <a:srgbClr val="000000"/>
                  </a:outerShdw>
                </a:effectLst>
                <a:sym typeface="Symbol" pitchFamily="18" charset="2"/>
              </a:rPr>
              <a:t> </a:t>
            </a:r>
            <a:r>
              <a:rPr lang="en-US" altLang="zh-CN" b="1">
                <a:effectLst>
                  <a:outerShdw blurRad="38100" dist="38100" dir="2700000" algn="tl">
                    <a:srgbClr val="FFFFFF"/>
                  </a:outerShdw>
                </a:effectLst>
                <a:sym typeface="Symbol" pitchFamily="18" charset="2"/>
              </a:rPr>
              <a:t>= 0 </a:t>
            </a:r>
          </a:p>
        </p:txBody>
      </p:sp>
      <p:sp>
        <p:nvSpPr>
          <p:cNvPr id="22" name="Rectangle 24"/>
          <p:cNvSpPr>
            <a:spLocks noChangeArrowheads="1"/>
          </p:cNvSpPr>
          <p:nvPr/>
        </p:nvSpPr>
        <p:spPr bwMode="auto">
          <a:xfrm>
            <a:off x="6396182" y="5463309"/>
            <a:ext cx="21659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2</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0 </a:t>
            </a:r>
          </a:p>
        </p:txBody>
      </p:sp>
      <p:sp>
        <p:nvSpPr>
          <p:cNvPr id="23" name="Rectangle 25"/>
          <p:cNvSpPr>
            <a:spLocks noChangeArrowheads="1"/>
          </p:cNvSpPr>
          <p:nvPr/>
        </p:nvSpPr>
        <p:spPr bwMode="auto">
          <a:xfrm>
            <a:off x="4719782" y="6026872"/>
            <a:ext cx="1781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2</a:t>
            </a:r>
            <a:r>
              <a:rPr lang="en-US" altLang="zh-CN" b="1" dirty="0">
                <a:solidFill>
                  <a:srgbClr val="FF0000"/>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 </a:t>
            </a:r>
            <a:r>
              <a:rPr lang="en-US" altLang="zh-CN" dirty="0">
                <a:effectLst>
                  <a:outerShdw blurRad="38100" dist="38100" dir="2700000" algn="tl">
                    <a:srgbClr val="FFFFFF"/>
                  </a:outerShdw>
                </a:effectLst>
                <a:sym typeface="Symbol" pitchFamily="18" charset="2"/>
              </a:rPr>
              <a:t>0</a:t>
            </a:r>
            <a:r>
              <a:rPr lang="en-US" altLang="zh-CN" b="1" dirty="0">
                <a:effectLst>
                  <a:outerShdw blurRad="38100" dist="38100" dir="2700000" algn="tl">
                    <a:srgbClr val="FFFFFF"/>
                  </a:outerShdw>
                </a:effectLst>
                <a:sym typeface="Symbol" pitchFamily="18" charset="2"/>
              </a:rPr>
              <a:t> </a:t>
            </a:r>
          </a:p>
        </p:txBody>
      </p:sp>
      <p:sp>
        <p:nvSpPr>
          <p:cNvPr id="24" name="Rectangle 26"/>
          <p:cNvSpPr>
            <a:spLocks noChangeArrowheads="1"/>
          </p:cNvSpPr>
          <p:nvPr/>
        </p:nvSpPr>
        <p:spPr bwMode="auto">
          <a:xfrm>
            <a:off x="9996632" y="6328497"/>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E9E3D23B-8392-4032-9368-F4053D97B40F}" type="slidenum">
              <a:rPr lang="en-US" altLang="zh-CN" sz="1800" b="1" smtClean="0">
                <a:solidFill>
                  <a:schemeClr val="tx2"/>
                </a:solidFill>
                <a:effectLst>
                  <a:outerShdw blurRad="38100" dist="38100" dir="2700000" algn="tl">
                    <a:srgbClr val="FFFFFF"/>
                  </a:outerShdw>
                </a:effectLst>
              </a:rPr>
              <a:pPr eaLnBrk="1" hangingPunct="1">
                <a:defRPr/>
              </a:pPr>
              <a:t>52</a:t>
            </a:fld>
            <a:endParaRPr lang="en-US" altLang="zh-CN" sz="1800" b="1" smtClean="0">
              <a:solidFill>
                <a:schemeClr val="tx2"/>
              </a:solidFill>
              <a:effectLst>
                <a:outerShdw blurRad="38100" dist="38100" dir="2700000" algn="tl">
                  <a:srgbClr val="FFFFFF"/>
                </a:outerShdw>
              </a:effectLst>
            </a:endParaRPr>
          </a:p>
        </p:txBody>
      </p:sp>
      <p:sp>
        <p:nvSpPr>
          <p:cNvPr id="25" name="Rectangle 27"/>
          <p:cNvSpPr>
            <a:spLocks noChangeArrowheads="1"/>
          </p:cNvSpPr>
          <p:nvPr/>
        </p:nvSpPr>
        <p:spPr bwMode="auto">
          <a:xfrm>
            <a:off x="6971445" y="174930"/>
            <a:ext cx="30251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§4.2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Tree>
    <p:extLst>
      <p:ext uri="{BB962C8B-B14F-4D97-AF65-F5344CB8AC3E}">
        <p14:creationId xmlns:p14="http://schemas.microsoft.com/office/powerpoint/2010/main" val="335694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animBg="1"/>
      <p:bldP spid="14" grpId="0"/>
      <p:bldP spid="18" grpId="0" animBg="1"/>
      <p:bldP spid="19" grpId="0"/>
      <p:bldP spid="20" grpId="0"/>
      <p:bldP spid="21" grpId="0"/>
      <p:bldP spid="22"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059709" y="731693"/>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1983509" y="315768"/>
            <a:ext cx="26693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smtClean="0">
                <a:solidFill>
                  <a:srgbClr val="FF0000"/>
                </a:solidFill>
                <a:effectLst>
                  <a:outerShdw blurRad="38100" dist="38100" dir="2700000" algn="tl">
                    <a:srgbClr val="000000"/>
                  </a:outerShdw>
                </a:effectLst>
                <a:latin typeface="黑体" pitchFamily="49" charset="-122"/>
                <a:ea typeface="黑体" pitchFamily="49" charset="-122"/>
              </a:rPr>
              <a:t>第四章 </a:t>
            </a: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特征值与特征向量 </a:t>
            </a:r>
          </a:p>
        </p:txBody>
      </p:sp>
      <p:sp>
        <p:nvSpPr>
          <p:cNvPr id="4" name="Rectangle 6"/>
          <p:cNvSpPr>
            <a:spLocks noChangeArrowheads="1"/>
          </p:cNvSpPr>
          <p:nvPr/>
        </p:nvSpPr>
        <p:spPr bwMode="auto">
          <a:xfrm>
            <a:off x="3202709" y="1503218"/>
            <a:ext cx="50561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sym typeface="Symbol" pitchFamily="18" charset="2"/>
              </a:rPr>
              <a:t>1</a:t>
            </a:r>
            <a:r>
              <a:rPr lang="en-US" altLang="zh-CN" b="1">
                <a:effectLst>
                  <a:outerShdw blurRad="38100" dist="38100" dir="2700000" algn="tl">
                    <a:srgbClr val="FFFFFF"/>
                  </a:outerShdw>
                </a:effectLst>
                <a:sym typeface="Symbol" pitchFamily="18" charset="2"/>
              </a:rPr>
              <a:t>, </a:t>
            </a:r>
            <a:r>
              <a:rPr lang="en-US" altLang="zh-CN" b="1" i="1">
                <a:solidFill>
                  <a:srgbClr val="008000"/>
                </a:solidFill>
                <a:effectLst>
                  <a:outerShdw blurRad="38100" dist="38100" dir="2700000" algn="tl">
                    <a:srgbClr val="000000"/>
                  </a:outerShdw>
                </a:effectLst>
                <a:sym typeface="Symbol" pitchFamily="18" charset="2"/>
              </a:rPr>
              <a:t></a:t>
            </a:r>
            <a:r>
              <a:rPr lang="en-US" altLang="zh-CN" b="1" baseline="-25000">
                <a:solidFill>
                  <a:srgbClr val="008000"/>
                </a:solidFill>
                <a:effectLst>
                  <a:outerShdw blurRad="38100" dist="38100" dir="2700000" algn="tl">
                    <a:srgbClr val="000000"/>
                  </a:outerShdw>
                </a:effectLst>
                <a:sym typeface="Symbol" pitchFamily="18" charset="2"/>
              </a:rPr>
              <a:t>2</a:t>
            </a:r>
            <a:r>
              <a:rPr lang="en-US" altLang="zh-CN" b="1">
                <a:effectLst>
                  <a:outerShdw blurRad="38100" dist="38100" dir="2700000" algn="tl">
                    <a:srgbClr val="FFFFFF"/>
                  </a:outerShdw>
                </a:effectLst>
                <a:sym typeface="Symbol" pitchFamily="18" charset="2"/>
              </a:rPr>
              <a:t>, </a:t>
            </a:r>
            <a:r>
              <a:rPr lang="en-US" altLang="zh-CN" b="1" i="1">
                <a:solidFill>
                  <a:srgbClr val="0000CC"/>
                </a:solidFill>
                <a:effectLst>
                  <a:outerShdw blurRad="38100" dist="38100" dir="2700000" algn="tl">
                    <a:srgbClr val="000000"/>
                  </a:outerShdw>
                </a:effectLst>
                <a:sym typeface="Symbol" pitchFamily="18" charset="2"/>
              </a:rPr>
              <a:t></a:t>
            </a:r>
            <a:r>
              <a:rPr lang="en-US" altLang="zh-CN" b="1" baseline="-25000">
                <a:solidFill>
                  <a:srgbClr val="0000CC"/>
                </a:solidFill>
                <a:effectLst>
                  <a:outerShdw blurRad="38100" dist="38100" dir="2700000" algn="tl">
                    <a:srgbClr val="000000"/>
                  </a:outerShdw>
                </a:effectLst>
                <a:sym typeface="Symbol" pitchFamily="18" charset="2"/>
              </a:rPr>
              <a:t>3</a:t>
            </a: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A</a:t>
            </a:r>
            <a:r>
              <a:rPr lang="zh-CN" altLang="en-US" b="1">
                <a:effectLst>
                  <a:outerShdw blurRad="38100" dist="38100" dir="2700000" algn="tl">
                    <a:srgbClr val="FFFFFF"/>
                  </a:outerShdw>
                </a:effectLst>
                <a:sym typeface="Symbol" pitchFamily="18" charset="2"/>
              </a:rPr>
              <a:t>的特征向量 </a:t>
            </a:r>
          </a:p>
        </p:txBody>
      </p:sp>
      <p:sp>
        <p:nvSpPr>
          <p:cNvPr id="5" name="Rectangle 7"/>
          <p:cNvSpPr>
            <a:spLocks noChangeArrowheads="1"/>
          </p:cNvSpPr>
          <p:nvPr/>
        </p:nvSpPr>
        <p:spPr bwMode="auto">
          <a:xfrm>
            <a:off x="3202709" y="825356"/>
            <a:ext cx="58054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sym typeface="Symbol" pitchFamily="18" charset="2"/>
              </a:rPr>
              <a:t>1</a:t>
            </a:r>
            <a:r>
              <a:rPr lang="en-US" altLang="zh-CN" b="1">
                <a:effectLst>
                  <a:outerShdw blurRad="38100" dist="38100" dir="2700000" algn="tl">
                    <a:srgbClr val="FFFFFF"/>
                  </a:outerShdw>
                </a:effectLst>
                <a:sym typeface="Symbol" pitchFamily="18" charset="2"/>
              </a:rPr>
              <a:t>, </a:t>
            </a:r>
            <a:r>
              <a:rPr lang="en-US" altLang="zh-CN" b="1" i="1">
                <a:solidFill>
                  <a:srgbClr val="008000"/>
                </a:solidFill>
                <a:effectLst>
                  <a:outerShdw blurRad="38100" dist="38100" dir="2700000" algn="tl">
                    <a:srgbClr val="000000"/>
                  </a:outerShdw>
                </a:effectLst>
                <a:sym typeface="Symbol" pitchFamily="18" charset="2"/>
              </a:rPr>
              <a:t></a:t>
            </a:r>
            <a:r>
              <a:rPr lang="en-US" altLang="zh-CN" b="1" baseline="-25000">
                <a:solidFill>
                  <a:srgbClr val="008000"/>
                </a:solidFill>
                <a:effectLst>
                  <a:outerShdw blurRad="38100" dist="38100" dir="2700000" algn="tl">
                    <a:srgbClr val="000000"/>
                  </a:outerShdw>
                </a:effectLst>
                <a:sym typeface="Symbol" pitchFamily="18" charset="2"/>
              </a:rPr>
              <a:t>2</a:t>
            </a:r>
            <a:r>
              <a:rPr lang="en-US" altLang="zh-CN" b="1">
                <a:effectLst>
                  <a:outerShdw blurRad="38100" dist="38100" dir="2700000" algn="tl">
                    <a:srgbClr val="FFFFFF"/>
                  </a:outerShdw>
                </a:effectLst>
                <a:sym typeface="Symbol" pitchFamily="18" charset="2"/>
              </a:rPr>
              <a:t>, </a:t>
            </a:r>
            <a:r>
              <a:rPr lang="en-US" altLang="zh-CN" b="1" i="1">
                <a:solidFill>
                  <a:srgbClr val="0000CC"/>
                </a:solidFill>
                <a:effectLst>
                  <a:outerShdw blurRad="38100" dist="38100" dir="2700000" algn="tl">
                    <a:srgbClr val="000000"/>
                  </a:outerShdw>
                </a:effectLst>
                <a:sym typeface="Symbol" pitchFamily="18" charset="2"/>
              </a:rPr>
              <a:t></a:t>
            </a:r>
            <a:r>
              <a:rPr lang="en-US" altLang="zh-CN" b="1" baseline="-25000">
                <a:solidFill>
                  <a:srgbClr val="0000CC"/>
                </a:solidFill>
                <a:effectLst>
                  <a:outerShdw blurRad="38100" dist="38100" dir="2700000" algn="tl">
                    <a:srgbClr val="000000"/>
                  </a:outerShdw>
                </a:effectLst>
                <a:sym typeface="Symbol" pitchFamily="18" charset="2"/>
              </a:rPr>
              <a:t>3</a:t>
            </a: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A</a:t>
            </a:r>
            <a:r>
              <a:rPr lang="zh-CN" altLang="en-US" b="1">
                <a:effectLst>
                  <a:outerShdw blurRad="38100" dist="38100" dir="2700000" algn="tl">
                    <a:srgbClr val="FFFFFF"/>
                  </a:outerShdw>
                </a:effectLst>
                <a:sym typeface="Symbol" pitchFamily="18" charset="2"/>
              </a:rPr>
              <a:t>的互异的特征值 </a:t>
            </a:r>
          </a:p>
        </p:txBody>
      </p:sp>
      <p:sp>
        <p:nvSpPr>
          <p:cNvPr id="6" name="Line 8"/>
          <p:cNvSpPr>
            <a:spLocks noChangeShapeType="1"/>
          </p:cNvSpPr>
          <p:nvPr/>
        </p:nvSpPr>
        <p:spPr bwMode="auto">
          <a:xfrm>
            <a:off x="3507509" y="1404793"/>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7" name="Rectangle 9"/>
          <p:cNvSpPr>
            <a:spLocks noChangeArrowheads="1"/>
          </p:cNvSpPr>
          <p:nvPr/>
        </p:nvSpPr>
        <p:spPr bwMode="auto">
          <a:xfrm>
            <a:off x="1978747" y="2265218"/>
            <a:ext cx="1236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a:effectLst>
                  <a:outerShdw blurRad="38100" dist="38100" dir="2700000" algn="tl">
                    <a:srgbClr val="FFFFFF"/>
                  </a:outerShdw>
                </a:effectLst>
                <a:sym typeface="Symbol" pitchFamily="18" charset="2"/>
              </a:rPr>
              <a:t>结论</a:t>
            </a:r>
            <a:r>
              <a:rPr lang="en-US" altLang="zh-CN" b="1">
                <a:effectLst>
                  <a:outerShdw blurRad="38100" dist="38100" dir="2700000" algn="tl">
                    <a:srgbClr val="FFFFFF"/>
                  </a:outerShdw>
                </a:effectLst>
                <a:sym typeface="Symbol" pitchFamily="18" charset="2"/>
              </a:rPr>
              <a:t>: </a:t>
            </a:r>
          </a:p>
        </p:txBody>
      </p:sp>
      <p:sp>
        <p:nvSpPr>
          <p:cNvPr id="8" name="Rectangle 10"/>
          <p:cNvSpPr>
            <a:spLocks noChangeArrowheads="1"/>
          </p:cNvSpPr>
          <p:nvPr/>
        </p:nvSpPr>
        <p:spPr bwMode="auto">
          <a:xfrm>
            <a:off x="1978747" y="852343"/>
            <a:ext cx="1236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a:effectLst>
                  <a:outerShdw blurRad="38100" dist="38100" dir="2700000" algn="tl">
                    <a:srgbClr val="FFFFFF"/>
                  </a:outerShdw>
                </a:effectLst>
                <a:sym typeface="Symbol" pitchFamily="18" charset="2"/>
              </a:rPr>
              <a:t>条件</a:t>
            </a:r>
            <a:r>
              <a:rPr lang="en-US" altLang="zh-CN" b="1">
                <a:effectLst>
                  <a:outerShdw blurRad="38100" dist="38100" dir="2700000" algn="tl">
                    <a:srgbClr val="FFFFFF"/>
                  </a:outerShdw>
                </a:effectLst>
                <a:sym typeface="Symbol" pitchFamily="18" charset="2"/>
              </a:rPr>
              <a:t>: </a:t>
            </a:r>
          </a:p>
        </p:txBody>
      </p:sp>
      <p:sp>
        <p:nvSpPr>
          <p:cNvPr id="9" name="Rectangle 11"/>
          <p:cNvSpPr>
            <a:spLocks noChangeArrowheads="1"/>
          </p:cNvSpPr>
          <p:nvPr/>
        </p:nvSpPr>
        <p:spPr bwMode="auto">
          <a:xfrm>
            <a:off x="3202709" y="2255693"/>
            <a:ext cx="34623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a:t>
            </a:r>
            <a:r>
              <a:rPr lang="en-US" altLang="zh-CN" b="1" i="1" dirty="0">
                <a:solidFill>
                  <a:srgbClr val="0000CC"/>
                </a:solidFill>
                <a:effectLst>
                  <a:outerShdw blurRad="38100" dist="38100" dir="2700000" algn="tl">
                    <a:srgbClr val="000000"/>
                  </a:outerShdw>
                </a:effectLst>
                <a:sym typeface="Symbol" pitchFamily="18" charset="2"/>
              </a:rPr>
              <a:t></a:t>
            </a:r>
            <a:r>
              <a:rPr lang="en-US" altLang="zh-CN" b="1" baseline="-25000" dirty="0">
                <a:solidFill>
                  <a:srgbClr val="0000CC"/>
                </a:solidFill>
                <a:effectLst>
                  <a:outerShdw blurRad="38100" dist="38100" dir="2700000" algn="tl">
                    <a:srgbClr val="000000"/>
                  </a:outerShdw>
                </a:effectLst>
                <a:sym typeface="Symbol" pitchFamily="18" charset="2"/>
              </a:rPr>
              <a:t>3</a:t>
            </a:r>
            <a:r>
              <a:rPr lang="zh-CN" altLang="en-US" b="1" dirty="0">
                <a:effectLst>
                  <a:outerShdw blurRad="38100" dist="38100" dir="2700000" algn="tl">
                    <a:srgbClr val="FFFFFF"/>
                  </a:outerShdw>
                </a:effectLst>
                <a:sym typeface="Symbol" pitchFamily="18" charset="2"/>
              </a:rPr>
              <a:t>线性无关 </a:t>
            </a:r>
          </a:p>
        </p:txBody>
      </p:sp>
      <p:sp>
        <p:nvSpPr>
          <p:cNvPr id="10" name="Line 12"/>
          <p:cNvSpPr>
            <a:spLocks noChangeShapeType="1"/>
          </p:cNvSpPr>
          <p:nvPr/>
        </p:nvSpPr>
        <p:spPr bwMode="auto">
          <a:xfrm>
            <a:off x="4045672" y="1404793"/>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1" name="Rectangle 13"/>
          <p:cNvSpPr>
            <a:spLocks noChangeArrowheads="1"/>
          </p:cNvSpPr>
          <p:nvPr/>
        </p:nvSpPr>
        <p:spPr bwMode="auto">
          <a:xfrm>
            <a:off x="2043834" y="3457431"/>
            <a:ext cx="3138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1</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2</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a:effectLst>
                  <a:outerShdw blurRad="38100" dist="38100" dir="2700000" algn="tl">
                    <a:srgbClr val="FFFFFF"/>
                  </a:outerShdw>
                </a:effectLst>
                <a:sym typeface="Symbol" pitchFamily="18" charset="2"/>
              </a:rPr>
              <a:t>+</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3</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baseline="-25000" dirty="0">
                <a:solidFill>
                  <a:srgbClr val="0000CC"/>
                </a:solidFill>
                <a:effectLst>
                  <a:outerShdw blurRad="38100" dist="38100" dir="2700000" algn="tl">
                    <a:srgbClr val="000000"/>
                  </a:outerShdw>
                </a:effectLst>
                <a:sym typeface="Symbol" pitchFamily="18" charset="2"/>
              </a:rPr>
              <a:t>3</a:t>
            </a:r>
            <a:r>
              <a:rPr lang="en-US" altLang="zh-CN" sz="2800" b="1" dirty="0">
                <a:effectLst>
                  <a:outerShdw blurRad="38100" dist="38100" dir="2700000" algn="tl">
                    <a:srgbClr val="FFFFFF"/>
                  </a:outerShdw>
                </a:effectLst>
                <a:sym typeface="Symbol" pitchFamily="18" charset="2"/>
              </a:rPr>
              <a:t> = 0 </a:t>
            </a:r>
            <a:endParaRPr lang="en-US" altLang="en-US" sz="2800" b="1" dirty="0">
              <a:effectLst>
                <a:outerShdw blurRad="38100" dist="38100" dir="2700000" algn="tl">
                  <a:srgbClr val="FFFFFF"/>
                </a:outerShdw>
              </a:effectLst>
              <a:sym typeface="Symbol" pitchFamily="18" charset="2"/>
            </a:endParaRPr>
          </a:p>
        </p:txBody>
      </p:sp>
      <p:sp>
        <p:nvSpPr>
          <p:cNvPr id="12" name="Rectangle 14"/>
          <p:cNvSpPr>
            <a:spLocks noChangeArrowheads="1"/>
          </p:cNvSpPr>
          <p:nvPr/>
        </p:nvSpPr>
        <p:spPr bwMode="auto">
          <a:xfrm>
            <a:off x="5782397" y="3251056"/>
            <a:ext cx="3621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effectLst>
                  <a:outerShdw blurRad="38100" dist="38100" dir="2700000" algn="tl">
                    <a:srgbClr val="FFFFFF"/>
                  </a:outerShdw>
                </a:effectLst>
                <a:sym typeface="Symbol" pitchFamily="18" charset="2"/>
              </a:rPr>
              <a:t>A</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1</a:t>
            </a:r>
            <a:r>
              <a:rPr lang="en-US" altLang="zh-CN" sz="2800" b="1" i="1">
                <a:solidFill>
                  <a:srgbClr val="FF0000"/>
                </a:solidFill>
                <a:effectLst>
                  <a:outerShdw blurRad="38100" dist="38100" dir="2700000" algn="tl">
                    <a:srgbClr val="000000"/>
                  </a:outerShdw>
                </a:effectLst>
                <a:sym typeface="Symbol" pitchFamily="18" charset="2"/>
              </a:rPr>
              <a:t></a:t>
            </a:r>
            <a:r>
              <a:rPr lang="en-US" altLang="zh-CN" sz="2800" b="1" baseline="-25000">
                <a:solidFill>
                  <a:srgbClr val="FF0000"/>
                </a:solidFill>
                <a:effectLst>
                  <a:outerShdw blurRad="38100" dist="38100" dir="2700000" algn="tl">
                    <a:srgbClr val="000000"/>
                  </a:outerShdw>
                </a:effectLst>
                <a:sym typeface="Symbol" pitchFamily="18" charset="2"/>
              </a:rPr>
              <a:t>1</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2</a:t>
            </a:r>
            <a:r>
              <a:rPr lang="en-US" altLang="zh-CN" sz="2800" b="1" i="1">
                <a:solidFill>
                  <a:srgbClr val="008000"/>
                </a:solidFill>
                <a:effectLst>
                  <a:outerShdw blurRad="38100" dist="38100" dir="2700000" algn="tl">
                    <a:srgbClr val="000000"/>
                  </a:outerShdw>
                </a:effectLst>
                <a:sym typeface="Symbol" pitchFamily="18" charset="2"/>
              </a:rPr>
              <a:t></a:t>
            </a:r>
            <a:r>
              <a:rPr lang="en-US" altLang="zh-CN" sz="2800" b="1" baseline="-25000">
                <a:solidFill>
                  <a:srgbClr val="008000"/>
                </a:solidFill>
                <a:effectLst>
                  <a:outerShdw blurRad="38100" dist="38100" dir="2700000" algn="tl">
                    <a:srgbClr val="000000"/>
                  </a:outerShdw>
                </a:effectLst>
                <a:sym typeface="Symbol" pitchFamily="18" charset="2"/>
              </a:rPr>
              <a:t>2</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3</a:t>
            </a:r>
            <a:r>
              <a:rPr lang="en-US" altLang="zh-CN" sz="2800" b="1" i="1">
                <a:solidFill>
                  <a:srgbClr val="0000CC"/>
                </a:solidFill>
                <a:effectLst>
                  <a:outerShdw blurRad="38100" dist="38100" dir="2700000" algn="tl">
                    <a:srgbClr val="000000"/>
                  </a:outerShdw>
                </a:effectLst>
                <a:sym typeface="Symbol" pitchFamily="18" charset="2"/>
              </a:rPr>
              <a:t></a:t>
            </a:r>
            <a:r>
              <a:rPr lang="en-US" altLang="zh-CN" sz="2800" b="1" baseline="-25000">
                <a:solidFill>
                  <a:srgbClr val="0000CC"/>
                </a:solidFill>
                <a:effectLst>
                  <a:outerShdw blurRad="38100" dist="38100" dir="2700000" algn="tl">
                    <a:srgbClr val="000000"/>
                  </a:outerShdw>
                </a:effectLst>
                <a:sym typeface="Symbol" pitchFamily="18" charset="2"/>
              </a:rPr>
              <a:t>3</a:t>
            </a:r>
            <a:r>
              <a:rPr lang="en-US" altLang="zh-CN" sz="2800" b="1">
                <a:effectLst>
                  <a:outerShdw blurRad="38100" dist="38100" dir="2700000" algn="tl">
                    <a:srgbClr val="FFFFFF"/>
                  </a:outerShdw>
                </a:effectLst>
                <a:sym typeface="Symbol" pitchFamily="18" charset="2"/>
              </a:rPr>
              <a:t>) = </a:t>
            </a:r>
            <a:r>
              <a:rPr lang="en-US" altLang="zh-CN" sz="2800" b="1" i="1">
                <a:effectLst>
                  <a:outerShdw blurRad="38100" dist="38100" dir="2700000" algn="tl">
                    <a:srgbClr val="FFFFFF"/>
                  </a:outerShdw>
                </a:effectLst>
                <a:sym typeface="Symbol" pitchFamily="18" charset="2"/>
              </a:rPr>
              <a:t></a:t>
            </a:r>
            <a:r>
              <a:rPr lang="en-US" altLang="zh-CN" sz="2800" b="1">
                <a:effectLst>
                  <a:outerShdw blurRad="38100" dist="38100" dir="2700000" algn="tl">
                    <a:srgbClr val="FFFFFF"/>
                  </a:outerShdw>
                </a:effectLst>
                <a:sym typeface="Symbol" pitchFamily="18" charset="2"/>
              </a:rPr>
              <a:t> </a:t>
            </a:r>
          </a:p>
        </p:txBody>
      </p:sp>
      <p:sp>
        <p:nvSpPr>
          <p:cNvPr id="13" name="Rectangle 15"/>
          <p:cNvSpPr>
            <a:spLocks noChangeArrowheads="1"/>
          </p:cNvSpPr>
          <p:nvPr/>
        </p:nvSpPr>
        <p:spPr bwMode="auto">
          <a:xfrm>
            <a:off x="5782397" y="3251056"/>
            <a:ext cx="3856037" cy="51911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1</a:t>
            </a:r>
            <a:r>
              <a:rPr lang="en-US" altLang="zh-CN" sz="2800" b="1" i="1">
                <a:effectLst>
                  <a:outerShdw blurRad="38100" dist="38100" dir="2700000" algn="tl">
                    <a:srgbClr val="FFFFFF"/>
                  </a:outerShdw>
                </a:effectLst>
                <a:sym typeface="Symbol" pitchFamily="18" charset="2"/>
              </a:rPr>
              <a:t>A</a:t>
            </a:r>
            <a:r>
              <a:rPr lang="en-US" altLang="zh-CN" sz="2800" b="1" i="1">
                <a:solidFill>
                  <a:srgbClr val="FF0000"/>
                </a:solidFill>
                <a:effectLst>
                  <a:outerShdw blurRad="38100" dist="38100" dir="2700000" algn="tl">
                    <a:srgbClr val="000000"/>
                  </a:outerShdw>
                </a:effectLst>
                <a:sym typeface="Symbol" pitchFamily="18" charset="2"/>
              </a:rPr>
              <a:t></a:t>
            </a:r>
            <a:r>
              <a:rPr lang="en-US" altLang="zh-CN" sz="2800" b="1" baseline="-25000">
                <a:solidFill>
                  <a:srgbClr val="FF0000"/>
                </a:solidFill>
                <a:effectLst>
                  <a:outerShdw blurRad="38100" dist="38100" dir="2700000" algn="tl">
                    <a:srgbClr val="000000"/>
                  </a:outerShdw>
                </a:effectLst>
                <a:sym typeface="Symbol" pitchFamily="18" charset="2"/>
              </a:rPr>
              <a:t>1</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2</a:t>
            </a:r>
            <a:r>
              <a:rPr lang="en-US" altLang="zh-CN" sz="2800" b="1" i="1">
                <a:effectLst>
                  <a:outerShdw blurRad="38100" dist="38100" dir="2700000" algn="tl">
                    <a:srgbClr val="FFFFFF"/>
                  </a:outerShdw>
                </a:effectLst>
                <a:sym typeface="Symbol" pitchFamily="18" charset="2"/>
              </a:rPr>
              <a:t>A</a:t>
            </a:r>
            <a:r>
              <a:rPr lang="en-US" altLang="zh-CN" sz="2800" b="1" i="1">
                <a:solidFill>
                  <a:srgbClr val="008000"/>
                </a:solidFill>
                <a:effectLst>
                  <a:outerShdw blurRad="38100" dist="38100" dir="2700000" algn="tl">
                    <a:srgbClr val="000000"/>
                  </a:outerShdw>
                </a:effectLst>
                <a:sym typeface="Symbol" pitchFamily="18" charset="2"/>
              </a:rPr>
              <a:t></a:t>
            </a:r>
            <a:r>
              <a:rPr lang="en-US" altLang="zh-CN" sz="2800" b="1" baseline="-25000">
                <a:solidFill>
                  <a:srgbClr val="008000"/>
                </a:solidFill>
                <a:effectLst>
                  <a:outerShdw blurRad="38100" dist="38100" dir="2700000" algn="tl">
                    <a:srgbClr val="000000"/>
                  </a:outerShdw>
                </a:effectLst>
                <a:sym typeface="Symbol" pitchFamily="18" charset="2"/>
              </a:rPr>
              <a:t>2</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3</a:t>
            </a:r>
            <a:r>
              <a:rPr lang="en-US" altLang="zh-CN" sz="2800" b="1" i="1">
                <a:effectLst>
                  <a:outerShdw blurRad="38100" dist="38100" dir="2700000" algn="tl">
                    <a:srgbClr val="FFFFFF"/>
                  </a:outerShdw>
                </a:effectLst>
                <a:sym typeface="Symbol" pitchFamily="18" charset="2"/>
              </a:rPr>
              <a:t>A</a:t>
            </a:r>
            <a:r>
              <a:rPr lang="en-US" altLang="zh-CN" sz="2800" b="1" i="1">
                <a:solidFill>
                  <a:srgbClr val="0000CC"/>
                </a:solidFill>
                <a:effectLst>
                  <a:outerShdw blurRad="38100" dist="38100" dir="2700000" algn="tl">
                    <a:srgbClr val="000000"/>
                  </a:outerShdw>
                </a:effectLst>
                <a:sym typeface="Symbol" pitchFamily="18" charset="2"/>
              </a:rPr>
              <a:t></a:t>
            </a:r>
            <a:r>
              <a:rPr lang="en-US" altLang="zh-CN" sz="2800" b="1" baseline="-25000">
                <a:solidFill>
                  <a:srgbClr val="0000CC"/>
                </a:solidFill>
                <a:effectLst>
                  <a:outerShdw blurRad="38100" dist="38100" dir="2700000" algn="tl">
                    <a:srgbClr val="000000"/>
                  </a:outerShdw>
                </a:effectLst>
                <a:sym typeface="Symbol" pitchFamily="18" charset="2"/>
              </a:rPr>
              <a:t>3</a:t>
            </a:r>
            <a:r>
              <a:rPr lang="en-US" altLang="zh-CN" sz="2800" b="1">
                <a:effectLst>
                  <a:outerShdw blurRad="38100" dist="38100" dir="2700000" algn="tl">
                    <a:srgbClr val="FFFFFF"/>
                  </a:outerShdw>
                </a:effectLst>
                <a:sym typeface="Symbol" pitchFamily="18" charset="2"/>
              </a:rPr>
              <a:t> = </a:t>
            </a:r>
            <a:r>
              <a:rPr lang="en-US" altLang="zh-CN" sz="2800" b="1" i="1">
                <a:effectLst>
                  <a:outerShdw blurRad="38100" dist="38100" dir="2700000" algn="tl">
                    <a:srgbClr val="FFFFFF"/>
                  </a:outerShdw>
                </a:effectLst>
                <a:sym typeface="Symbol" pitchFamily="18" charset="2"/>
              </a:rPr>
              <a:t></a:t>
            </a:r>
            <a:r>
              <a:rPr lang="en-US" altLang="zh-CN" sz="2800" b="1">
                <a:effectLst>
                  <a:outerShdw blurRad="38100" dist="38100" dir="2700000" algn="tl">
                    <a:srgbClr val="FFFFFF"/>
                  </a:outerShdw>
                </a:effectLst>
                <a:sym typeface="Symbol" pitchFamily="18" charset="2"/>
              </a:rPr>
              <a:t> </a:t>
            </a:r>
          </a:p>
        </p:txBody>
      </p:sp>
      <p:sp>
        <p:nvSpPr>
          <p:cNvPr id="14" name="Rectangle 16"/>
          <p:cNvSpPr>
            <a:spLocks noChangeArrowheads="1"/>
          </p:cNvSpPr>
          <p:nvPr/>
        </p:nvSpPr>
        <p:spPr bwMode="auto">
          <a:xfrm>
            <a:off x="5780809" y="3760643"/>
            <a:ext cx="4086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1</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baseline="-25000" dirty="0">
                <a:solidFill>
                  <a:srgbClr val="0000CC"/>
                </a:solidFill>
                <a:effectLst>
                  <a:outerShdw blurRad="38100" dist="38100" dir="2700000" algn="tl">
                    <a:srgbClr val="000000"/>
                  </a:outerShdw>
                </a:effectLst>
                <a:sym typeface="Symbol" pitchFamily="18" charset="2"/>
              </a:rPr>
              <a:t>3</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2</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baseline="-25000" dirty="0">
                <a:solidFill>
                  <a:srgbClr val="0000CC"/>
                </a:solidFill>
                <a:effectLst>
                  <a:outerShdw blurRad="38100" dist="38100" dir="2700000" algn="tl">
                    <a:srgbClr val="000000"/>
                  </a:outerShdw>
                </a:effectLst>
                <a:sym typeface="Symbol" pitchFamily="18" charset="2"/>
              </a:rPr>
              <a:t>3</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a:effectLst>
                  <a:outerShdw blurRad="38100" dist="38100" dir="2700000" algn="tl">
                    <a:srgbClr val="FFFFFF"/>
                  </a:outerShdw>
                </a:effectLst>
                <a:sym typeface="Symbol" pitchFamily="18" charset="2"/>
              </a:rPr>
              <a:t>+</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3</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baseline="-25000" dirty="0">
                <a:solidFill>
                  <a:srgbClr val="0000CC"/>
                </a:solidFill>
                <a:effectLst>
                  <a:outerShdw blurRad="38100" dist="38100" dir="2700000" algn="tl">
                    <a:srgbClr val="000000"/>
                  </a:outerShdw>
                </a:effectLst>
                <a:sym typeface="Symbol" pitchFamily="18" charset="2"/>
              </a:rPr>
              <a:t>3</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baseline="-25000" dirty="0">
                <a:solidFill>
                  <a:srgbClr val="0000CC"/>
                </a:solidFill>
                <a:effectLst>
                  <a:outerShdw blurRad="38100" dist="38100" dir="2700000" algn="tl">
                    <a:srgbClr val="000000"/>
                  </a:outerShdw>
                </a:effectLst>
                <a:sym typeface="Symbol" pitchFamily="18" charset="2"/>
              </a:rPr>
              <a:t>3</a:t>
            </a:r>
            <a:r>
              <a:rPr lang="en-US" altLang="zh-CN" sz="2800" b="1" dirty="0">
                <a:effectLst>
                  <a:outerShdw blurRad="38100" dist="38100" dir="2700000" algn="tl">
                    <a:srgbClr val="FFFFFF"/>
                  </a:outerShdw>
                </a:effectLst>
                <a:sym typeface="Symbol" pitchFamily="18" charset="2"/>
              </a:rPr>
              <a:t> = 0 </a:t>
            </a:r>
          </a:p>
        </p:txBody>
      </p:sp>
      <p:grpSp>
        <p:nvGrpSpPr>
          <p:cNvPr id="15" name="Group 17"/>
          <p:cNvGrpSpPr>
            <a:grpSpLocks/>
          </p:cNvGrpSpPr>
          <p:nvPr/>
        </p:nvGrpSpPr>
        <p:grpSpPr bwMode="auto">
          <a:xfrm>
            <a:off x="5028334" y="3332018"/>
            <a:ext cx="762000" cy="838200"/>
            <a:chOff x="2112" y="2064"/>
            <a:chExt cx="480" cy="528"/>
          </a:xfrm>
        </p:grpSpPr>
        <p:sp>
          <p:nvSpPr>
            <p:cNvPr id="16" name="Rectangle 18"/>
            <p:cNvSpPr>
              <a:spLocks noChangeArrowheads="1"/>
            </p:cNvSpPr>
            <p:nvPr/>
          </p:nvSpPr>
          <p:spPr bwMode="auto">
            <a:xfrm>
              <a:off x="2112" y="2143"/>
              <a:ext cx="3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a:effectLst>
                    <a:outerShdw blurRad="38100" dist="38100" dir="2700000" algn="tl">
                      <a:srgbClr val="FFFFFF"/>
                    </a:outerShdw>
                  </a:effectLst>
                  <a:sym typeface="Symbol" pitchFamily="18" charset="2"/>
                </a:rPr>
                <a:t></a:t>
              </a:r>
            </a:p>
          </p:txBody>
        </p:sp>
        <p:sp>
          <p:nvSpPr>
            <p:cNvPr id="17" name="AutoShape 19"/>
            <p:cNvSpPr>
              <a:spLocks/>
            </p:cNvSpPr>
            <p:nvPr/>
          </p:nvSpPr>
          <p:spPr bwMode="auto">
            <a:xfrm>
              <a:off x="2496" y="2064"/>
              <a:ext cx="96" cy="528"/>
            </a:xfrm>
            <a:prstGeom prst="leftBrace">
              <a:avLst>
                <a:gd name="adj1" fmla="val 4583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sp>
        <p:nvSpPr>
          <p:cNvPr id="18" name="Rectangle 20"/>
          <p:cNvSpPr>
            <a:spLocks noChangeArrowheads="1"/>
          </p:cNvSpPr>
          <p:nvPr/>
        </p:nvSpPr>
        <p:spPr bwMode="auto">
          <a:xfrm>
            <a:off x="5782397" y="3251056"/>
            <a:ext cx="4086225" cy="519112"/>
          </a:xfrm>
          <a:prstGeom prst="rect">
            <a:avLst/>
          </a:prstGeom>
          <a:solidFill>
            <a:schemeClr val="bg1"/>
          </a:solidFill>
          <a:ln>
            <a:noFill/>
          </a:ln>
          <a:effectLst/>
          <a:extLst/>
        </p:spPr>
        <p:txBody>
          <a:bodyPr wrap="none">
            <a:spAutoFit/>
          </a:bodyPr>
          <a:lstStyle/>
          <a:p>
            <a:pPr eaLnBrk="1" hangingPunct="1">
              <a:defRPr/>
            </a:pP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1</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2</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a:effectLst>
                  <a:outerShdw blurRad="38100" dist="38100" dir="2700000" algn="tl">
                    <a:srgbClr val="FFFFFF"/>
                  </a:outerShdw>
                </a:effectLst>
                <a:sym typeface="Symbol" pitchFamily="18" charset="2"/>
              </a:rPr>
              <a:t>+</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3</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baseline="-25000" dirty="0">
                <a:solidFill>
                  <a:srgbClr val="0000CC"/>
                </a:solidFill>
                <a:effectLst>
                  <a:outerShdw blurRad="38100" dist="38100" dir="2700000" algn="tl">
                    <a:srgbClr val="000000"/>
                  </a:outerShdw>
                </a:effectLst>
                <a:sym typeface="Symbol" pitchFamily="18" charset="2"/>
              </a:rPr>
              <a:t>3</a:t>
            </a:r>
            <a:r>
              <a:rPr lang="en-US" altLang="zh-CN" sz="2800" b="1" i="1" dirty="0">
                <a:solidFill>
                  <a:srgbClr val="0000CC"/>
                </a:solidFill>
                <a:effectLst>
                  <a:outerShdw blurRad="38100" dist="38100" dir="2700000" algn="tl">
                    <a:srgbClr val="000000"/>
                  </a:outerShdw>
                </a:effectLst>
                <a:sym typeface="Symbol" pitchFamily="18" charset="2"/>
              </a:rPr>
              <a:t></a:t>
            </a:r>
            <a:r>
              <a:rPr lang="en-US" altLang="zh-CN" sz="2800" b="1" baseline="-25000" dirty="0">
                <a:solidFill>
                  <a:srgbClr val="0000CC"/>
                </a:solidFill>
                <a:effectLst>
                  <a:outerShdw blurRad="38100" dist="38100" dir="2700000" algn="tl">
                    <a:srgbClr val="000000"/>
                  </a:outerShdw>
                </a:effectLst>
                <a:sym typeface="Symbol" pitchFamily="18" charset="2"/>
              </a:rPr>
              <a:t>3</a:t>
            </a:r>
            <a:r>
              <a:rPr lang="en-US" altLang="zh-CN" sz="2800" b="1" dirty="0">
                <a:effectLst>
                  <a:outerShdw blurRad="38100" dist="38100" dir="2700000" algn="tl">
                    <a:srgbClr val="FFFFFF"/>
                  </a:outerShdw>
                </a:effectLst>
                <a:sym typeface="Symbol" pitchFamily="18" charset="2"/>
              </a:rPr>
              <a:t> = 0 </a:t>
            </a:r>
          </a:p>
        </p:txBody>
      </p:sp>
      <p:sp>
        <p:nvSpPr>
          <p:cNvPr id="19" name="Rectangle 21"/>
          <p:cNvSpPr>
            <a:spLocks noChangeArrowheads="1"/>
          </p:cNvSpPr>
          <p:nvPr/>
        </p:nvSpPr>
        <p:spPr bwMode="auto">
          <a:xfrm>
            <a:off x="2051772" y="4352781"/>
            <a:ext cx="57775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1</a:t>
            </a: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a:t>
            </a:r>
            <a:r>
              <a:rPr lang="en-US" altLang="zh-CN" b="1" i="1" dirty="0">
                <a:solidFill>
                  <a:srgbClr val="0000CC"/>
                </a:solidFill>
                <a:effectLst>
                  <a:outerShdw blurRad="38100" dist="38100" dir="2700000" algn="tl">
                    <a:srgbClr val="000000"/>
                  </a:outerShdw>
                </a:effectLst>
                <a:sym typeface="Symbol" pitchFamily="18" charset="2"/>
              </a:rPr>
              <a:t></a:t>
            </a:r>
            <a:r>
              <a:rPr lang="en-US" altLang="zh-CN" b="1" baseline="-25000" dirty="0">
                <a:solidFill>
                  <a:srgbClr val="0000CC"/>
                </a:solidFill>
                <a:effectLst>
                  <a:outerShdw blurRad="38100" dist="38100" dir="2700000" algn="tl">
                    <a:srgbClr val="000000"/>
                  </a:outerShdw>
                </a:effectLst>
                <a:sym typeface="Symbol" pitchFamily="18" charset="2"/>
              </a:rPr>
              <a:t>3</a:t>
            </a: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2</a:t>
            </a:r>
            <a:r>
              <a:rPr lang="en-US" altLang="zh-CN" b="1" dirty="0">
                <a:effectLst>
                  <a:outerShdw blurRad="38100" dist="38100" dir="2700000" algn="tl">
                    <a:srgbClr val="FFFFFF"/>
                  </a:outerShdw>
                </a:effectLst>
                <a:sym typeface="Symbol" pitchFamily="18" charset="2"/>
              </a:rPr>
              <a:t>(</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a:t>
            </a:r>
            <a:r>
              <a:rPr lang="en-US" altLang="zh-CN" b="1" i="1" dirty="0">
                <a:solidFill>
                  <a:srgbClr val="0000CC"/>
                </a:solidFill>
                <a:effectLst>
                  <a:outerShdw blurRad="38100" dist="38100" dir="2700000" algn="tl">
                    <a:srgbClr val="000000"/>
                  </a:outerShdw>
                </a:effectLst>
                <a:sym typeface="Symbol" pitchFamily="18" charset="2"/>
              </a:rPr>
              <a:t></a:t>
            </a:r>
            <a:r>
              <a:rPr lang="en-US" altLang="zh-CN" b="1" baseline="-25000" dirty="0">
                <a:solidFill>
                  <a:srgbClr val="0000CC"/>
                </a:solidFill>
                <a:effectLst>
                  <a:outerShdw blurRad="38100" dist="38100" dir="2700000" algn="tl">
                    <a:srgbClr val="000000"/>
                  </a:outerShdw>
                </a:effectLst>
                <a:sym typeface="Symbol" pitchFamily="18" charset="2"/>
              </a:rPr>
              <a:t>3</a:t>
            </a:r>
            <a:r>
              <a:rPr lang="en-US" altLang="zh-CN" b="1" dirty="0">
                <a:effectLst>
                  <a:outerShdw blurRad="38100" dist="38100" dir="2700000" algn="tl">
                    <a:srgbClr val="FFFFFF"/>
                  </a:outerShdw>
                </a:effectLst>
                <a:sym typeface="Symbol" pitchFamily="18" charset="2"/>
              </a:rPr>
              <a:t>)</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0 </a:t>
            </a:r>
          </a:p>
        </p:txBody>
      </p:sp>
      <p:sp>
        <p:nvSpPr>
          <p:cNvPr id="20" name="Rectangle 22"/>
          <p:cNvSpPr>
            <a:spLocks noChangeArrowheads="1"/>
          </p:cNvSpPr>
          <p:nvPr/>
        </p:nvSpPr>
        <p:spPr bwMode="auto">
          <a:xfrm>
            <a:off x="2051772" y="5008418"/>
            <a:ext cx="49514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1</a:t>
            </a: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2</a:t>
            </a:r>
            <a:r>
              <a:rPr lang="en-US" altLang="zh-CN" b="1" dirty="0">
                <a:effectLst>
                  <a:outerShdw blurRad="38100" dist="38100" dir="2700000" algn="tl">
                    <a:srgbClr val="FFFFFF"/>
                  </a:outerShdw>
                </a:effectLst>
                <a:sym typeface="Symbol" pitchFamily="18" charset="2"/>
              </a:rPr>
              <a:t>(</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a:t>
            </a:r>
            <a:r>
              <a:rPr lang="en-US" altLang="zh-CN" b="1" i="1" dirty="0">
                <a:solidFill>
                  <a:srgbClr val="0000CC"/>
                </a:solidFill>
                <a:effectLst>
                  <a:outerShdw blurRad="38100" dist="38100" dir="2700000" algn="tl">
                    <a:srgbClr val="000000"/>
                  </a:outerShdw>
                </a:effectLst>
                <a:sym typeface="Symbol" pitchFamily="18" charset="2"/>
              </a:rPr>
              <a:t></a:t>
            </a:r>
            <a:r>
              <a:rPr lang="en-US" altLang="zh-CN" b="1" baseline="-25000" dirty="0">
                <a:solidFill>
                  <a:srgbClr val="0000CC"/>
                </a:solidFill>
                <a:effectLst>
                  <a:outerShdw blurRad="38100" dist="38100" dir="2700000" algn="tl">
                    <a:srgbClr val="000000"/>
                  </a:outerShdw>
                </a:effectLst>
                <a:sym typeface="Symbol" pitchFamily="18" charset="2"/>
              </a:rPr>
              <a:t>3</a:t>
            </a:r>
            <a:r>
              <a:rPr lang="en-US" altLang="zh-CN" b="1" dirty="0">
                <a:effectLst>
                  <a:outerShdw blurRad="38100" dist="38100" dir="2700000" algn="tl">
                    <a:srgbClr val="FFFFFF"/>
                  </a:outerShdw>
                </a:effectLst>
                <a:sym typeface="Symbol" pitchFamily="18" charset="2"/>
              </a:rPr>
              <a:t>) = 0 </a:t>
            </a:r>
          </a:p>
        </p:txBody>
      </p:sp>
      <p:sp>
        <p:nvSpPr>
          <p:cNvPr id="21" name="Rectangle 23"/>
          <p:cNvSpPr>
            <a:spLocks noChangeArrowheads="1"/>
          </p:cNvSpPr>
          <p:nvPr/>
        </p:nvSpPr>
        <p:spPr bwMode="auto">
          <a:xfrm>
            <a:off x="2051772" y="5694218"/>
            <a:ext cx="25619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1</a:t>
            </a:r>
            <a:r>
              <a:rPr lang="en-US" altLang="zh-CN" b="1" dirty="0">
                <a:solidFill>
                  <a:srgbClr val="FF0000"/>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2</a:t>
            </a:r>
            <a:r>
              <a:rPr lang="en-US" altLang="zh-CN" b="1" dirty="0">
                <a:solidFill>
                  <a:srgbClr val="FF0000"/>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 </a:t>
            </a:r>
            <a:r>
              <a:rPr lang="en-US" altLang="zh-CN" dirty="0">
                <a:effectLst>
                  <a:outerShdw blurRad="38100" dist="38100" dir="2700000" algn="tl">
                    <a:srgbClr val="FFFFFF"/>
                  </a:outerShdw>
                </a:effectLst>
                <a:sym typeface="Symbol" pitchFamily="18" charset="2"/>
              </a:rPr>
              <a:t>0</a:t>
            </a:r>
            <a:r>
              <a:rPr lang="en-US" altLang="zh-CN" b="1" dirty="0">
                <a:effectLst>
                  <a:outerShdw blurRad="38100" dist="38100" dir="2700000" algn="tl">
                    <a:srgbClr val="FFFFFF"/>
                  </a:outerShdw>
                </a:effectLst>
                <a:sym typeface="Symbol" pitchFamily="18" charset="2"/>
              </a:rPr>
              <a:t> </a:t>
            </a:r>
          </a:p>
        </p:txBody>
      </p:sp>
      <p:sp>
        <p:nvSpPr>
          <p:cNvPr id="22" name="Rectangle 24"/>
          <p:cNvSpPr>
            <a:spLocks noChangeArrowheads="1"/>
          </p:cNvSpPr>
          <p:nvPr/>
        </p:nvSpPr>
        <p:spPr bwMode="auto">
          <a:xfrm>
            <a:off x="4402859" y="5694218"/>
            <a:ext cx="21659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3</a:t>
            </a:r>
            <a:r>
              <a:rPr lang="en-US" altLang="zh-CN" b="1" i="1" dirty="0">
                <a:solidFill>
                  <a:srgbClr val="0000CC"/>
                </a:solidFill>
                <a:effectLst>
                  <a:outerShdw blurRad="38100" dist="38100" dir="2700000" algn="tl">
                    <a:srgbClr val="000000"/>
                  </a:outerShdw>
                </a:effectLst>
                <a:sym typeface="Symbol" pitchFamily="18" charset="2"/>
              </a:rPr>
              <a:t></a:t>
            </a:r>
            <a:r>
              <a:rPr lang="en-US" altLang="zh-CN" b="1" baseline="-25000" dirty="0">
                <a:solidFill>
                  <a:srgbClr val="0000CC"/>
                </a:solidFill>
                <a:effectLst>
                  <a:outerShdw blurRad="38100" dist="38100" dir="2700000" algn="tl">
                    <a:srgbClr val="000000"/>
                  </a:outerShdw>
                </a:effectLst>
                <a:sym typeface="Symbol" pitchFamily="18" charset="2"/>
              </a:rPr>
              <a:t>3</a:t>
            </a:r>
            <a:r>
              <a:rPr lang="en-US" altLang="zh-CN" b="1" dirty="0">
                <a:effectLst>
                  <a:outerShdw blurRad="38100" dist="38100" dir="2700000" algn="tl">
                    <a:srgbClr val="FFFFFF"/>
                  </a:outerShdw>
                </a:effectLst>
                <a:sym typeface="Symbol" pitchFamily="18" charset="2"/>
              </a:rPr>
              <a:t> = 0 </a:t>
            </a:r>
          </a:p>
        </p:txBody>
      </p:sp>
      <p:sp>
        <p:nvSpPr>
          <p:cNvPr id="23" name="Rectangle 25"/>
          <p:cNvSpPr>
            <a:spLocks noChangeArrowheads="1"/>
          </p:cNvSpPr>
          <p:nvPr/>
        </p:nvSpPr>
        <p:spPr bwMode="auto">
          <a:xfrm>
            <a:off x="6479309" y="5694218"/>
            <a:ext cx="17812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k</a:t>
            </a:r>
            <a:r>
              <a:rPr lang="en-US" altLang="zh-CN" b="1" baseline="-25000" dirty="0">
                <a:effectLst>
                  <a:outerShdw blurRad="38100" dist="38100" dir="2700000" algn="tl">
                    <a:srgbClr val="FFFFFF"/>
                  </a:outerShdw>
                </a:effectLst>
                <a:sym typeface="Symbol" pitchFamily="18" charset="2"/>
              </a:rPr>
              <a:t>3</a:t>
            </a:r>
            <a:r>
              <a:rPr lang="en-US" altLang="zh-CN" b="1" dirty="0">
                <a:solidFill>
                  <a:srgbClr val="FF0000"/>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 </a:t>
            </a:r>
            <a:r>
              <a:rPr lang="en-US" altLang="zh-CN" dirty="0">
                <a:effectLst>
                  <a:outerShdw blurRad="38100" dist="38100" dir="2700000" algn="tl">
                    <a:srgbClr val="FFFFFF"/>
                  </a:outerShdw>
                </a:effectLst>
                <a:sym typeface="Symbol" pitchFamily="18" charset="2"/>
              </a:rPr>
              <a:t>0</a:t>
            </a:r>
            <a:r>
              <a:rPr lang="en-US" altLang="zh-CN" b="1" dirty="0">
                <a:effectLst>
                  <a:outerShdw blurRad="38100" dist="38100" dir="2700000" algn="tl">
                    <a:srgbClr val="FFFFFF"/>
                  </a:outerShdw>
                </a:effectLst>
                <a:sym typeface="Symbol" pitchFamily="18" charset="2"/>
              </a:rPr>
              <a:t> </a:t>
            </a:r>
          </a:p>
        </p:txBody>
      </p:sp>
      <p:sp>
        <p:nvSpPr>
          <p:cNvPr id="24" name="Line 26"/>
          <p:cNvSpPr>
            <a:spLocks noChangeShapeType="1"/>
          </p:cNvSpPr>
          <p:nvPr/>
        </p:nvSpPr>
        <p:spPr bwMode="auto">
          <a:xfrm>
            <a:off x="4650509" y="1404793"/>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5" name="Rectangle 27"/>
          <p:cNvSpPr>
            <a:spLocks noChangeArrowheads="1"/>
          </p:cNvSpPr>
          <p:nvPr/>
        </p:nvSpPr>
        <p:spPr bwMode="auto">
          <a:xfrm>
            <a:off x="10079759" y="6559406"/>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0DD8D12E-5184-493A-BEDC-3DBB2E697C50}" type="slidenum">
              <a:rPr lang="en-US" altLang="zh-CN" sz="1800" b="1" smtClean="0">
                <a:solidFill>
                  <a:schemeClr val="tx2"/>
                </a:solidFill>
                <a:effectLst>
                  <a:outerShdw blurRad="38100" dist="38100" dir="2700000" algn="tl">
                    <a:srgbClr val="FFFFFF"/>
                  </a:outerShdw>
                </a:effectLst>
              </a:rPr>
              <a:pPr eaLnBrk="1" hangingPunct="1">
                <a:defRPr/>
              </a:pPr>
              <a:t>53</a:t>
            </a:fld>
            <a:endParaRPr lang="en-US" altLang="zh-CN" sz="1800" b="1" smtClean="0">
              <a:solidFill>
                <a:schemeClr val="tx2"/>
              </a:solidFill>
              <a:effectLst>
                <a:outerShdw blurRad="38100" dist="38100" dir="2700000" algn="tl">
                  <a:srgbClr val="FFFFFF"/>
                </a:outerShdw>
              </a:effectLst>
            </a:endParaRPr>
          </a:p>
        </p:txBody>
      </p:sp>
      <p:sp>
        <p:nvSpPr>
          <p:cNvPr id="26" name="Rectangle 28"/>
          <p:cNvSpPr>
            <a:spLocks noChangeArrowheads="1"/>
          </p:cNvSpPr>
          <p:nvPr/>
        </p:nvSpPr>
        <p:spPr bwMode="auto">
          <a:xfrm>
            <a:off x="7035522" y="374297"/>
            <a:ext cx="30251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§4.2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Tree>
    <p:extLst>
      <p:ext uri="{BB962C8B-B14F-4D97-AF65-F5344CB8AC3E}">
        <p14:creationId xmlns:p14="http://schemas.microsoft.com/office/powerpoint/2010/main" val="302675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animBg="1"/>
      <p:bldP spid="14" grpId="0"/>
      <p:bldP spid="18" grpId="0" animBg="1"/>
      <p:bldP spid="19" grpId="0"/>
      <p:bldP spid="20" grpId="0"/>
      <p:bldP spid="21" grpId="0"/>
      <p:bldP spid="22" grpId="0"/>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032000" y="663575"/>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1955800" y="247650"/>
            <a:ext cx="26693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smtClean="0">
                <a:solidFill>
                  <a:srgbClr val="FF0000"/>
                </a:solidFill>
                <a:effectLst>
                  <a:outerShdw blurRad="38100" dist="38100" dir="2700000" algn="tl">
                    <a:srgbClr val="000000"/>
                  </a:outerShdw>
                </a:effectLst>
                <a:latin typeface="黑体" pitchFamily="49" charset="-122"/>
                <a:ea typeface="黑体" pitchFamily="49" charset="-122"/>
              </a:rPr>
              <a:t>第四章 </a:t>
            </a: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特征值与特征向量 </a:t>
            </a:r>
          </a:p>
        </p:txBody>
      </p:sp>
      <p:sp>
        <p:nvSpPr>
          <p:cNvPr id="4" name="Rectangle 6"/>
          <p:cNvSpPr>
            <a:spLocks noChangeArrowheads="1"/>
          </p:cNvSpPr>
          <p:nvPr/>
        </p:nvSpPr>
        <p:spPr bwMode="auto">
          <a:xfrm>
            <a:off x="3175000" y="1435100"/>
            <a:ext cx="57406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smtClean="0">
                <a:solidFill>
                  <a:srgbClr val="0000CC"/>
                </a:solidFill>
                <a:effectLst>
                  <a:outerShdw blurRad="38100" dist="38100" dir="2700000" algn="tl">
                    <a:srgbClr val="000000"/>
                  </a:outerShdw>
                </a:effectLst>
                <a:sym typeface="Symbol" pitchFamily="18" charset="2"/>
              </a:rPr>
              <a:t></a:t>
            </a:r>
            <a:r>
              <a:rPr lang="en-US" altLang="zh-CN" b="1" i="1" baseline="-25000" dirty="0">
                <a:solidFill>
                  <a:srgbClr val="0000CC"/>
                </a:solidFill>
                <a:effectLst>
                  <a:outerShdw blurRad="38100" dist="38100" dir="2700000" algn="tl">
                    <a:srgbClr val="000000"/>
                  </a:outerShdw>
                </a:effectLst>
                <a:sym typeface="Symbol" pitchFamily="18" charset="2"/>
              </a:rPr>
              <a:t>n</a:t>
            </a:r>
            <a:r>
              <a:rPr lang="en-US" altLang="zh-CN" b="1" dirty="0" smtClean="0">
                <a:effectLst>
                  <a:outerShdw blurRad="38100" dist="38100" dir="2700000" algn="tl">
                    <a:srgbClr val="FFFFFF"/>
                  </a:outerShdw>
                </a:effectLst>
                <a:sym typeface="Symbol" pitchFamily="18" charset="2"/>
              </a:rPr>
              <a:t> </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的特征向量 </a:t>
            </a:r>
          </a:p>
        </p:txBody>
      </p:sp>
      <p:sp>
        <p:nvSpPr>
          <p:cNvPr id="5" name="Rectangle 7"/>
          <p:cNvSpPr>
            <a:spLocks noChangeArrowheads="1"/>
          </p:cNvSpPr>
          <p:nvPr/>
        </p:nvSpPr>
        <p:spPr bwMode="auto">
          <a:xfrm>
            <a:off x="3175000" y="757238"/>
            <a:ext cx="66030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smtClean="0">
                <a:solidFill>
                  <a:srgbClr val="0000CC"/>
                </a:solidFill>
                <a:effectLst>
                  <a:outerShdw blurRad="38100" dist="38100" dir="2700000" algn="tl">
                    <a:srgbClr val="000000"/>
                  </a:outerShdw>
                </a:effectLst>
                <a:sym typeface="Symbol" pitchFamily="18" charset="2"/>
              </a:rPr>
              <a:t></a:t>
            </a:r>
            <a:r>
              <a:rPr lang="en-US" altLang="zh-CN" b="1" i="1" baseline="-25000" dirty="0" smtClean="0">
                <a:solidFill>
                  <a:srgbClr val="0000CC"/>
                </a:solidFill>
                <a:effectLst>
                  <a:outerShdw blurRad="38100" dist="38100" dir="2700000" algn="tl">
                    <a:srgbClr val="000000"/>
                  </a:outerShdw>
                </a:effectLst>
                <a:sym typeface="Symbol" pitchFamily="18" charset="2"/>
              </a:rPr>
              <a:t>n</a:t>
            </a:r>
            <a:r>
              <a:rPr lang="en-US" altLang="zh-CN" b="1" dirty="0" smtClean="0">
                <a:effectLst>
                  <a:outerShdw blurRad="38100" dist="38100" dir="2700000" algn="tl">
                    <a:srgbClr val="FFFFFF"/>
                  </a:outerShdw>
                </a:effectLst>
                <a:sym typeface="Symbol" pitchFamily="18" charset="2"/>
              </a:rPr>
              <a:t> </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的互异的特征值 </a:t>
            </a:r>
          </a:p>
        </p:txBody>
      </p:sp>
      <p:sp>
        <p:nvSpPr>
          <p:cNvPr id="6" name="Line 8"/>
          <p:cNvSpPr>
            <a:spLocks noChangeShapeType="1"/>
          </p:cNvSpPr>
          <p:nvPr/>
        </p:nvSpPr>
        <p:spPr bwMode="auto">
          <a:xfrm>
            <a:off x="3479800" y="1336675"/>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7" name="Rectangle 9"/>
          <p:cNvSpPr>
            <a:spLocks noChangeArrowheads="1"/>
          </p:cNvSpPr>
          <p:nvPr/>
        </p:nvSpPr>
        <p:spPr bwMode="auto">
          <a:xfrm>
            <a:off x="1951038" y="2197100"/>
            <a:ext cx="1236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effectLst>
                  <a:outerShdw blurRad="38100" dist="38100" dir="2700000" algn="tl">
                    <a:srgbClr val="FFFFFF"/>
                  </a:outerShdw>
                </a:effectLst>
                <a:sym typeface="Symbol" pitchFamily="18" charset="2"/>
              </a:rPr>
              <a:t>结论</a:t>
            </a:r>
            <a:r>
              <a:rPr lang="en-US" altLang="zh-CN" b="1" dirty="0">
                <a:effectLst>
                  <a:outerShdw blurRad="38100" dist="38100" dir="2700000" algn="tl">
                    <a:srgbClr val="FFFFFF"/>
                  </a:outerShdw>
                </a:effectLst>
                <a:sym typeface="Symbol" pitchFamily="18" charset="2"/>
              </a:rPr>
              <a:t>: </a:t>
            </a:r>
          </a:p>
        </p:txBody>
      </p:sp>
      <p:sp>
        <p:nvSpPr>
          <p:cNvPr id="8" name="Rectangle 10"/>
          <p:cNvSpPr>
            <a:spLocks noChangeArrowheads="1"/>
          </p:cNvSpPr>
          <p:nvPr/>
        </p:nvSpPr>
        <p:spPr bwMode="auto">
          <a:xfrm>
            <a:off x="1951038" y="784225"/>
            <a:ext cx="1236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effectLst>
                  <a:outerShdw blurRad="38100" dist="38100" dir="2700000" algn="tl">
                    <a:srgbClr val="FFFFFF"/>
                  </a:outerShdw>
                </a:effectLst>
                <a:sym typeface="Symbol" pitchFamily="18" charset="2"/>
              </a:rPr>
              <a:t>条件</a:t>
            </a:r>
            <a:r>
              <a:rPr lang="en-US" altLang="zh-CN" b="1" dirty="0">
                <a:effectLst>
                  <a:outerShdw blurRad="38100" dist="38100" dir="2700000" algn="tl">
                    <a:srgbClr val="FFFFFF"/>
                  </a:outerShdw>
                </a:effectLst>
                <a:sym typeface="Symbol" pitchFamily="18" charset="2"/>
              </a:rPr>
              <a:t>: </a:t>
            </a:r>
          </a:p>
        </p:txBody>
      </p:sp>
      <p:sp>
        <p:nvSpPr>
          <p:cNvPr id="9" name="Rectangle 11"/>
          <p:cNvSpPr>
            <a:spLocks noChangeArrowheads="1"/>
          </p:cNvSpPr>
          <p:nvPr/>
        </p:nvSpPr>
        <p:spPr bwMode="auto">
          <a:xfrm>
            <a:off x="3175000" y="2187575"/>
            <a:ext cx="413125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smtClean="0">
                <a:solidFill>
                  <a:srgbClr val="0000CC"/>
                </a:solidFill>
                <a:effectLst>
                  <a:outerShdw blurRad="38100" dist="38100" dir="2700000" algn="tl">
                    <a:srgbClr val="000000"/>
                  </a:outerShdw>
                </a:effectLst>
                <a:sym typeface="Symbol" pitchFamily="18" charset="2"/>
              </a:rPr>
              <a:t></a:t>
            </a:r>
            <a:r>
              <a:rPr lang="en-US" altLang="zh-CN" b="1" i="1" baseline="-25000" dirty="0">
                <a:solidFill>
                  <a:srgbClr val="0000CC"/>
                </a:solidFill>
                <a:effectLst>
                  <a:outerShdw blurRad="38100" dist="38100" dir="2700000" algn="tl">
                    <a:srgbClr val="000000"/>
                  </a:outerShdw>
                </a:effectLst>
                <a:sym typeface="Symbol" pitchFamily="18" charset="2"/>
              </a:rPr>
              <a:t>n</a:t>
            </a:r>
            <a:r>
              <a:rPr lang="zh-CN" altLang="en-US" b="1" dirty="0" smtClean="0">
                <a:effectLst>
                  <a:outerShdw blurRad="38100" dist="38100" dir="2700000" algn="tl">
                    <a:srgbClr val="FFFFFF"/>
                  </a:outerShdw>
                </a:effectLst>
                <a:sym typeface="Symbol" pitchFamily="18" charset="2"/>
              </a:rPr>
              <a:t>线性无关 </a:t>
            </a:r>
            <a:endParaRPr lang="zh-CN" altLang="en-US" b="1" dirty="0">
              <a:effectLst>
                <a:outerShdw blurRad="38100" dist="38100" dir="2700000" algn="tl">
                  <a:srgbClr val="FFFFFF"/>
                </a:outerShdw>
              </a:effectLst>
              <a:sym typeface="Symbol" pitchFamily="18" charset="2"/>
            </a:endParaRPr>
          </a:p>
        </p:txBody>
      </p:sp>
      <p:sp>
        <p:nvSpPr>
          <p:cNvPr id="10" name="Line 12"/>
          <p:cNvSpPr>
            <a:spLocks noChangeShapeType="1"/>
          </p:cNvSpPr>
          <p:nvPr/>
        </p:nvSpPr>
        <p:spPr bwMode="auto">
          <a:xfrm>
            <a:off x="4017963" y="1336675"/>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1" name="Rectangle 13"/>
          <p:cNvSpPr>
            <a:spLocks noChangeArrowheads="1"/>
          </p:cNvSpPr>
          <p:nvPr/>
        </p:nvSpPr>
        <p:spPr bwMode="auto">
          <a:xfrm>
            <a:off x="2016125" y="2882900"/>
            <a:ext cx="58368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1</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dirty="0">
                <a:solidFill>
                  <a:srgbClr val="FF0000"/>
                </a:solidFill>
                <a:effectLst>
                  <a:outerShdw blurRad="38100" dist="38100" dir="2700000" algn="tl">
                    <a:srgbClr val="000000"/>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2</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a:solidFill>
                  <a:srgbClr val="008000"/>
                </a:solidFill>
                <a:effectLst>
                  <a:outerShdw blurRad="38100" dist="38100" dir="2700000" algn="tl">
                    <a:srgbClr val="000000"/>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a:t>
            </a:r>
            <a:r>
              <a:rPr lang="en-US" altLang="zh-CN" sz="2800" b="1" dirty="0" smtClean="0">
                <a:effectLst>
                  <a:outerShdw blurRad="38100" dist="38100" dir="2700000" algn="tl">
                    <a:srgbClr val="FFFFFF"/>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a:t>
            </a:r>
            <a:r>
              <a:rPr lang="en-US" altLang="zh-CN" sz="2800" b="1" i="1" dirty="0" smtClean="0">
                <a:effectLst>
                  <a:outerShdw blurRad="38100" dist="38100" dir="2700000" algn="tl">
                    <a:srgbClr val="FFFFFF"/>
                  </a:outerShdw>
                </a:effectLst>
                <a:sym typeface="Symbol" pitchFamily="18" charset="2"/>
              </a:rPr>
              <a:t>k</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a:t>
            </a:r>
            <a:r>
              <a:rPr lang="en-US" altLang="zh-CN" sz="2800" b="1" baseline="-25000" dirty="0">
                <a:effectLst>
                  <a:outerShdw blurRad="38100" dist="38100" dir="2700000" algn="tl">
                    <a:srgbClr val="FFFFFF"/>
                  </a:outerShdw>
                </a:effectLst>
                <a:sym typeface="Symbol" pitchFamily="18" charset="2"/>
              </a:rPr>
              <a:t>1</a:t>
            </a:r>
            <a:r>
              <a:rPr lang="en-US" altLang="zh-CN" sz="2800" b="1" i="1" dirty="0" smtClean="0">
                <a:effectLst>
                  <a:outerShdw blurRad="38100" dist="38100" dir="2700000" algn="tl">
                    <a:srgbClr val="FFFFFF"/>
                  </a:outerShdw>
                </a:effectLst>
                <a:sym typeface="Symbol" pitchFamily="18" charset="2"/>
              </a:rPr>
              <a:t></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a:t>
            </a:r>
            <a:r>
              <a:rPr lang="en-US" altLang="zh-CN" sz="2800" b="1" baseline="-25000" dirty="0">
                <a:effectLst>
                  <a:outerShdw blurRad="38100" dist="38100" dir="2700000" algn="tl">
                    <a:srgbClr val="FFFFFF"/>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 + </a:t>
            </a:r>
            <a:r>
              <a:rPr lang="en-US" altLang="zh-CN" sz="2800" b="1" i="1" dirty="0" err="1" smtClean="0">
                <a:effectLst>
                  <a:outerShdw blurRad="38100" dist="38100" dir="2700000" algn="tl">
                    <a:srgbClr val="FFFFFF"/>
                  </a:outerShdw>
                </a:effectLst>
                <a:sym typeface="Symbol" pitchFamily="18" charset="2"/>
              </a:rPr>
              <a:t>k</a:t>
            </a:r>
            <a:r>
              <a:rPr lang="en-US" altLang="zh-CN" sz="2800" b="1" i="1" baseline="-25000" dirty="0" err="1">
                <a:effectLst>
                  <a:outerShdw blurRad="38100" dist="38100" dir="2700000" algn="tl">
                    <a:srgbClr val="FFFFFF"/>
                  </a:outerShdw>
                </a:effectLst>
                <a:sym typeface="Symbol" pitchFamily="18" charset="2"/>
              </a:rPr>
              <a:t>n</a:t>
            </a:r>
            <a:r>
              <a:rPr lang="en-US" altLang="zh-CN" sz="2800" b="1" i="1" dirty="0" err="1" smtClean="0">
                <a:solidFill>
                  <a:srgbClr val="0000CC"/>
                </a:solidFill>
                <a:effectLst>
                  <a:outerShdw blurRad="38100" dist="38100" dir="2700000" algn="tl">
                    <a:srgbClr val="000000"/>
                  </a:outerShdw>
                </a:effectLst>
                <a:sym typeface="Symbol" pitchFamily="18" charset="2"/>
              </a:rPr>
              <a:t></a:t>
            </a:r>
            <a:r>
              <a:rPr lang="en-US" altLang="zh-CN" sz="2800" b="1" i="1" baseline="-25000" dirty="0" err="1">
                <a:solidFill>
                  <a:srgbClr val="0000CC"/>
                </a:solidFill>
                <a:effectLst>
                  <a:outerShdw blurRad="38100" dist="38100" dir="2700000" algn="tl">
                    <a:srgbClr val="000000"/>
                  </a:outerShdw>
                </a:effectLst>
                <a:sym typeface="Symbol" pitchFamily="18" charset="2"/>
              </a:rPr>
              <a:t>n</a:t>
            </a:r>
            <a:r>
              <a:rPr lang="en-US" altLang="zh-CN" sz="2800" b="1" dirty="0" smtClean="0">
                <a:effectLst>
                  <a:outerShdw blurRad="38100" dist="38100" dir="2700000" algn="tl">
                    <a:srgbClr val="FFFFFF"/>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0 </a:t>
            </a:r>
            <a:endParaRPr lang="en-US" altLang="en-US" sz="2800" b="1" dirty="0">
              <a:effectLst>
                <a:outerShdw blurRad="38100" dist="38100" dir="2700000" algn="tl">
                  <a:srgbClr val="FFFFFF"/>
                </a:outerShdw>
              </a:effectLst>
              <a:sym typeface="Symbol" pitchFamily="18" charset="2"/>
            </a:endParaRPr>
          </a:p>
        </p:txBody>
      </p:sp>
      <p:sp>
        <p:nvSpPr>
          <p:cNvPr id="12" name="Rectangle 14"/>
          <p:cNvSpPr>
            <a:spLocks noChangeArrowheads="1"/>
          </p:cNvSpPr>
          <p:nvPr/>
        </p:nvSpPr>
        <p:spPr bwMode="auto">
          <a:xfrm>
            <a:off x="2786063" y="3492500"/>
            <a:ext cx="5502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effectLst>
                  <a:outerShdw blurRad="38100" dist="38100" dir="2700000" algn="tl">
                    <a:srgbClr val="FFFFFF"/>
                  </a:outerShdw>
                </a:effectLst>
                <a:sym typeface="Symbol" pitchFamily="18" charset="2"/>
              </a:rPr>
              <a:t>A</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1</a:t>
            </a:r>
            <a:r>
              <a:rPr lang="en-US" altLang="zh-CN" sz="2800" b="1" i="1">
                <a:solidFill>
                  <a:srgbClr val="FF0000"/>
                </a:solidFill>
                <a:effectLst>
                  <a:outerShdw blurRad="38100" dist="38100" dir="2700000" algn="tl">
                    <a:srgbClr val="000000"/>
                  </a:outerShdw>
                </a:effectLst>
                <a:sym typeface="Symbol" pitchFamily="18" charset="2"/>
              </a:rPr>
              <a:t></a:t>
            </a:r>
            <a:r>
              <a:rPr lang="en-US" altLang="zh-CN" sz="2800" b="1" baseline="-25000">
                <a:solidFill>
                  <a:srgbClr val="FF0000"/>
                </a:solidFill>
                <a:effectLst>
                  <a:outerShdw blurRad="38100" dist="38100" dir="2700000" algn="tl">
                    <a:srgbClr val="000000"/>
                  </a:outerShdw>
                </a:effectLst>
                <a:sym typeface="Symbol" pitchFamily="18" charset="2"/>
              </a:rPr>
              <a:t>1</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2</a:t>
            </a:r>
            <a:r>
              <a:rPr lang="en-US" altLang="zh-CN" sz="2800" b="1" i="1">
                <a:solidFill>
                  <a:srgbClr val="008000"/>
                </a:solidFill>
                <a:effectLst>
                  <a:outerShdw blurRad="38100" dist="38100" dir="2700000" algn="tl">
                    <a:srgbClr val="000000"/>
                  </a:outerShdw>
                </a:effectLst>
                <a:sym typeface="Symbol" pitchFamily="18" charset="2"/>
              </a:rPr>
              <a:t></a:t>
            </a:r>
            <a:r>
              <a:rPr lang="en-US" altLang="zh-CN" sz="2800" b="1" baseline="-25000">
                <a:solidFill>
                  <a:srgbClr val="008000"/>
                </a:solidFill>
                <a:effectLst>
                  <a:outerShdw blurRad="38100" dist="38100" dir="2700000" algn="tl">
                    <a:srgbClr val="000000"/>
                  </a:outerShdw>
                </a:effectLst>
                <a:sym typeface="Symbol" pitchFamily="18" charset="2"/>
              </a:rPr>
              <a:t>2</a:t>
            </a:r>
            <a:r>
              <a:rPr lang="en-US" altLang="zh-CN" sz="2800" b="1">
                <a:effectLst>
                  <a:outerShdw blurRad="38100" dist="38100" dir="2700000" algn="tl">
                    <a:srgbClr val="FFFFFF"/>
                  </a:outerShdw>
                </a:effectLst>
                <a:sym typeface="Symbol" pitchFamily="18" charset="2"/>
              </a:rPr>
              <a:t>+…+ </a:t>
            </a:r>
            <a:r>
              <a:rPr lang="en-US" altLang="zh-CN" sz="2800" b="1" i="1">
                <a:effectLst>
                  <a:outerShdw blurRad="38100" dist="38100" dir="2700000" algn="tl">
                    <a:srgbClr val="FFFFFF"/>
                  </a:outerShdw>
                </a:effectLst>
                <a:sym typeface="Symbol" pitchFamily="18" charset="2"/>
              </a:rPr>
              <a:t>k</a:t>
            </a:r>
            <a:r>
              <a:rPr lang="en-US" altLang="zh-CN" sz="2800" b="1" i="1" baseline="-25000">
                <a:effectLst>
                  <a:outerShdw blurRad="38100" dist="38100" dir="2700000" algn="tl">
                    <a:srgbClr val="FFFFFF"/>
                  </a:outerShdw>
                </a:effectLst>
                <a:sym typeface="Symbol" pitchFamily="18" charset="2"/>
              </a:rPr>
              <a:t>s</a:t>
            </a:r>
            <a:r>
              <a:rPr lang="en-US" altLang="zh-CN" sz="2800" b="1" baseline="-25000">
                <a:effectLst>
                  <a:outerShdw blurRad="38100" dist="38100" dir="2700000" algn="tl">
                    <a:srgbClr val="FFFFFF"/>
                  </a:outerShdw>
                </a:effectLst>
                <a:sym typeface="Symbol" pitchFamily="18" charset="2"/>
              </a:rPr>
              <a:t>1</a:t>
            </a:r>
            <a:r>
              <a:rPr lang="en-US" altLang="zh-CN" sz="2800" b="1" i="1">
                <a:effectLst>
                  <a:outerShdw blurRad="38100" dist="38100" dir="2700000" algn="tl">
                    <a:srgbClr val="FFFFFF"/>
                  </a:outerShdw>
                </a:effectLst>
                <a:sym typeface="Symbol" pitchFamily="18" charset="2"/>
              </a:rPr>
              <a:t></a:t>
            </a:r>
            <a:r>
              <a:rPr lang="en-US" altLang="zh-CN" sz="2800" b="1" i="1" baseline="-25000">
                <a:effectLst>
                  <a:outerShdw blurRad="38100" dist="38100" dir="2700000" algn="tl">
                    <a:srgbClr val="FFFFFF"/>
                  </a:outerShdw>
                </a:effectLst>
                <a:sym typeface="Symbol" pitchFamily="18" charset="2"/>
              </a:rPr>
              <a:t>s</a:t>
            </a:r>
            <a:r>
              <a:rPr lang="en-US" altLang="zh-CN" sz="2800" b="1" baseline="-25000">
                <a:effectLst>
                  <a:outerShdw blurRad="38100" dist="38100" dir="2700000" algn="tl">
                    <a:srgbClr val="FFFFFF"/>
                  </a:outerShdw>
                </a:effectLst>
                <a:sym typeface="Symbol" pitchFamily="18" charset="2"/>
              </a:rPr>
              <a:t>1</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i="1" baseline="-25000">
                <a:effectLst>
                  <a:outerShdw blurRad="38100" dist="38100" dir="2700000" algn="tl">
                    <a:srgbClr val="FFFFFF"/>
                  </a:outerShdw>
                </a:effectLst>
                <a:sym typeface="Symbol" pitchFamily="18" charset="2"/>
              </a:rPr>
              <a:t>s</a:t>
            </a:r>
            <a:r>
              <a:rPr lang="en-US" altLang="zh-CN" sz="2800" b="1" i="1">
                <a:solidFill>
                  <a:srgbClr val="0000CC"/>
                </a:solidFill>
                <a:effectLst>
                  <a:outerShdw blurRad="38100" dist="38100" dir="2700000" algn="tl">
                    <a:srgbClr val="000000"/>
                  </a:outerShdw>
                </a:effectLst>
                <a:sym typeface="Symbol" pitchFamily="18" charset="2"/>
              </a:rPr>
              <a:t></a:t>
            </a:r>
            <a:r>
              <a:rPr lang="en-US" altLang="zh-CN" sz="2800" b="1" i="1" baseline="-25000">
                <a:solidFill>
                  <a:srgbClr val="0000CC"/>
                </a:solidFill>
                <a:effectLst>
                  <a:outerShdw blurRad="38100" dist="38100" dir="2700000" algn="tl">
                    <a:srgbClr val="000000"/>
                  </a:outerShdw>
                </a:effectLst>
                <a:sym typeface="Symbol" pitchFamily="18" charset="2"/>
              </a:rPr>
              <a:t>s</a:t>
            </a:r>
            <a:r>
              <a:rPr lang="en-US" altLang="zh-CN" sz="2800" b="1">
                <a:effectLst>
                  <a:outerShdw blurRad="38100" dist="38100" dir="2700000" algn="tl">
                    <a:srgbClr val="FFFFFF"/>
                  </a:outerShdw>
                </a:effectLst>
                <a:sym typeface="Symbol" pitchFamily="18" charset="2"/>
              </a:rPr>
              <a:t>) = </a:t>
            </a:r>
            <a:r>
              <a:rPr lang="en-US" altLang="zh-CN" sz="2800" b="1" i="1">
                <a:effectLst>
                  <a:outerShdw blurRad="38100" dist="38100" dir="2700000" algn="tl">
                    <a:srgbClr val="FFFFFF"/>
                  </a:outerShdw>
                </a:effectLst>
                <a:sym typeface="Symbol" pitchFamily="18" charset="2"/>
              </a:rPr>
              <a:t></a:t>
            </a:r>
            <a:r>
              <a:rPr lang="en-US" altLang="zh-CN" sz="2800" b="1">
                <a:effectLst>
                  <a:outerShdw blurRad="38100" dist="38100" dir="2700000" algn="tl">
                    <a:srgbClr val="FFFFFF"/>
                  </a:outerShdw>
                </a:effectLst>
                <a:sym typeface="Symbol" pitchFamily="18" charset="2"/>
              </a:rPr>
              <a:t> </a:t>
            </a:r>
          </a:p>
        </p:txBody>
      </p:sp>
      <p:sp>
        <p:nvSpPr>
          <p:cNvPr id="13" name="Rectangle 15"/>
          <p:cNvSpPr>
            <a:spLocks noChangeArrowheads="1"/>
          </p:cNvSpPr>
          <p:nvPr/>
        </p:nvSpPr>
        <p:spPr bwMode="auto">
          <a:xfrm>
            <a:off x="2786063" y="3492500"/>
            <a:ext cx="5884862" cy="5191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1</a:t>
            </a:r>
            <a:r>
              <a:rPr lang="en-US" altLang="zh-CN" sz="2800" b="1" i="1">
                <a:effectLst>
                  <a:outerShdw blurRad="38100" dist="38100" dir="2700000" algn="tl">
                    <a:srgbClr val="FFFFFF"/>
                  </a:outerShdw>
                </a:effectLst>
                <a:sym typeface="Symbol" pitchFamily="18" charset="2"/>
              </a:rPr>
              <a:t>A</a:t>
            </a:r>
            <a:r>
              <a:rPr lang="en-US" altLang="zh-CN" sz="2800" b="1" i="1">
                <a:solidFill>
                  <a:srgbClr val="FF0000"/>
                </a:solidFill>
                <a:effectLst>
                  <a:outerShdw blurRad="38100" dist="38100" dir="2700000" algn="tl">
                    <a:srgbClr val="000000"/>
                  </a:outerShdw>
                </a:effectLst>
                <a:sym typeface="Symbol" pitchFamily="18" charset="2"/>
              </a:rPr>
              <a:t></a:t>
            </a:r>
            <a:r>
              <a:rPr lang="en-US" altLang="zh-CN" sz="2800" b="1" baseline="-25000">
                <a:solidFill>
                  <a:srgbClr val="FF0000"/>
                </a:solidFill>
                <a:effectLst>
                  <a:outerShdw blurRad="38100" dist="38100" dir="2700000" algn="tl">
                    <a:srgbClr val="000000"/>
                  </a:outerShdw>
                </a:effectLst>
                <a:sym typeface="Symbol" pitchFamily="18" charset="2"/>
              </a:rPr>
              <a:t>1</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baseline="-25000">
                <a:effectLst>
                  <a:outerShdw blurRad="38100" dist="38100" dir="2700000" algn="tl">
                    <a:srgbClr val="FFFFFF"/>
                  </a:outerShdw>
                </a:effectLst>
                <a:sym typeface="Symbol" pitchFamily="18" charset="2"/>
              </a:rPr>
              <a:t>2</a:t>
            </a:r>
            <a:r>
              <a:rPr lang="en-US" altLang="zh-CN" sz="2800" b="1" i="1">
                <a:effectLst>
                  <a:outerShdw blurRad="38100" dist="38100" dir="2700000" algn="tl">
                    <a:srgbClr val="FFFFFF"/>
                  </a:outerShdw>
                </a:effectLst>
                <a:sym typeface="Symbol" pitchFamily="18" charset="2"/>
              </a:rPr>
              <a:t>A</a:t>
            </a:r>
            <a:r>
              <a:rPr lang="en-US" altLang="zh-CN" sz="2800" b="1" i="1">
                <a:solidFill>
                  <a:srgbClr val="008000"/>
                </a:solidFill>
                <a:effectLst>
                  <a:outerShdw blurRad="38100" dist="38100" dir="2700000" algn="tl">
                    <a:srgbClr val="000000"/>
                  </a:outerShdw>
                </a:effectLst>
                <a:sym typeface="Symbol" pitchFamily="18" charset="2"/>
              </a:rPr>
              <a:t></a:t>
            </a:r>
            <a:r>
              <a:rPr lang="en-US" altLang="zh-CN" sz="2800" b="1" baseline="-25000">
                <a:solidFill>
                  <a:srgbClr val="008000"/>
                </a:solidFill>
                <a:effectLst>
                  <a:outerShdw blurRad="38100" dist="38100" dir="2700000" algn="tl">
                    <a:srgbClr val="000000"/>
                  </a:outerShdw>
                </a:effectLst>
                <a:sym typeface="Symbol" pitchFamily="18" charset="2"/>
              </a:rPr>
              <a:t>2</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i="1" baseline="-25000">
                <a:effectLst>
                  <a:outerShdw blurRad="38100" dist="38100" dir="2700000" algn="tl">
                    <a:srgbClr val="FFFFFF"/>
                  </a:outerShdw>
                </a:effectLst>
                <a:sym typeface="Symbol" pitchFamily="18" charset="2"/>
              </a:rPr>
              <a:t>s</a:t>
            </a:r>
            <a:r>
              <a:rPr lang="en-US" altLang="zh-CN" sz="2800" b="1" baseline="-25000">
                <a:effectLst>
                  <a:outerShdw blurRad="38100" dist="38100" dir="2700000" algn="tl">
                    <a:srgbClr val="FFFFFF"/>
                  </a:outerShdw>
                </a:effectLst>
                <a:sym typeface="Symbol" pitchFamily="18" charset="2"/>
              </a:rPr>
              <a:t>1</a:t>
            </a:r>
            <a:r>
              <a:rPr lang="en-US" altLang="zh-CN" sz="2800" b="1" i="1">
                <a:effectLst>
                  <a:outerShdw blurRad="38100" dist="38100" dir="2700000" algn="tl">
                    <a:srgbClr val="FFFFFF"/>
                  </a:outerShdw>
                </a:effectLst>
                <a:sym typeface="Symbol" pitchFamily="18" charset="2"/>
              </a:rPr>
              <a:t>A</a:t>
            </a:r>
            <a:r>
              <a:rPr lang="en-US" altLang="zh-CN" sz="2800" b="1" i="1" baseline="-25000">
                <a:effectLst>
                  <a:outerShdw blurRad="38100" dist="38100" dir="2700000" algn="tl">
                    <a:srgbClr val="FFFFFF"/>
                  </a:outerShdw>
                </a:effectLst>
                <a:sym typeface="Symbol" pitchFamily="18" charset="2"/>
              </a:rPr>
              <a:t>s</a:t>
            </a:r>
            <a:r>
              <a:rPr lang="en-US" altLang="zh-CN" sz="2800" b="1" baseline="-25000">
                <a:effectLst>
                  <a:outerShdw blurRad="38100" dist="38100" dir="2700000" algn="tl">
                    <a:srgbClr val="FFFFFF"/>
                  </a:outerShdw>
                </a:effectLst>
                <a:sym typeface="Symbol" pitchFamily="18" charset="2"/>
              </a:rPr>
              <a:t>1</a:t>
            </a:r>
            <a:r>
              <a:rPr lang="en-US" altLang="zh-CN" sz="2800" b="1">
                <a:effectLst>
                  <a:outerShdw blurRad="38100" dist="38100" dir="2700000" algn="tl">
                    <a:srgbClr val="FFFFFF"/>
                  </a:outerShdw>
                </a:effectLst>
                <a:sym typeface="Symbol" pitchFamily="18" charset="2"/>
              </a:rPr>
              <a:t>+</a:t>
            </a:r>
            <a:r>
              <a:rPr lang="en-US" altLang="zh-CN" sz="2800" b="1" i="1">
                <a:effectLst>
                  <a:outerShdw blurRad="38100" dist="38100" dir="2700000" algn="tl">
                    <a:srgbClr val="FFFFFF"/>
                  </a:outerShdw>
                </a:effectLst>
                <a:sym typeface="Symbol" pitchFamily="18" charset="2"/>
              </a:rPr>
              <a:t>k</a:t>
            </a:r>
            <a:r>
              <a:rPr lang="en-US" altLang="zh-CN" sz="2800" b="1" i="1" baseline="-25000">
                <a:effectLst>
                  <a:outerShdw blurRad="38100" dist="38100" dir="2700000" algn="tl">
                    <a:srgbClr val="FFFFFF"/>
                  </a:outerShdw>
                </a:effectLst>
                <a:sym typeface="Symbol" pitchFamily="18" charset="2"/>
              </a:rPr>
              <a:t>s</a:t>
            </a:r>
            <a:r>
              <a:rPr lang="en-US" altLang="zh-CN" sz="2800" b="1" i="1">
                <a:effectLst>
                  <a:outerShdw blurRad="38100" dist="38100" dir="2700000" algn="tl">
                    <a:srgbClr val="FFFFFF"/>
                  </a:outerShdw>
                </a:effectLst>
                <a:sym typeface="Symbol" pitchFamily="18" charset="2"/>
              </a:rPr>
              <a:t>A</a:t>
            </a:r>
            <a:r>
              <a:rPr lang="en-US" altLang="zh-CN" sz="2800" b="1" i="1">
                <a:solidFill>
                  <a:srgbClr val="0000CC"/>
                </a:solidFill>
                <a:effectLst>
                  <a:outerShdw blurRad="38100" dist="38100" dir="2700000" algn="tl">
                    <a:srgbClr val="000000"/>
                  </a:outerShdw>
                </a:effectLst>
                <a:sym typeface="Symbol" pitchFamily="18" charset="2"/>
              </a:rPr>
              <a:t></a:t>
            </a:r>
            <a:r>
              <a:rPr lang="en-US" altLang="zh-CN" sz="2800" b="1" i="1" baseline="-25000">
                <a:solidFill>
                  <a:srgbClr val="0000CC"/>
                </a:solidFill>
                <a:effectLst>
                  <a:outerShdw blurRad="38100" dist="38100" dir="2700000" algn="tl">
                    <a:srgbClr val="000000"/>
                  </a:outerShdw>
                </a:effectLst>
                <a:sym typeface="Symbol" pitchFamily="18" charset="2"/>
              </a:rPr>
              <a:t>s</a:t>
            </a:r>
            <a:r>
              <a:rPr lang="en-US" altLang="zh-CN" sz="2800" b="1">
                <a:effectLst>
                  <a:outerShdw blurRad="38100" dist="38100" dir="2700000" algn="tl">
                    <a:srgbClr val="FFFFFF"/>
                  </a:outerShdw>
                </a:effectLst>
                <a:sym typeface="Symbol" pitchFamily="18" charset="2"/>
              </a:rPr>
              <a:t> = </a:t>
            </a:r>
            <a:r>
              <a:rPr lang="en-US" altLang="zh-CN" sz="2800" b="1" i="1">
                <a:effectLst>
                  <a:outerShdw blurRad="38100" dist="38100" dir="2700000" algn="tl">
                    <a:srgbClr val="FFFFFF"/>
                  </a:outerShdw>
                </a:effectLst>
                <a:sym typeface="Symbol" pitchFamily="18" charset="2"/>
              </a:rPr>
              <a:t></a:t>
            </a:r>
            <a:r>
              <a:rPr lang="en-US" altLang="zh-CN" sz="2800" b="1">
                <a:effectLst>
                  <a:outerShdw blurRad="38100" dist="38100" dir="2700000" algn="tl">
                    <a:srgbClr val="FFFFFF"/>
                  </a:outerShdw>
                </a:effectLst>
                <a:sym typeface="Symbol" pitchFamily="18" charset="2"/>
              </a:rPr>
              <a:t> </a:t>
            </a:r>
          </a:p>
        </p:txBody>
      </p:sp>
      <p:sp>
        <p:nvSpPr>
          <p:cNvPr id="14" name="Rectangle 16"/>
          <p:cNvSpPr>
            <a:spLocks noChangeArrowheads="1"/>
          </p:cNvSpPr>
          <p:nvPr/>
        </p:nvSpPr>
        <p:spPr bwMode="auto">
          <a:xfrm>
            <a:off x="2784475" y="4002088"/>
            <a:ext cx="648927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1</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i="1" dirty="0" smtClean="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2</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i="1" dirty="0" smtClean="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a:effectLst>
                  <a:outerShdw blurRad="38100" dist="38100" dir="2700000" algn="tl">
                    <a:srgbClr val="FFFFFF"/>
                  </a:outerShdw>
                </a:effectLst>
                <a:sym typeface="Symbol" pitchFamily="18" charset="2"/>
              </a:rPr>
              <a:t>+…+ </a:t>
            </a:r>
            <a:r>
              <a:rPr lang="en-US" altLang="zh-CN" sz="2800" b="1" i="1" dirty="0" smtClean="0">
                <a:effectLst>
                  <a:outerShdw blurRad="38100" dist="38100" dir="2700000" algn="tl">
                    <a:srgbClr val="FFFFFF"/>
                  </a:outerShdw>
                </a:effectLst>
                <a:sym typeface="Symbol" pitchFamily="18" charset="2"/>
              </a:rPr>
              <a:t>k</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a:t>
            </a:r>
            <a:r>
              <a:rPr lang="en-US" altLang="zh-CN" sz="2800" b="1" baseline="-25000" dirty="0">
                <a:effectLst>
                  <a:outerShdw blurRad="38100" dist="38100" dir="2700000" algn="tl">
                    <a:srgbClr val="FFFFFF"/>
                  </a:outerShdw>
                </a:effectLst>
                <a:sym typeface="Symbol" pitchFamily="18" charset="2"/>
              </a:rPr>
              <a:t>1</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i="1" dirty="0" smtClean="0">
                <a:effectLst>
                  <a:outerShdw blurRad="38100" dist="38100" dir="2700000" algn="tl">
                    <a:srgbClr val="FFFFFF"/>
                  </a:outerShdw>
                </a:effectLst>
                <a:sym typeface="Symbol" pitchFamily="18" charset="2"/>
              </a:rPr>
              <a:t></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1</a:t>
            </a:r>
            <a:r>
              <a:rPr lang="en-US" altLang="zh-CN" sz="2800" b="1" dirty="0" smtClean="0">
                <a:effectLst>
                  <a:outerShdw blurRad="38100" dist="38100" dir="2700000" algn="tl">
                    <a:srgbClr val="FFFFFF"/>
                  </a:outerShdw>
                </a:effectLst>
                <a:sym typeface="Symbol" pitchFamily="18" charset="2"/>
              </a:rPr>
              <a:t>+</a:t>
            </a:r>
            <a:r>
              <a:rPr lang="en-US" altLang="zh-CN" sz="2800" b="1" i="1" dirty="0" smtClean="0">
                <a:effectLst>
                  <a:outerShdw blurRad="38100" dist="38100" dir="2700000" algn="tl">
                    <a:srgbClr val="FFFFFF"/>
                  </a:outerShdw>
                </a:effectLst>
                <a:sym typeface="Symbol" pitchFamily="18" charset="2"/>
              </a:rPr>
              <a:t>k</a:t>
            </a:r>
            <a:r>
              <a:rPr lang="en-US" altLang="zh-CN" sz="2800" b="1" i="1" baseline="-25000" dirty="0">
                <a:effectLst>
                  <a:outerShdw blurRad="38100" dist="38100" dir="2700000" algn="tl">
                    <a:srgbClr val="FFFFFF"/>
                  </a:outerShdw>
                </a:effectLst>
                <a:sym typeface="Symbol" pitchFamily="18" charset="2"/>
              </a:rPr>
              <a:t>n</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dirty="0" smtClean="0">
                <a:effectLst>
                  <a:outerShdw blurRad="38100" dist="38100" dir="2700000" algn="tl">
                    <a:srgbClr val="FFFFFF"/>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0 </a:t>
            </a:r>
          </a:p>
        </p:txBody>
      </p:sp>
      <p:grpSp>
        <p:nvGrpSpPr>
          <p:cNvPr id="15" name="Group 17"/>
          <p:cNvGrpSpPr>
            <a:grpSpLocks/>
          </p:cNvGrpSpPr>
          <p:nvPr/>
        </p:nvGrpSpPr>
        <p:grpSpPr bwMode="auto">
          <a:xfrm>
            <a:off x="2032000" y="3573463"/>
            <a:ext cx="762000" cy="838200"/>
            <a:chOff x="2112" y="2064"/>
            <a:chExt cx="480" cy="528"/>
          </a:xfrm>
        </p:grpSpPr>
        <p:sp>
          <p:nvSpPr>
            <p:cNvPr id="16" name="Rectangle 18"/>
            <p:cNvSpPr>
              <a:spLocks noChangeArrowheads="1"/>
            </p:cNvSpPr>
            <p:nvPr/>
          </p:nvSpPr>
          <p:spPr bwMode="auto">
            <a:xfrm>
              <a:off x="2112" y="2143"/>
              <a:ext cx="3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a:effectLst>
                    <a:outerShdw blurRad="38100" dist="38100" dir="2700000" algn="tl">
                      <a:srgbClr val="FFFFFF"/>
                    </a:outerShdw>
                  </a:effectLst>
                  <a:sym typeface="Symbol" pitchFamily="18" charset="2"/>
                </a:rPr>
                <a:t></a:t>
              </a:r>
            </a:p>
          </p:txBody>
        </p:sp>
        <p:sp>
          <p:nvSpPr>
            <p:cNvPr id="17" name="AutoShape 19"/>
            <p:cNvSpPr>
              <a:spLocks/>
            </p:cNvSpPr>
            <p:nvPr/>
          </p:nvSpPr>
          <p:spPr bwMode="auto">
            <a:xfrm>
              <a:off x="2496" y="2064"/>
              <a:ext cx="96" cy="528"/>
            </a:xfrm>
            <a:prstGeom prst="leftBrace">
              <a:avLst>
                <a:gd name="adj1" fmla="val 4583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sp>
        <p:nvSpPr>
          <p:cNvPr id="18" name="Rectangle 20"/>
          <p:cNvSpPr>
            <a:spLocks noChangeArrowheads="1"/>
          </p:cNvSpPr>
          <p:nvPr/>
        </p:nvSpPr>
        <p:spPr bwMode="auto">
          <a:xfrm>
            <a:off x="2786063" y="3492500"/>
            <a:ext cx="6715300" cy="523220"/>
          </a:xfrm>
          <a:prstGeom prst="rect">
            <a:avLst/>
          </a:prstGeom>
          <a:solidFill>
            <a:schemeClr val="bg1"/>
          </a:solidFill>
          <a:ln>
            <a:noFill/>
          </a:ln>
          <a:effectLst/>
          <a:extLst/>
        </p:spPr>
        <p:txBody>
          <a:bodyPr wrap="none">
            <a:spAutoFit/>
          </a:bodyPr>
          <a:lstStyle/>
          <a:p>
            <a:pPr eaLnBrk="1" hangingPunct="1">
              <a:defRPr/>
            </a:pP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1</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2</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a:effectLst>
                  <a:outerShdw blurRad="38100" dist="38100" dir="2700000" algn="tl">
                    <a:srgbClr val="FFFFFF"/>
                  </a:outerShdw>
                </a:effectLst>
                <a:sym typeface="Symbol" pitchFamily="18" charset="2"/>
              </a:rPr>
              <a:t>+…+ </a:t>
            </a:r>
            <a:r>
              <a:rPr lang="en-US" altLang="zh-CN" sz="2800" b="1" i="1" dirty="0" smtClean="0">
                <a:effectLst>
                  <a:outerShdw blurRad="38100" dist="38100" dir="2700000" algn="tl">
                    <a:srgbClr val="FFFFFF"/>
                  </a:outerShdw>
                </a:effectLst>
                <a:sym typeface="Symbol" pitchFamily="18" charset="2"/>
              </a:rPr>
              <a:t>k</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a:t>
            </a:r>
            <a:r>
              <a:rPr lang="en-US" altLang="zh-CN" sz="2800" b="1" baseline="-25000" dirty="0">
                <a:effectLst>
                  <a:outerShdw blurRad="38100" dist="38100" dir="2700000" algn="tl">
                    <a:srgbClr val="FFFFFF"/>
                  </a:outerShdw>
                </a:effectLst>
                <a:sym typeface="Symbol" pitchFamily="18" charset="2"/>
              </a:rPr>
              <a:t>1</a:t>
            </a:r>
            <a:r>
              <a:rPr lang="en-US" altLang="zh-CN" sz="2800" b="1" i="1" dirty="0" smtClean="0">
                <a:effectLst>
                  <a:outerShdw blurRad="38100" dist="38100" dir="2700000" algn="tl">
                    <a:srgbClr val="FFFFFF"/>
                  </a:outerShdw>
                </a:effectLst>
                <a:sym typeface="Symbol" pitchFamily="18" charset="2"/>
              </a:rPr>
              <a:t></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a:t>
            </a:r>
            <a:r>
              <a:rPr lang="en-US" altLang="zh-CN" sz="2800" b="1" baseline="-25000" dirty="0">
                <a:effectLst>
                  <a:outerShdw blurRad="38100" dist="38100" dir="2700000" algn="tl">
                    <a:srgbClr val="FFFFFF"/>
                  </a:outerShdw>
                </a:effectLst>
                <a:sym typeface="Symbol" pitchFamily="18" charset="2"/>
              </a:rPr>
              <a:t>1</a:t>
            </a:r>
            <a:r>
              <a:rPr lang="en-US" altLang="zh-CN" sz="2800" b="1" i="1" dirty="0" smtClean="0">
                <a:effectLst>
                  <a:outerShdw blurRad="38100" dist="38100" dir="2700000" algn="tl">
                    <a:srgbClr val="FFFFFF"/>
                  </a:outerShdw>
                </a:effectLst>
                <a:sym typeface="Symbol" pitchFamily="18" charset="2"/>
              </a:rPr>
              <a:t></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1</a:t>
            </a:r>
            <a:r>
              <a:rPr lang="en-US" altLang="zh-CN" sz="2800" b="1" dirty="0" smtClean="0">
                <a:effectLst>
                  <a:outerShdw blurRad="38100" dist="38100" dir="2700000" algn="tl">
                    <a:srgbClr val="FFFFFF"/>
                  </a:outerShdw>
                </a:effectLst>
                <a:sym typeface="Symbol" pitchFamily="18" charset="2"/>
              </a:rPr>
              <a:t>+</a:t>
            </a:r>
            <a:r>
              <a:rPr lang="en-US" altLang="zh-CN" sz="2800" b="1" i="1" dirty="0" smtClean="0">
                <a:effectLst>
                  <a:outerShdw blurRad="38100" dist="38100" dir="2700000" algn="tl">
                    <a:srgbClr val="FFFFFF"/>
                  </a:outerShdw>
                </a:effectLst>
                <a:sym typeface="Symbol" pitchFamily="18" charset="2"/>
              </a:rPr>
              <a:t>k</a:t>
            </a:r>
            <a:r>
              <a:rPr lang="en-US" altLang="zh-CN" sz="2800" b="1" i="1" baseline="-25000" dirty="0">
                <a:effectLst>
                  <a:outerShdw blurRad="38100" dist="38100" dir="2700000" algn="tl">
                    <a:srgbClr val="FFFFFF"/>
                  </a:outerShdw>
                </a:effectLst>
                <a:sym typeface="Symbol" pitchFamily="18" charset="2"/>
              </a:rPr>
              <a:t>n</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dirty="0" smtClean="0">
                <a:effectLst>
                  <a:outerShdw blurRad="38100" dist="38100" dir="2700000" algn="tl">
                    <a:srgbClr val="FFFFFF"/>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0 </a:t>
            </a:r>
          </a:p>
        </p:txBody>
      </p:sp>
      <p:sp>
        <p:nvSpPr>
          <p:cNvPr id="19" name="Rectangle 21"/>
          <p:cNvSpPr>
            <a:spLocks noChangeArrowheads="1"/>
          </p:cNvSpPr>
          <p:nvPr/>
        </p:nvSpPr>
        <p:spPr bwMode="auto">
          <a:xfrm>
            <a:off x="2024063" y="4573588"/>
            <a:ext cx="83134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dirty="0">
                <a:effectLst>
                  <a:outerShdw blurRad="38100" dist="38100" dir="2700000" algn="tl">
                    <a:srgbClr val="FFFFFF"/>
                  </a:outerShdw>
                </a:effectLst>
                <a:sym typeface="Symbol" pitchFamily="18" charset="2"/>
              </a:rPr>
              <a:t> </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dirty="0" smtClean="0">
                <a:effectLst>
                  <a:outerShdw blurRad="38100" dist="38100" dir="2700000" algn="tl">
                    <a:srgbClr val="FFFFFF"/>
                  </a:outerShdw>
                </a:effectLst>
                <a:sym typeface="Symbol" pitchFamily="18" charset="2"/>
              </a:rPr>
              <a:t></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dirty="0" smtClean="0">
                <a:effectLst>
                  <a:outerShdw blurRad="38100" dist="38100" dir="2700000" algn="tl">
                    <a:srgbClr val="FFFFFF"/>
                  </a:outerShdw>
                </a:effectLst>
                <a:sym typeface="Symbol" pitchFamily="18" charset="2"/>
              </a:rPr>
              <a:t>)</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2</a:t>
            </a:r>
            <a:r>
              <a:rPr lang="en-US" altLang="zh-CN" sz="2800" b="1" dirty="0">
                <a:effectLst>
                  <a:outerShdw blurRad="38100" dist="38100" dir="2700000" algn="tl">
                    <a:srgbClr val="FFFFFF"/>
                  </a:outerShdw>
                </a:effectLst>
                <a:sym typeface="Symbol" pitchFamily="18" charset="2"/>
              </a:rPr>
              <a:t>(</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smtClean="0">
                <a:effectLst>
                  <a:outerShdw blurRad="38100" dist="38100" dir="2700000" algn="tl">
                    <a:srgbClr val="FFFFFF"/>
                  </a:outerShdw>
                </a:effectLst>
                <a:sym typeface="Symbol" pitchFamily="18" charset="2"/>
              </a:rPr>
              <a:t></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dirty="0" smtClean="0">
                <a:effectLst>
                  <a:outerShdw blurRad="38100" dist="38100" dir="2700000" algn="tl">
                    <a:srgbClr val="FFFFFF"/>
                  </a:outerShdw>
                </a:effectLst>
                <a:sym typeface="Symbol" pitchFamily="18" charset="2"/>
              </a:rPr>
              <a:t>)</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a:effectLst>
                  <a:outerShdw blurRad="38100" dist="38100" dir="2700000" algn="tl">
                    <a:srgbClr val="FFFFFF"/>
                  </a:outerShdw>
                </a:effectLst>
                <a:sym typeface="Symbol" pitchFamily="18" charset="2"/>
              </a:rPr>
              <a:t>+…+</a:t>
            </a:r>
            <a:r>
              <a:rPr lang="en-US" altLang="zh-CN" sz="2800" b="1" i="1" dirty="0" smtClean="0">
                <a:effectLst>
                  <a:outerShdw blurRad="38100" dist="38100" dir="2700000" algn="tl">
                    <a:srgbClr val="FFFFFF"/>
                  </a:outerShdw>
                </a:effectLst>
                <a:sym typeface="Symbol" pitchFamily="18" charset="2"/>
              </a:rPr>
              <a:t>k</a:t>
            </a:r>
            <a:r>
              <a:rPr lang="en-US" altLang="zh-CN" sz="2800" b="1" i="1" baseline="-25000" dirty="0">
                <a:effectLst>
                  <a:outerShdw blurRad="38100" dist="38100" dir="2700000" algn="tl">
                    <a:srgbClr val="FFFFFF"/>
                  </a:outerShdw>
                </a:effectLst>
                <a:sym typeface="Symbol" pitchFamily="18" charset="2"/>
              </a:rPr>
              <a:t>n</a:t>
            </a:r>
            <a:r>
              <a:rPr lang="en-US" altLang="zh-CN" b="1" baseline="-25000" dirty="0" smtClean="0">
                <a:effectLst>
                  <a:outerShdw blurRad="38100" dist="38100" dir="2700000" algn="tl">
                    <a:srgbClr val="FFFFFF"/>
                  </a:outerShdw>
                </a:effectLst>
                <a:sym typeface="Symbol" pitchFamily="18" charset="2"/>
              </a:rPr>
              <a:t></a:t>
            </a:r>
            <a:r>
              <a:rPr lang="en-US" altLang="zh-CN" b="1" baseline="-25000" dirty="0">
                <a:effectLst>
                  <a:outerShdw blurRad="38100" dist="38100" dir="2700000" algn="tl">
                    <a:srgbClr val="FFFFFF"/>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smtClean="0">
                <a:effectLst>
                  <a:outerShdw blurRad="38100" dist="38100" dir="2700000" algn="tl">
                    <a:srgbClr val="FFFFFF"/>
                  </a:outerShdw>
                </a:effectLst>
                <a:sym typeface="Symbol" pitchFamily="18" charset="2"/>
              </a:rPr>
              <a:t></a:t>
            </a:r>
            <a:r>
              <a:rPr lang="en-US" altLang="zh-CN" b="1" i="1" baseline="-25000" dirty="0">
                <a:effectLst>
                  <a:outerShdw blurRad="38100" dist="38100" dir="2700000" algn="tl">
                    <a:srgbClr val="FFFFFF"/>
                  </a:outerShdw>
                </a:effectLst>
                <a:sym typeface="Symbol" pitchFamily="18" charset="2"/>
              </a:rPr>
              <a:t>n</a:t>
            </a:r>
            <a:r>
              <a:rPr lang="en-US" altLang="zh-CN" b="1" baseline="-25000" dirty="0" smtClean="0">
                <a:effectLst>
                  <a:outerShdw blurRad="38100" dist="38100" dir="2700000" algn="tl">
                    <a:srgbClr val="FFFFFF"/>
                  </a:outerShdw>
                </a:effectLst>
                <a:sym typeface="Symbol" pitchFamily="18" charset="2"/>
              </a:rPr>
              <a:t></a:t>
            </a:r>
            <a:r>
              <a:rPr lang="en-US" altLang="zh-CN" b="1" baseline="-25000" dirty="0">
                <a:effectLst>
                  <a:outerShdw blurRad="38100" dist="38100" dir="2700000" algn="tl">
                    <a:srgbClr val="FFFFFF"/>
                  </a:outerShdw>
                </a:effectLst>
                <a:sym typeface="Symbol" pitchFamily="18" charset="2"/>
              </a:rPr>
              <a:t>1</a:t>
            </a:r>
            <a:r>
              <a:rPr lang="en-US" altLang="zh-CN" sz="2800" b="1" dirty="0" smtClean="0">
                <a:effectLst>
                  <a:outerShdw blurRad="38100" dist="38100" dir="2700000" algn="tl">
                    <a:srgbClr val="FFFFFF"/>
                  </a:outerShdw>
                </a:effectLst>
                <a:sym typeface="Symbol" pitchFamily="18" charset="2"/>
              </a:rPr>
              <a:t></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dirty="0" smtClean="0">
                <a:effectLst>
                  <a:outerShdw blurRad="38100" dist="38100" dir="2700000" algn="tl">
                    <a:srgbClr val="FFFFFF"/>
                  </a:outerShdw>
                </a:effectLst>
                <a:sym typeface="Symbol" pitchFamily="18" charset="2"/>
              </a:rPr>
              <a:t>)</a:t>
            </a:r>
            <a:r>
              <a:rPr lang="en-US" altLang="zh-CN" sz="2800" b="1" i="1" dirty="0" smtClean="0">
                <a:effectLst>
                  <a:outerShdw blurRad="38100" dist="38100" dir="2700000" algn="tl">
                    <a:srgbClr val="FFFFFF"/>
                  </a:outerShdw>
                </a:effectLst>
                <a:sym typeface="Symbol" pitchFamily="18" charset="2"/>
              </a:rPr>
              <a:t></a:t>
            </a:r>
            <a:r>
              <a:rPr lang="en-US" altLang="zh-CN" b="1" i="1" baseline="-25000" dirty="0">
                <a:effectLst>
                  <a:outerShdw blurRad="38100" dist="38100" dir="2700000" algn="tl">
                    <a:srgbClr val="FFFFFF"/>
                  </a:outerShdw>
                </a:effectLst>
                <a:sym typeface="Symbol" pitchFamily="18" charset="2"/>
              </a:rPr>
              <a:t>n</a:t>
            </a:r>
            <a:r>
              <a:rPr lang="en-US" altLang="zh-CN" b="1" baseline="-25000" dirty="0" smtClean="0">
                <a:effectLst>
                  <a:outerShdw blurRad="38100" dist="38100" dir="2700000" algn="tl">
                    <a:srgbClr val="FFFFFF"/>
                  </a:outerShdw>
                </a:effectLst>
                <a:sym typeface="Symbol" pitchFamily="18" charset="2"/>
              </a:rPr>
              <a:t></a:t>
            </a:r>
            <a:r>
              <a:rPr lang="en-US" altLang="zh-CN" b="1" baseline="-25000" dirty="0">
                <a:effectLst>
                  <a:outerShdw blurRad="38100" dist="38100" dir="2700000" algn="tl">
                    <a:srgbClr val="FFFFFF"/>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 = 0 </a:t>
            </a:r>
          </a:p>
        </p:txBody>
      </p:sp>
      <p:sp>
        <p:nvSpPr>
          <p:cNvPr id="20" name="Rectangle 22"/>
          <p:cNvSpPr>
            <a:spLocks noChangeArrowheads="1"/>
          </p:cNvSpPr>
          <p:nvPr/>
        </p:nvSpPr>
        <p:spPr bwMode="auto">
          <a:xfrm>
            <a:off x="2024063" y="5183188"/>
            <a:ext cx="74671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dirty="0">
                <a:effectLst>
                  <a:outerShdw blurRad="38100" dist="38100" dir="2700000" algn="tl">
                    <a:srgbClr val="FFFFFF"/>
                  </a:outerShdw>
                </a:effectLst>
                <a:sym typeface="Symbol" pitchFamily="18" charset="2"/>
              </a:rPr>
              <a:t> </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a:solidFill>
                  <a:srgbClr val="FF0000"/>
                </a:solidFill>
                <a:effectLst>
                  <a:outerShdw blurRad="38100" dist="38100" dir="2700000" algn="tl">
                    <a:srgbClr val="000000"/>
                  </a:outerShdw>
                </a:effectLst>
                <a:sym typeface="Symbol" pitchFamily="18" charset="2"/>
              </a:rPr>
              <a:t></a:t>
            </a:r>
            <a:r>
              <a:rPr lang="en-US" altLang="zh-CN" sz="2800" b="1" baseline="-25000" dirty="0">
                <a:solidFill>
                  <a:srgbClr val="FF0000"/>
                </a:solidFill>
                <a:effectLst>
                  <a:outerShdw blurRad="38100" dist="38100" dir="2700000" algn="tl">
                    <a:srgbClr val="000000"/>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a:effectLst>
                  <a:outerShdw blurRad="38100" dist="38100" dir="2700000" algn="tl">
                    <a:srgbClr val="FFFFFF"/>
                  </a:outerShdw>
                </a:effectLst>
                <a:sym typeface="Symbol" pitchFamily="18" charset="2"/>
              </a:rPr>
              <a:t>) = </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2</a:t>
            </a:r>
            <a:r>
              <a:rPr lang="en-US" altLang="zh-CN" sz="2800" b="1" dirty="0">
                <a:effectLst>
                  <a:outerShdw blurRad="38100" dist="38100" dir="2700000" algn="tl">
                    <a:srgbClr val="FFFFFF"/>
                  </a:outerShdw>
                </a:effectLst>
                <a:sym typeface="Symbol" pitchFamily="18" charset="2"/>
              </a:rPr>
              <a:t>(</a:t>
            </a:r>
            <a:r>
              <a:rPr lang="en-US" altLang="zh-CN" sz="2800" b="1" i="1" dirty="0">
                <a:solidFill>
                  <a:srgbClr val="008000"/>
                </a:solidFill>
                <a:effectLst>
                  <a:outerShdw blurRad="38100" dist="38100" dir="2700000" algn="tl">
                    <a:srgbClr val="000000"/>
                  </a:outerShdw>
                </a:effectLst>
                <a:sym typeface="Symbol" pitchFamily="18" charset="2"/>
              </a:rPr>
              <a:t></a:t>
            </a:r>
            <a:r>
              <a:rPr lang="en-US" altLang="zh-CN" sz="2800" b="1" baseline="-25000" dirty="0">
                <a:solidFill>
                  <a:srgbClr val="008000"/>
                </a:solidFill>
                <a:effectLst>
                  <a:outerShdw blurRad="38100" dist="38100" dir="2700000" algn="tl">
                    <a:srgbClr val="000000"/>
                  </a:outerShdw>
                </a:effectLst>
                <a:sym typeface="Symbol" pitchFamily="18" charset="2"/>
              </a:rPr>
              <a:t>2</a:t>
            </a:r>
            <a:r>
              <a:rPr lang="en-US" altLang="zh-CN" sz="2800" b="1" dirty="0" smtClean="0">
                <a:effectLst>
                  <a:outerShdw blurRad="38100" dist="38100" dir="2700000" algn="tl">
                    <a:srgbClr val="FFFFFF"/>
                  </a:outerShdw>
                </a:effectLst>
                <a:sym typeface="Symbol" pitchFamily="18" charset="2"/>
              </a:rPr>
              <a:t></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baseline="-25000" dirty="0">
                <a:solidFill>
                  <a:srgbClr val="0000CC"/>
                </a:solidFill>
                <a:effectLst>
                  <a:outerShdw blurRad="38100" dist="38100" dir="2700000" algn="tl">
                    <a:srgbClr val="000000"/>
                  </a:outerShdw>
                </a:effectLst>
                <a:sym typeface="Symbol" pitchFamily="18" charset="2"/>
              </a:rPr>
              <a:t>n</a:t>
            </a:r>
            <a:r>
              <a:rPr lang="en-US" altLang="zh-CN" sz="2800" b="1" dirty="0" smtClean="0">
                <a:effectLst>
                  <a:outerShdw blurRad="38100" dist="38100" dir="2700000" algn="tl">
                    <a:srgbClr val="FFFFFF"/>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 = </a:t>
            </a:r>
            <a:r>
              <a:rPr lang="en-US" altLang="zh-CN" sz="2800" b="1" i="1" dirty="0" smtClean="0">
                <a:effectLst>
                  <a:outerShdw blurRad="38100" dist="38100" dir="2700000" algn="tl">
                    <a:srgbClr val="FFFFFF"/>
                  </a:outerShdw>
                </a:effectLst>
                <a:sym typeface="Symbol" pitchFamily="18" charset="2"/>
              </a:rPr>
              <a:t>k</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a:t>
            </a:r>
            <a:r>
              <a:rPr lang="en-US" altLang="zh-CN" sz="2800" b="1" baseline="-25000" dirty="0">
                <a:effectLst>
                  <a:outerShdw blurRad="38100" dist="38100" dir="2700000" algn="tl">
                    <a:srgbClr val="FFFFFF"/>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a:t>
            </a:r>
            <a:r>
              <a:rPr lang="en-US" altLang="zh-CN" sz="2800" b="1" i="1" dirty="0" smtClean="0">
                <a:effectLst>
                  <a:outerShdw blurRad="38100" dist="38100" dir="2700000" algn="tl">
                    <a:srgbClr val="FFFFFF"/>
                  </a:outerShdw>
                </a:effectLst>
                <a:sym typeface="Symbol" pitchFamily="18" charset="2"/>
              </a:rPr>
              <a:t></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a:t>
            </a:r>
            <a:r>
              <a:rPr lang="en-US" altLang="zh-CN" sz="2800" b="1" baseline="-25000" dirty="0">
                <a:effectLst>
                  <a:outerShdw blurRad="38100" dist="38100" dir="2700000" algn="tl">
                    <a:srgbClr val="FFFFFF"/>
                  </a:outerShdw>
                </a:effectLst>
                <a:sym typeface="Symbol" pitchFamily="18" charset="2"/>
              </a:rPr>
              <a:t>1</a:t>
            </a:r>
            <a:r>
              <a:rPr lang="en-US" altLang="zh-CN" sz="2800" b="1" dirty="0" smtClean="0">
                <a:effectLst>
                  <a:outerShdw blurRad="38100" dist="38100" dir="2700000" algn="tl">
                    <a:srgbClr val="FFFFFF"/>
                  </a:outerShdw>
                </a:effectLst>
                <a:sym typeface="Symbol" pitchFamily="18" charset="2"/>
              </a:rPr>
              <a:t></a:t>
            </a:r>
            <a:r>
              <a:rPr lang="en-US" altLang="zh-CN" sz="2800" b="1" i="1" dirty="0" smtClean="0">
                <a:solidFill>
                  <a:srgbClr val="0000CC"/>
                </a:solidFill>
                <a:effectLst>
                  <a:outerShdw blurRad="38100" dist="38100" dir="2700000" algn="tl">
                    <a:srgbClr val="000000"/>
                  </a:outerShdw>
                </a:effectLst>
                <a:sym typeface="Symbol" pitchFamily="18" charset="2"/>
              </a:rPr>
              <a:t></a:t>
            </a:r>
            <a:r>
              <a:rPr lang="en-US" altLang="zh-CN" sz="2800" b="1" i="1" baseline="-25000" dirty="0">
                <a:solidFill>
                  <a:srgbClr val="0000CC"/>
                </a:solidFill>
                <a:effectLst>
                  <a:outerShdw blurRad="38100" dist="38100" dir="2700000" algn="tl">
                    <a:srgbClr val="000000"/>
                  </a:outerShdw>
                </a:effectLst>
                <a:sym typeface="Symbol" pitchFamily="18" charset="2"/>
              </a:rPr>
              <a:t>n</a:t>
            </a:r>
            <a:r>
              <a:rPr lang="en-US" altLang="zh-CN" sz="2800" b="1" dirty="0" smtClean="0">
                <a:effectLst>
                  <a:outerShdw blurRad="38100" dist="38100" dir="2700000" algn="tl">
                    <a:srgbClr val="FFFFFF"/>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0 </a:t>
            </a:r>
          </a:p>
        </p:txBody>
      </p:sp>
      <p:sp>
        <p:nvSpPr>
          <p:cNvPr id="21" name="Rectangle 23"/>
          <p:cNvSpPr>
            <a:spLocks noChangeArrowheads="1"/>
          </p:cNvSpPr>
          <p:nvPr/>
        </p:nvSpPr>
        <p:spPr bwMode="auto">
          <a:xfrm>
            <a:off x="2024063" y="5792788"/>
            <a:ext cx="39597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dirty="0">
                <a:effectLst>
                  <a:outerShdw blurRad="38100" dist="38100" dir="2700000" algn="tl">
                    <a:srgbClr val="FFFFFF"/>
                  </a:outerShdw>
                </a:effectLst>
                <a:sym typeface="Symbol" pitchFamily="18" charset="2"/>
              </a:rPr>
              <a:t> </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1</a:t>
            </a:r>
            <a:r>
              <a:rPr lang="en-US" altLang="zh-CN" sz="2800" b="1" dirty="0">
                <a:solidFill>
                  <a:srgbClr val="FF0000"/>
                </a:solidFill>
                <a:effectLst>
                  <a:outerShdw blurRad="38100" dist="38100" dir="2700000" algn="tl">
                    <a:srgbClr val="000000"/>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a:t>
            </a:r>
            <a:r>
              <a:rPr lang="en-US" altLang="zh-CN" sz="2800" b="1" i="1" dirty="0">
                <a:effectLst>
                  <a:outerShdw blurRad="38100" dist="38100" dir="2700000" algn="tl">
                    <a:srgbClr val="FFFFFF"/>
                  </a:outerShdw>
                </a:effectLst>
                <a:sym typeface="Symbol" pitchFamily="18" charset="2"/>
              </a:rPr>
              <a:t>k</a:t>
            </a:r>
            <a:r>
              <a:rPr lang="en-US" altLang="zh-CN" sz="2800" b="1" baseline="-25000" dirty="0">
                <a:effectLst>
                  <a:outerShdw blurRad="38100" dist="38100" dir="2700000" algn="tl">
                    <a:srgbClr val="FFFFFF"/>
                  </a:outerShdw>
                </a:effectLst>
                <a:sym typeface="Symbol" pitchFamily="18" charset="2"/>
              </a:rPr>
              <a:t>2</a:t>
            </a:r>
            <a:r>
              <a:rPr lang="en-US" altLang="zh-CN" sz="2800" b="1" dirty="0">
                <a:solidFill>
                  <a:srgbClr val="FF0000"/>
                </a:solidFill>
                <a:effectLst>
                  <a:outerShdw blurRad="38100" dist="38100" dir="2700000" algn="tl">
                    <a:srgbClr val="000000"/>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 = </a:t>
            </a:r>
            <a:r>
              <a:rPr lang="en-US" altLang="zh-CN" sz="2800" b="1" i="1" dirty="0" smtClean="0">
                <a:effectLst>
                  <a:outerShdw blurRad="38100" dist="38100" dir="2700000" algn="tl">
                    <a:srgbClr val="FFFFFF"/>
                  </a:outerShdw>
                </a:effectLst>
                <a:sym typeface="Symbol" pitchFamily="18" charset="2"/>
              </a:rPr>
              <a:t>k</a:t>
            </a:r>
            <a:r>
              <a:rPr lang="en-US" altLang="zh-CN" sz="2800" b="1" i="1" baseline="-25000" dirty="0">
                <a:effectLst>
                  <a:outerShdw blurRad="38100" dist="38100" dir="2700000" algn="tl">
                    <a:srgbClr val="FFFFFF"/>
                  </a:outerShdw>
                </a:effectLst>
                <a:sym typeface="Symbol" pitchFamily="18" charset="2"/>
              </a:rPr>
              <a:t>n</a:t>
            </a:r>
            <a:r>
              <a:rPr lang="en-US" altLang="zh-CN" sz="2800" b="1" baseline="-25000" dirty="0" smtClean="0">
                <a:effectLst>
                  <a:outerShdw blurRad="38100" dist="38100" dir="2700000" algn="tl">
                    <a:srgbClr val="FFFFFF"/>
                  </a:outerShdw>
                </a:effectLst>
                <a:sym typeface="Symbol" pitchFamily="18" charset="2"/>
              </a:rPr>
              <a:t></a:t>
            </a:r>
            <a:r>
              <a:rPr lang="en-US" altLang="zh-CN" sz="2800" b="1" baseline="-25000" dirty="0">
                <a:effectLst>
                  <a:outerShdw blurRad="38100" dist="38100" dir="2700000" algn="tl">
                    <a:srgbClr val="FFFFFF"/>
                  </a:outerShdw>
                </a:effectLst>
                <a:sym typeface="Symbol" pitchFamily="18" charset="2"/>
              </a:rPr>
              <a:t>1</a:t>
            </a:r>
            <a:r>
              <a:rPr lang="en-US" altLang="zh-CN" sz="2800" b="1" dirty="0">
                <a:effectLst>
                  <a:outerShdw blurRad="38100" dist="38100" dir="2700000" algn="tl">
                    <a:srgbClr val="FFFFFF"/>
                  </a:outerShdw>
                </a:effectLst>
                <a:sym typeface="Symbol" pitchFamily="18" charset="2"/>
              </a:rPr>
              <a:t> = </a:t>
            </a:r>
            <a:r>
              <a:rPr lang="en-US" altLang="zh-CN" sz="2800" dirty="0">
                <a:effectLst>
                  <a:outerShdw blurRad="38100" dist="38100" dir="2700000" algn="tl">
                    <a:srgbClr val="FFFFFF"/>
                  </a:outerShdw>
                </a:effectLst>
                <a:sym typeface="Symbol" pitchFamily="18" charset="2"/>
              </a:rPr>
              <a:t>0</a:t>
            </a:r>
            <a:r>
              <a:rPr lang="en-US" altLang="zh-CN" sz="2800" b="1" dirty="0">
                <a:effectLst>
                  <a:outerShdw blurRad="38100" dist="38100" dir="2700000" algn="tl">
                    <a:srgbClr val="FFFFFF"/>
                  </a:outerShdw>
                </a:effectLst>
                <a:sym typeface="Symbol" pitchFamily="18" charset="2"/>
              </a:rPr>
              <a:t> </a:t>
            </a:r>
          </a:p>
        </p:txBody>
      </p:sp>
      <p:sp>
        <p:nvSpPr>
          <p:cNvPr id="22" name="Rectangle 24"/>
          <p:cNvSpPr>
            <a:spLocks noChangeArrowheads="1"/>
          </p:cNvSpPr>
          <p:nvPr/>
        </p:nvSpPr>
        <p:spPr bwMode="auto">
          <a:xfrm>
            <a:off x="5765800" y="5792788"/>
            <a:ext cx="19527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dirty="0">
                <a:effectLst>
                  <a:outerShdw blurRad="38100" dist="38100" dir="2700000" algn="tl">
                    <a:srgbClr val="FFFFFF"/>
                  </a:outerShdw>
                </a:effectLst>
                <a:sym typeface="Symbol" pitchFamily="18" charset="2"/>
              </a:rPr>
              <a:t> </a:t>
            </a:r>
            <a:r>
              <a:rPr lang="en-US" altLang="zh-CN" sz="2800" b="1" i="1" dirty="0" err="1" smtClean="0">
                <a:effectLst>
                  <a:outerShdw blurRad="38100" dist="38100" dir="2700000" algn="tl">
                    <a:srgbClr val="FFFFFF"/>
                  </a:outerShdw>
                </a:effectLst>
                <a:sym typeface="Symbol" pitchFamily="18" charset="2"/>
              </a:rPr>
              <a:t>k</a:t>
            </a:r>
            <a:r>
              <a:rPr lang="en-US" altLang="zh-CN" sz="2800" b="1" i="1" baseline="-25000" dirty="0" err="1">
                <a:effectLst>
                  <a:outerShdw blurRad="38100" dist="38100" dir="2700000" algn="tl">
                    <a:srgbClr val="FFFFFF"/>
                  </a:outerShdw>
                </a:effectLst>
                <a:sym typeface="Symbol" pitchFamily="18" charset="2"/>
              </a:rPr>
              <a:t>n</a:t>
            </a:r>
            <a:r>
              <a:rPr lang="en-US" altLang="zh-CN" sz="2800" b="1" i="1" dirty="0" err="1" smtClean="0">
                <a:solidFill>
                  <a:srgbClr val="0000CC"/>
                </a:solidFill>
                <a:effectLst>
                  <a:outerShdw blurRad="38100" dist="38100" dir="2700000" algn="tl">
                    <a:srgbClr val="000000"/>
                  </a:outerShdw>
                </a:effectLst>
                <a:sym typeface="Symbol" pitchFamily="18" charset="2"/>
              </a:rPr>
              <a:t></a:t>
            </a:r>
            <a:r>
              <a:rPr lang="en-US" altLang="zh-CN" sz="2800" b="1" i="1" baseline="-25000" dirty="0" err="1">
                <a:solidFill>
                  <a:srgbClr val="0000CC"/>
                </a:solidFill>
                <a:effectLst>
                  <a:outerShdw blurRad="38100" dist="38100" dir="2700000" algn="tl">
                    <a:srgbClr val="000000"/>
                  </a:outerShdw>
                </a:effectLst>
                <a:sym typeface="Symbol" pitchFamily="18" charset="2"/>
              </a:rPr>
              <a:t>n</a:t>
            </a:r>
            <a:r>
              <a:rPr lang="en-US" altLang="zh-CN" sz="2800" b="1" dirty="0" smtClean="0">
                <a:effectLst>
                  <a:outerShdw blurRad="38100" dist="38100" dir="2700000" algn="tl">
                    <a:srgbClr val="FFFFFF"/>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a:t>
            </a:r>
            <a:r>
              <a:rPr lang="en-US" altLang="zh-CN" sz="2800" b="1" i="1" dirty="0">
                <a:effectLst>
                  <a:outerShdw blurRad="38100" dist="38100" dir="2700000" algn="tl">
                    <a:srgbClr val="FFFFFF"/>
                  </a:outerShdw>
                </a:effectLst>
                <a:sym typeface="Symbol" pitchFamily="18" charset="2"/>
              </a:rPr>
              <a:t></a:t>
            </a:r>
            <a:r>
              <a:rPr lang="en-US" altLang="zh-CN" sz="2800" b="1" dirty="0">
                <a:effectLst>
                  <a:outerShdw blurRad="38100" dist="38100" dir="2700000" algn="tl">
                    <a:srgbClr val="FFFFFF"/>
                  </a:outerShdw>
                </a:effectLst>
                <a:sym typeface="Symbol" pitchFamily="18" charset="2"/>
              </a:rPr>
              <a:t> </a:t>
            </a:r>
          </a:p>
        </p:txBody>
      </p:sp>
      <p:sp>
        <p:nvSpPr>
          <p:cNvPr id="23" name="Rectangle 25"/>
          <p:cNvSpPr>
            <a:spLocks noChangeArrowheads="1"/>
          </p:cNvSpPr>
          <p:nvPr/>
        </p:nvSpPr>
        <p:spPr bwMode="auto">
          <a:xfrm>
            <a:off x="7518400" y="5792788"/>
            <a:ext cx="1543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dirty="0">
                <a:effectLst>
                  <a:outerShdw blurRad="38100" dist="38100" dir="2700000" algn="tl">
                    <a:srgbClr val="FFFFFF"/>
                  </a:outerShdw>
                </a:effectLst>
                <a:sym typeface="Symbol" pitchFamily="18" charset="2"/>
              </a:rPr>
              <a:t> </a:t>
            </a:r>
            <a:r>
              <a:rPr lang="en-US" altLang="zh-CN" sz="2800" b="1" i="1" dirty="0" err="1" smtClean="0">
                <a:effectLst>
                  <a:outerShdw blurRad="38100" dist="38100" dir="2700000" algn="tl">
                    <a:srgbClr val="FFFFFF"/>
                  </a:outerShdw>
                </a:effectLst>
                <a:sym typeface="Symbol" pitchFamily="18" charset="2"/>
              </a:rPr>
              <a:t>k</a:t>
            </a:r>
            <a:r>
              <a:rPr lang="en-US" altLang="zh-CN" sz="2800" b="1" i="1" baseline="-25000" dirty="0" err="1" smtClean="0">
                <a:effectLst>
                  <a:outerShdw blurRad="38100" dist="38100" dir="2700000" algn="tl">
                    <a:srgbClr val="FFFFFF"/>
                  </a:outerShdw>
                </a:effectLst>
                <a:sym typeface="Symbol" pitchFamily="18" charset="2"/>
              </a:rPr>
              <a:t>s</a:t>
            </a:r>
            <a:r>
              <a:rPr lang="en-US" altLang="zh-CN" sz="2800" b="1" dirty="0" smtClean="0">
                <a:solidFill>
                  <a:srgbClr val="FF0000"/>
                </a:solidFill>
                <a:effectLst>
                  <a:outerShdw blurRad="38100" dist="38100" dir="2700000" algn="tl">
                    <a:srgbClr val="000000"/>
                  </a:outerShdw>
                </a:effectLst>
                <a:sym typeface="Symbol" pitchFamily="18" charset="2"/>
              </a:rPr>
              <a:t> </a:t>
            </a:r>
            <a:r>
              <a:rPr lang="en-US" altLang="zh-CN" sz="2800" b="1" dirty="0">
                <a:effectLst>
                  <a:outerShdw blurRad="38100" dist="38100" dir="2700000" algn="tl">
                    <a:srgbClr val="FFFFFF"/>
                  </a:outerShdw>
                </a:effectLst>
                <a:sym typeface="Symbol" pitchFamily="18" charset="2"/>
              </a:rPr>
              <a:t>= </a:t>
            </a:r>
            <a:r>
              <a:rPr lang="en-US" altLang="zh-CN" sz="2800" dirty="0">
                <a:effectLst>
                  <a:outerShdw blurRad="38100" dist="38100" dir="2700000" algn="tl">
                    <a:srgbClr val="FFFFFF"/>
                  </a:outerShdw>
                </a:effectLst>
                <a:sym typeface="Symbol" pitchFamily="18" charset="2"/>
              </a:rPr>
              <a:t>0</a:t>
            </a:r>
            <a:r>
              <a:rPr lang="en-US" altLang="zh-CN" sz="2800" b="1" dirty="0">
                <a:effectLst>
                  <a:outerShdw blurRad="38100" dist="38100" dir="2700000" algn="tl">
                    <a:srgbClr val="FFFFFF"/>
                  </a:outerShdw>
                </a:effectLst>
                <a:sym typeface="Symbol" pitchFamily="18" charset="2"/>
              </a:rPr>
              <a:t> </a:t>
            </a:r>
          </a:p>
        </p:txBody>
      </p:sp>
      <p:sp>
        <p:nvSpPr>
          <p:cNvPr id="24" name="Line 26"/>
          <p:cNvSpPr>
            <a:spLocks noChangeShapeType="1"/>
          </p:cNvSpPr>
          <p:nvPr/>
        </p:nvSpPr>
        <p:spPr bwMode="auto">
          <a:xfrm>
            <a:off x="5156200" y="1336675"/>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5" name="Rectangle 27"/>
          <p:cNvSpPr>
            <a:spLocks noChangeArrowheads="1"/>
          </p:cNvSpPr>
          <p:nvPr/>
        </p:nvSpPr>
        <p:spPr bwMode="auto">
          <a:xfrm>
            <a:off x="10052050" y="64912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9BF75CC9-6CE6-4302-ACE4-BCC9059326F0}" type="slidenum">
              <a:rPr lang="en-US" altLang="zh-CN" sz="1800" b="1" smtClean="0">
                <a:solidFill>
                  <a:schemeClr val="tx2"/>
                </a:solidFill>
                <a:effectLst>
                  <a:outerShdw blurRad="38100" dist="38100" dir="2700000" algn="tl">
                    <a:srgbClr val="FFFFFF"/>
                  </a:outerShdw>
                </a:effectLst>
              </a:rPr>
              <a:pPr eaLnBrk="1" hangingPunct="1">
                <a:defRPr/>
              </a:pPr>
              <a:t>54</a:t>
            </a:fld>
            <a:endParaRPr lang="en-US" altLang="zh-CN" sz="1800" b="1" smtClean="0">
              <a:solidFill>
                <a:schemeClr val="tx2"/>
              </a:solidFill>
              <a:effectLst>
                <a:outerShdw blurRad="38100" dist="38100" dir="2700000" algn="tl">
                  <a:srgbClr val="FFFFFF"/>
                </a:outerShdw>
              </a:effectLst>
            </a:endParaRPr>
          </a:p>
        </p:txBody>
      </p:sp>
      <p:sp>
        <p:nvSpPr>
          <p:cNvPr id="26" name="Rectangle 28"/>
          <p:cNvSpPr>
            <a:spLocks noChangeArrowheads="1"/>
          </p:cNvSpPr>
          <p:nvPr/>
        </p:nvSpPr>
        <p:spPr bwMode="auto">
          <a:xfrm>
            <a:off x="7063231" y="343535"/>
            <a:ext cx="30251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§4.2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矩阵的特征值和特征向量 </a:t>
            </a:r>
          </a:p>
        </p:txBody>
      </p:sp>
    </p:spTree>
    <p:extLst>
      <p:ext uri="{BB962C8B-B14F-4D97-AF65-F5344CB8AC3E}">
        <p14:creationId xmlns:p14="http://schemas.microsoft.com/office/powerpoint/2010/main" val="107790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3" grpId="0" animBg="1"/>
      <p:bldP spid="14" grpId="0"/>
      <p:bldP spid="18" grpId="0" animBg="1"/>
      <p:bldP spid="19" grpId="0"/>
      <p:bldP spid="20" grpId="0"/>
      <p:bldP spid="21" grpId="0"/>
      <p:bldP spid="22"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1967346" y="663575"/>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1891146" y="247650"/>
            <a:ext cx="26693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smtClean="0">
                <a:solidFill>
                  <a:srgbClr val="FF0000"/>
                </a:solidFill>
                <a:effectLst>
                  <a:outerShdw blurRad="38100" dist="38100" dir="2700000" algn="tl">
                    <a:srgbClr val="000000"/>
                  </a:outerShdw>
                </a:effectLst>
                <a:latin typeface="黑体" pitchFamily="49" charset="-122"/>
                <a:ea typeface="黑体" pitchFamily="49" charset="-122"/>
              </a:rPr>
              <a:t>第四章 </a:t>
            </a: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特征值与特征向量 </a:t>
            </a:r>
          </a:p>
        </p:txBody>
      </p:sp>
      <p:sp>
        <p:nvSpPr>
          <p:cNvPr id="4" name="Rectangle 6"/>
          <p:cNvSpPr>
            <a:spLocks noChangeArrowheads="1"/>
          </p:cNvSpPr>
          <p:nvPr/>
        </p:nvSpPr>
        <p:spPr bwMode="auto">
          <a:xfrm>
            <a:off x="1535546" y="769938"/>
            <a:ext cx="14189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smtClean="0">
                <a:effectLst>
                  <a:outerShdw blurRad="38100" dist="38100" dir="2700000" algn="tl">
                    <a:srgbClr val="FFFFFF"/>
                  </a:outerShdw>
                </a:effectLst>
                <a:sym typeface="Symbol" pitchFamily="18" charset="2"/>
              </a:rPr>
              <a:t>性质</a:t>
            </a:r>
            <a:r>
              <a:rPr lang="en-US" altLang="zh-CN" b="1" dirty="0" smtClean="0">
                <a:effectLst>
                  <a:outerShdw blurRad="38100" dist="38100" dir="2700000" algn="tl">
                    <a:srgbClr val="FFFFFF"/>
                  </a:outerShdw>
                </a:effectLst>
                <a:sym typeface="Symbol" pitchFamily="18" charset="2"/>
              </a:rPr>
              <a:t>4. </a:t>
            </a:r>
            <a:endParaRPr lang="en-US" altLang="zh-CN" b="1" dirty="0">
              <a:effectLst>
                <a:outerShdw blurRad="38100" dist="38100" dir="2700000" algn="tl">
                  <a:srgbClr val="FFFFFF"/>
                </a:outerShdw>
              </a:effectLst>
              <a:sym typeface="Symbol" pitchFamily="18" charset="2"/>
            </a:endParaRPr>
          </a:p>
        </p:txBody>
      </p:sp>
      <p:sp>
        <p:nvSpPr>
          <p:cNvPr id="5" name="Rectangle 7"/>
          <p:cNvSpPr>
            <a:spLocks noChangeArrowheads="1"/>
          </p:cNvSpPr>
          <p:nvPr/>
        </p:nvSpPr>
        <p:spPr bwMode="auto">
          <a:xfrm>
            <a:off x="3415146" y="1435100"/>
            <a:ext cx="58160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smtClean="0">
                <a:solidFill>
                  <a:srgbClr val="0000CC"/>
                </a:solidFill>
                <a:effectLst>
                  <a:outerShdw blurRad="38100" dist="38100" dir="2700000" algn="tl">
                    <a:srgbClr val="000000"/>
                  </a:outerShdw>
                </a:effectLst>
                <a:sym typeface="Symbol" pitchFamily="18" charset="2"/>
              </a:rPr>
              <a:t></a:t>
            </a:r>
            <a:r>
              <a:rPr lang="en-US" altLang="zh-CN" b="1" i="1" baseline="-25000" dirty="0" smtClean="0">
                <a:solidFill>
                  <a:srgbClr val="0000CC"/>
                </a:solidFill>
                <a:effectLst>
                  <a:outerShdw blurRad="38100" dist="38100" dir="2700000" algn="tl">
                    <a:srgbClr val="000000"/>
                  </a:outerShdw>
                </a:effectLst>
                <a:sym typeface="Symbol" pitchFamily="18" charset="2"/>
              </a:rPr>
              <a:t>n</a:t>
            </a:r>
            <a:r>
              <a:rPr lang="en-US" altLang="zh-CN" b="1" i="1" dirty="0" smtClean="0">
                <a:solidFill>
                  <a:srgbClr val="0000CC"/>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的特征向量 </a:t>
            </a:r>
          </a:p>
        </p:txBody>
      </p:sp>
      <p:sp>
        <p:nvSpPr>
          <p:cNvPr id="6" name="Rectangle 8"/>
          <p:cNvSpPr>
            <a:spLocks noChangeArrowheads="1"/>
          </p:cNvSpPr>
          <p:nvPr/>
        </p:nvSpPr>
        <p:spPr bwMode="auto">
          <a:xfrm>
            <a:off x="3415146" y="757238"/>
            <a:ext cx="66784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smtClean="0">
                <a:solidFill>
                  <a:srgbClr val="0000CC"/>
                </a:solidFill>
                <a:effectLst>
                  <a:outerShdw blurRad="38100" dist="38100" dir="2700000" algn="tl">
                    <a:srgbClr val="000000"/>
                  </a:outerShdw>
                </a:effectLst>
                <a:sym typeface="Symbol" pitchFamily="18" charset="2"/>
              </a:rPr>
              <a:t></a:t>
            </a:r>
            <a:r>
              <a:rPr lang="en-US" altLang="zh-CN" b="1" i="1" baseline="-25000" dirty="0" smtClean="0">
                <a:solidFill>
                  <a:srgbClr val="0000CC"/>
                </a:solidFill>
                <a:effectLst>
                  <a:outerShdw blurRad="38100" dist="38100" dir="2700000" algn="tl">
                    <a:srgbClr val="000000"/>
                  </a:outerShdw>
                </a:effectLst>
                <a:sym typeface="Symbol" pitchFamily="18" charset="2"/>
              </a:rPr>
              <a:t>n</a:t>
            </a:r>
            <a:r>
              <a:rPr lang="en-US" altLang="zh-CN" b="1" i="1" dirty="0" smtClean="0">
                <a:solidFill>
                  <a:srgbClr val="0000CC"/>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的互异的特征值 </a:t>
            </a:r>
          </a:p>
        </p:txBody>
      </p:sp>
      <p:sp>
        <p:nvSpPr>
          <p:cNvPr id="7" name="Line 9"/>
          <p:cNvSpPr>
            <a:spLocks noChangeShapeType="1"/>
          </p:cNvSpPr>
          <p:nvPr/>
        </p:nvSpPr>
        <p:spPr bwMode="auto">
          <a:xfrm>
            <a:off x="3719946" y="1336675"/>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8" name="Line 10"/>
          <p:cNvSpPr>
            <a:spLocks noChangeShapeType="1"/>
          </p:cNvSpPr>
          <p:nvPr/>
        </p:nvSpPr>
        <p:spPr bwMode="auto">
          <a:xfrm>
            <a:off x="4253346" y="1336675"/>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9" name="Line 11"/>
          <p:cNvSpPr>
            <a:spLocks noChangeShapeType="1"/>
          </p:cNvSpPr>
          <p:nvPr/>
        </p:nvSpPr>
        <p:spPr bwMode="auto">
          <a:xfrm>
            <a:off x="5396346" y="1336675"/>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0" name="Rectangle 12"/>
          <p:cNvSpPr>
            <a:spLocks noChangeArrowheads="1"/>
          </p:cNvSpPr>
          <p:nvPr/>
        </p:nvSpPr>
        <p:spPr bwMode="auto">
          <a:xfrm>
            <a:off x="3467534" y="2120900"/>
            <a:ext cx="46121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smtClean="0">
                <a:solidFill>
                  <a:srgbClr val="0000CC"/>
                </a:solidFill>
                <a:effectLst>
                  <a:outerShdw blurRad="38100" dist="38100" dir="2700000" algn="tl">
                    <a:srgbClr val="000000"/>
                  </a:outerShdw>
                </a:effectLst>
                <a:sym typeface="Symbol" pitchFamily="18" charset="2"/>
              </a:rPr>
              <a:t></a:t>
            </a:r>
            <a:r>
              <a:rPr lang="en-US" altLang="zh-CN" b="1" i="1" baseline="-25000" dirty="0">
                <a:solidFill>
                  <a:srgbClr val="0000CC"/>
                </a:solidFill>
                <a:effectLst>
                  <a:outerShdw blurRad="38100" dist="38100" dir="2700000" algn="tl">
                    <a:srgbClr val="000000"/>
                  </a:outerShdw>
                </a:effectLst>
                <a:sym typeface="Symbol" pitchFamily="18" charset="2"/>
              </a:rPr>
              <a:t>n</a:t>
            </a:r>
            <a:r>
              <a:rPr lang="zh-CN" altLang="en-US" b="1" dirty="0" smtClean="0">
                <a:effectLst>
                  <a:outerShdw blurRad="38100" dist="38100" dir="2700000" algn="tl">
                    <a:srgbClr val="FFFFFF"/>
                  </a:outerShdw>
                </a:effectLst>
                <a:sym typeface="Symbol" pitchFamily="18" charset="2"/>
              </a:rPr>
              <a:t>线性无关 </a:t>
            </a:r>
            <a:endParaRPr lang="zh-CN" altLang="en-US" b="1" dirty="0">
              <a:effectLst>
                <a:outerShdw blurRad="38100" dist="38100" dir="2700000" algn="tl">
                  <a:srgbClr val="FFFFFF"/>
                </a:outerShdw>
              </a:effectLst>
              <a:sym typeface="Symbol" pitchFamily="18" charset="2"/>
            </a:endParaRPr>
          </a:p>
        </p:txBody>
      </p:sp>
      <p:sp>
        <p:nvSpPr>
          <p:cNvPr id="11" name="Rectangle 13"/>
          <p:cNvSpPr>
            <a:spLocks noChangeArrowheads="1"/>
          </p:cNvSpPr>
          <p:nvPr/>
        </p:nvSpPr>
        <p:spPr bwMode="auto">
          <a:xfrm>
            <a:off x="3084946" y="3756025"/>
            <a:ext cx="642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0000CC"/>
                </a:solidFill>
                <a:effectLst>
                  <a:outerShdw blurRad="38100" dist="38100" dir="2700000" algn="tl">
                    <a:srgbClr val="000000"/>
                  </a:outerShdw>
                </a:effectLst>
                <a:sym typeface="Symbol" pitchFamily="18" charset="2"/>
              </a:rPr>
              <a:t></a:t>
            </a:r>
            <a:r>
              <a:rPr lang="en-US" altLang="zh-CN" b="1" baseline="-25000">
                <a:solidFill>
                  <a:srgbClr val="0000CC"/>
                </a:solidFill>
                <a:effectLst>
                  <a:outerShdw blurRad="38100" dist="38100" dir="2700000" algn="tl">
                    <a:srgbClr val="000000"/>
                  </a:outerShdw>
                </a:effectLst>
                <a:sym typeface="Symbol" pitchFamily="18" charset="2"/>
              </a:rPr>
              <a:t>1</a:t>
            </a:r>
            <a:r>
              <a:rPr lang="en-US" altLang="zh-CN" b="1">
                <a:solidFill>
                  <a:srgbClr val="0000CC"/>
                </a:solidFill>
                <a:effectLst>
                  <a:outerShdw blurRad="38100" dist="38100" dir="2700000" algn="tl">
                    <a:srgbClr val="000000"/>
                  </a:outerShdw>
                </a:effectLst>
                <a:sym typeface="Symbol" pitchFamily="18" charset="2"/>
              </a:rPr>
              <a:t> </a:t>
            </a:r>
            <a:endParaRPr lang="en-US" altLang="zh-CN" b="1">
              <a:effectLst>
                <a:outerShdw blurRad="38100" dist="38100" dir="2700000" algn="tl">
                  <a:srgbClr val="FFFFFF"/>
                </a:outerShdw>
              </a:effectLst>
              <a:sym typeface="Symbol" pitchFamily="18" charset="2"/>
            </a:endParaRPr>
          </a:p>
        </p:txBody>
      </p:sp>
      <p:sp>
        <p:nvSpPr>
          <p:cNvPr id="12" name="AutoShape 14"/>
          <p:cNvSpPr>
            <a:spLocks noChangeArrowheads="1"/>
          </p:cNvSpPr>
          <p:nvPr/>
        </p:nvSpPr>
        <p:spPr bwMode="auto">
          <a:xfrm>
            <a:off x="2500746" y="4254500"/>
            <a:ext cx="417513" cy="482600"/>
          </a:xfrm>
          <a:prstGeom prst="wedgeRectCallout">
            <a:avLst>
              <a:gd name="adj1" fmla="val 103611"/>
              <a:gd name="adj2" fmla="val -67106"/>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p>
            <a:pPr algn="ctr" eaLnBrk="1" hangingPunct="1">
              <a:defRPr/>
            </a:pPr>
            <a:r>
              <a:rPr lang="en-US" altLang="zh-CN" sz="2800" b="1" i="1">
                <a:solidFill>
                  <a:srgbClr val="0000CC"/>
                </a:solidFill>
                <a:effectLst>
                  <a:outerShdw blurRad="38100" dist="38100" dir="2700000" algn="tl">
                    <a:srgbClr val="000000"/>
                  </a:outerShdw>
                </a:effectLst>
                <a:sym typeface="Symbol" pitchFamily="18" charset="2"/>
              </a:rPr>
              <a:t></a:t>
            </a:r>
            <a:endParaRPr lang="en-US" altLang="zh-CN" sz="2800" b="1" i="1" baseline="-25000">
              <a:solidFill>
                <a:srgbClr val="0000CC"/>
              </a:solidFill>
              <a:effectLst>
                <a:outerShdw blurRad="38100" dist="38100" dir="2700000" algn="tl">
                  <a:srgbClr val="000000"/>
                </a:outerShdw>
              </a:effectLst>
              <a:sym typeface="Symbol" pitchFamily="18" charset="2"/>
            </a:endParaRPr>
          </a:p>
        </p:txBody>
      </p:sp>
      <p:sp>
        <p:nvSpPr>
          <p:cNvPr id="13" name="AutoShape 15"/>
          <p:cNvSpPr>
            <a:spLocks noChangeArrowheads="1"/>
          </p:cNvSpPr>
          <p:nvPr/>
        </p:nvSpPr>
        <p:spPr bwMode="auto">
          <a:xfrm>
            <a:off x="4786746" y="4254500"/>
            <a:ext cx="477838" cy="482600"/>
          </a:xfrm>
          <a:prstGeom prst="wedgeRectCallout">
            <a:avLst>
              <a:gd name="adj1" fmla="val -57889"/>
              <a:gd name="adj2" fmla="val -81032"/>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p>
            <a:pPr algn="ctr" eaLnBrk="1" hangingPunct="1">
              <a:defRPr/>
            </a:pPr>
            <a:r>
              <a:rPr lang="en-US" altLang="zh-CN" sz="2800" b="1" i="1">
                <a:solidFill>
                  <a:srgbClr val="008000"/>
                </a:solidFill>
                <a:effectLst>
                  <a:outerShdw blurRad="38100" dist="38100" dir="2700000" algn="tl">
                    <a:srgbClr val="000000"/>
                  </a:outerShdw>
                </a:effectLst>
                <a:sym typeface="Symbol" pitchFamily="18" charset="2"/>
              </a:rPr>
              <a:t> </a:t>
            </a:r>
            <a:endParaRPr lang="en-US" altLang="zh-CN" sz="2800" b="1" i="1" baseline="-25000">
              <a:solidFill>
                <a:srgbClr val="008000"/>
              </a:solidFill>
              <a:effectLst>
                <a:outerShdw blurRad="38100" dist="38100" dir="2700000" algn="tl">
                  <a:srgbClr val="000000"/>
                </a:outerShdw>
              </a:effectLst>
              <a:sym typeface="Symbol" pitchFamily="18" charset="2"/>
            </a:endParaRPr>
          </a:p>
        </p:txBody>
      </p:sp>
      <p:sp>
        <p:nvSpPr>
          <p:cNvPr id="14" name="Rectangle 16"/>
          <p:cNvSpPr>
            <a:spLocks noChangeArrowheads="1"/>
          </p:cNvSpPr>
          <p:nvPr/>
        </p:nvSpPr>
        <p:spPr bwMode="auto">
          <a:xfrm>
            <a:off x="4296209" y="3768725"/>
            <a:ext cx="6429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008000"/>
                </a:solidFill>
                <a:effectLst>
                  <a:outerShdw blurRad="38100" dist="38100" dir="2700000" algn="tl">
                    <a:srgbClr val="000000"/>
                  </a:outerShdw>
                </a:effectLst>
                <a:sym typeface="Symbol" pitchFamily="18" charset="2"/>
              </a:rPr>
              <a:t></a:t>
            </a:r>
            <a:r>
              <a:rPr lang="en-US" altLang="zh-CN" b="1" baseline="-25000">
                <a:solidFill>
                  <a:srgbClr val="008000"/>
                </a:solidFill>
                <a:effectLst>
                  <a:outerShdw blurRad="38100" dist="38100" dir="2700000" algn="tl">
                    <a:srgbClr val="000000"/>
                  </a:outerShdw>
                </a:effectLst>
                <a:sym typeface="Symbol" pitchFamily="18" charset="2"/>
              </a:rPr>
              <a:t>2</a:t>
            </a:r>
            <a:r>
              <a:rPr lang="en-US" altLang="zh-CN" b="1">
                <a:effectLst>
                  <a:outerShdw blurRad="38100" dist="38100" dir="2700000" algn="tl">
                    <a:srgbClr val="FFFFFF"/>
                  </a:outerShdw>
                </a:effectLst>
                <a:sym typeface="Symbol" pitchFamily="18" charset="2"/>
              </a:rPr>
              <a:t> </a:t>
            </a:r>
          </a:p>
        </p:txBody>
      </p:sp>
      <p:grpSp>
        <p:nvGrpSpPr>
          <p:cNvPr id="15" name="Group 17"/>
          <p:cNvGrpSpPr>
            <a:grpSpLocks/>
          </p:cNvGrpSpPr>
          <p:nvPr/>
        </p:nvGrpSpPr>
        <p:grpSpPr bwMode="auto">
          <a:xfrm>
            <a:off x="3348471" y="2641600"/>
            <a:ext cx="1192213" cy="2147888"/>
            <a:chOff x="2676" y="1729"/>
            <a:chExt cx="751" cy="1353"/>
          </a:xfrm>
        </p:grpSpPr>
        <p:sp>
          <p:nvSpPr>
            <p:cNvPr id="16" name="Rectangle 18"/>
            <p:cNvSpPr>
              <a:spLocks noChangeArrowheads="1"/>
            </p:cNvSpPr>
            <p:nvPr/>
          </p:nvSpPr>
          <p:spPr bwMode="auto">
            <a:xfrm>
              <a:off x="2856" y="2309"/>
              <a:ext cx="388" cy="37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b="1" i="1">
                  <a:effectLst>
                    <a:outerShdw blurRad="38100" dist="38100" dir="2700000" algn="tl">
                      <a:srgbClr val="FFFFFF"/>
                    </a:outerShdw>
                  </a:effectLst>
                  <a:sym typeface="Symbol" pitchFamily="18" charset="2"/>
                </a:rPr>
                <a:t> A </a:t>
              </a:r>
            </a:p>
          </p:txBody>
        </p:sp>
        <p:sp>
          <p:nvSpPr>
            <p:cNvPr id="17" name="Freeform 19"/>
            <p:cNvSpPr>
              <a:spLocks/>
            </p:cNvSpPr>
            <p:nvPr/>
          </p:nvSpPr>
          <p:spPr bwMode="auto">
            <a:xfrm>
              <a:off x="2792" y="2898"/>
              <a:ext cx="499" cy="184"/>
            </a:xfrm>
            <a:custGeom>
              <a:avLst/>
              <a:gdLst>
                <a:gd name="T0" fmla="*/ 0 w 499"/>
                <a:gd name="T1" fmla="*/ 184 h 184"/>
                <a:gd name="T2" fmla="*/ 261 w 499"/>
                <a:gd name="T3" fmla="*/ 0 h 184"/>
                <a:gd name="T4" fmla="*/ 499 w 499"/>
                <a:gd name="T5" fmla="*/ 184 h 184"/>
              </a:gdLst>
              <a:ahLst/>
              <a:cxnLst>
                <a:cxn ang="0">
                  <a:pos x="T0" y="T1"/>
                </a:cxn>
                <a:cxn ang="0">
                  <a:pos x="T2" y="T3"/>
                </a:cxn>
                <a:cxn ang="0">
                  <a:pos x="T4" y="T5"/>
                </a:cxn>
              </a:cxnLst>
              <a:rect l="0" t="0" r="r" b="b"/>
              <a:pathLst>
                <a:path w="499" h="184">
                  <a:moveTo>
                    <a:pt x="0" y="184"/>
                  </a:moveTo>
                  <a:lnTo>
                    <a:pt x="261" y="0"/>
                  </a:lnTo>
                  <a:lnTo>
                    <a:pt x="499" y="184"/>
                  </a:lnTo>
                </a:path>
              </a:pathLst>
            </a:custGeom>
            <a:noFill/>
            <a:ln w="1905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8" name="Rectangle 20"/>
            <p:cNvSpPr>
              <a:spLocks noChangeArrowheads="1"/>
            </p:cNvSpPr>
            <p:nvPr/>
          </p:nvSpPr>
          <p:spPr bwMode="auto">
            <a:xfrm>
              <a:off x="2786" y="1729"/>
              <a:ext cx="641"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6000">
                  <a:solidFill>
                    <a:srgbClr val="FF0000"/>
                  </a:solidFill>
                  <a:latin typeface="Times New Roman" panose="02020603050405020304" pitchFamily="18" charset="0"/>
                  <a:sym typeface="Wingdings" panose="05000000000000000000" pitchFamily="2" charset="2"/>
                </a:rPr>
                <a:t> </a:t>
              </a:r>
            </a:p>
          </p:txBody>
        </p:sp>
        <p:sp>
          <p:nvSpPr>
            <p:cNvPr id="19" name="Line 21"/>
            <p:cNvSpPr>
              <a:spLocks noChangeShapeType="1"/>
            </p:cNvSpPr>
            <p:nvPr/>
          </p:nvSpPr>
          <p:spPr bwMode="auto">
            <a:xfrm flipH="1">
              <a:off x="3052" y="2229"/>
              <a:ext cx="0" cy="7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0" name="Line 22"/>
            <p:cNvSpPr>
              <a:spLocks noChangeShapeType="1"/>
            </p:cNvSpPr>
            <p:nvPr/>
          </p:nvSpPr>
          <p:spPr bwMode="auto">
            <a:xfrm flipH="1">
              <a:off x="2676" y="2306"/>
              <a:ext cx="180" cy="23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1" name="Line 23"/>
            <p:cNvSpPr>
              <a:spLocks noChangeShapeType="1"/>
            </p:cNvSpPr>
            <p:nvPr/>
          </p:nvSpPr>
          <p:spPr bwMode="auto">
            <a:xfrm>
              <a:off x="3244" y="2306"/>
              <a:ext cx="174" cy="23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2" name="Line 24"/>
            <p:cNvSpPr>
              <a:spLocks noChangeShapeType="1"/>
            </p:cNvSpPr>
            <p:nvPr/>
          </p:nvSpPr>
          <p:spPr bwMode="auto">
            <a:xfrm>
              <a:off x="3052" y="2690"/>
              <a:ext cx="0" cy="20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grpSp>
      <p:grpSp>
        <p:nvGrpSpPr>
          <p:cNvPr id="23" name="Group 25"/>
          <p:cNvGrpSpPr>
            <a:grpSpLocks/>
          </p:cNvGrpSpPr>
          <p:nvPr/>
        </p:nvGrpSpPr>
        <p:grpSpPr bwMode="auto">
          <a:xfrm>
            <a:off x="2561071" y="4864100"/>
            <a:ext cx="2667000" cy="1395413"/>
            <a:chOff x="758" y="3072"/>
            <a:chExt cx="1680" cy="879"/>
          </a:xfrm>
        </p:grpSpPr>
        <p:sp>
          <p:nvSpPr>
            <p:cNvPr id="24" name="AutoShape 26"/>
            <p:cNvSpPr>
              <a:spLocks/>
            </p:cNvSpPr>
            <p:nvPr/>
          </p:nvSpPr>
          <p:spPr bwMode="auto">
            <a:xfrm rot="16200000">
              <a:off x="1507" y="2323"/>
              <a:ext cx="181" cy="1680"/>
            </a:xfrm>
            <a:prstGeom prst="leftBrace">
              <a:avLst>
                <a:gd name="adj1" fmla="val 55218"/>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5" name="Rectangle 27"/>
            <p:cNvSpPr>
              <a:spLocks noChangeArrowheads="1"/>
            </p:cNvSpPr>
            <p:nvPr/>
          </p:nvSpPr>
          <p:spPr bwMode="auto">
            <a:xfrm>
              <a:off x="1464" y="3264"/>
              <a:ext cx="33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p>
          </p:txBody>
        </p:sp>
        <p:sp>
          <p:nvSpPr>
            <p:cNvPr id="26" name="Rectangle 28"/>
            <p:cNvSpPr>
              <a:spLocks noChangeArrowheads="1"/>
            </p:cNvSpPr>
            <p:nvPr/>
          </p:nvSpPr>
          <p:spPr bwMode="auto">
            <a:xfrm>
              <a:off x="768" y="3574"/>
              <a:ext cx="1651" cy="377"/>
            </a:xfrm>
            <a:prstGeom prst="rect">
              <a:avLst/>
            </a:prstGeom>
            <a:noFill/>
            <a:ln w="1905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0000CC"/>
                  </a:solidFill>
                  <a:effectLst>
                    <a:outerShdw blurRad="38100" dist="38100" dir="2700000" algn="tl">
                      <a:srgbClr val="000000"/>
                    </a:outerShdw>
                  </a:effectLst>
                  <a:sym typeface="Symbol" pitchFamily="18" charset="2"/>
                </a:rPr>
                <a:t></a:t>
              </a:r>
              <a:r>
                <a:rPr lang="en-US" altLang="zh-CN" b="1">
                  <a:effectLst>
                    <a:outerShdw blurRad="38100" dist="38100" dir="2700000" algn="tl">
                      <a:srgbClr val="FFFFFF"/>
                    </a:outerShdw>
                  </a:effectLst>
                  <a:sym typeface="Symbol" pitchFamily="18" charset="2"/>
                </a:rPr>
                <a:t>, </a:t>
              </a:r>
              <a:r>
                <a:rPr lang="en-US" altLang="zh-CN" b="1" i="1">
                  <a:solidFill>
                    <a:srgbClr val="008000"/>
                  </a:solidFill>
                  <a:effectLst>
                    <a:outerShdw blurRad="38100" dist="38100" dir="2700000" algn="tl">
                      <a:srgbClr val="000000"/>
                    </a:outerShdw>
                  </a:effectLst>
                  <a:sym typeface="Symbol" pitchFamily="18" charset="2"/>
                </a:rPr>
                <a:t></a:t>
              </a:r>
              <a:r>
                <a:rPr lang="zh-CN" altLang="en-US" b="1">
                  <a:effectLst>
                    <a:outerShdw blurRad="38100" dist="38100" dir="2700000" algn="tl">
                      <a:srgbClr val="FFFFFF"/>
                    </a:outerShdw>
                  </a:effectLst>
                  <a:sym typeface="Symbol" pitchFamily="18" charset="2"/>
                </a:rPr>
                <a:t>线性无关 </a:t>
              </a:r>
            </a:p>
          </p:txBody>
        </p:sp>
      </p:grpSp>
      <p:sp>
        <p:nvSpPr>
          <p:cNvPr id="27" name="Rectangle 36"/>
          <p:cNvSpPr>
            <a:spLocks noChangeArrowheads="1"/>
          </p:cNvSpPr>
          <p:nvPr/>
        </p:nvSpPr>
        <p:spPr bwMode="auto">
          <a:xfrm>
            <a:off x="9987396" y="64912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8025DAEA-FEA9-4676-A3E4-1FE5D3B057D7}" type="slidenum">
              <a:rPr lang="en-US" altLang="zh-CN" sz="1800" b="1" smtClean="0">
                <a:solidFill>
                  <a:schemeClr val="tx2"/>
                </a:solidFill>
                <a:effectLst>
                  <a:outerShdw blurRad="38100" dist="38100" dir="2700000" algn="tl">
                    <a:srgbClr val="FFFFFF"/>
                  </a:outerShdw>
                </a:effectLst>
              </a:rPr>
              <a:pPr eaLnBrk="1" hangingPunct="1">
                <a:defRPr/>
              </a:pPr>
              <a:t>55</a:t>
            </a:fld>
            <a:endParaRPr lang="en-US" altLang="zh-CN" sz="1800" b="1" smtClean="0">
              <a:solidFill>
                <a:schemeClr val="tx2"/>
              </a:solidFill>
              <a:effectLst>
                <a:outerShdw blurRad="38100" dist="38100" dir="2700000" algn="tl">
                  <a:srgbClr val="FFFFFF"/>
                </a:outerShdw>
              </a:effectLst>
            </a:endParaRPr>
          </a:p>
        </p:txBody>
      </p:sp>
      <p:sp>
        <p:nvSpPr>
          <p:cNvPr id="28" name="Rectangle 37"/>
          <p:cNvSpPr>
            <a:spLocks noChangeArrowheads="1"/>
          </p:cNvSpPr>
          <p:nvPr/>
        </p:nvSpPr>
        <p:spPr bwMode="auto">
          <a:xfrm>
            <a:off x="7387071" y="236538"/>
            <a:ext cx="2587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pic>
        <p:nvPicPr>
          <p:cNvPr id="29"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971" y="3144838"/>
            <a:ext cx="2832100"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pic>
        <p:nvPicPr>
          <p:cNvPr id="30" name="Picture 30"/>
          <p:cNvPicPr>
            <a:picLocks noChangeAspect="1" noChangeArrowheads="1"/>
          </p:cNvPicPr>
          <p:nvPr/>
        </p:nvPicPr>
        <p:blipFill>
          <a:blip r:embed="rId3"/>
          <a:srcRect/>
          <a:stretch>
            <a:fillRect/>
          </a:stretch>
        </p:blipFill>
        <p:spPr bwMode="auto">
          <a:xfrm>
            <a:off x="1853046" y="1542572"/>
            <a:ext cx="8229600" cy="568014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9417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078182" y="663575"/>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endParaRPr lang="zh-CN" altLang="en-US"/>
          </a:p>
        </p:txBody>
      </p:sp>
      <p:sp>
        <p:nvSpPr>
          <p:cNvPr id="3" name="Rectangle 4"/>
          <p:cNvSpPr>
            <a:spLocks noChangeArrowheads="1"/>
          </p:cNvSpPr>
          <p:nvPr/>
        </p:nvSpPr>
        <p:spPr bwMode="auto">
          <a:xfrm>
            <a:off x="2001982" y="247650"/>
            <a:ext cx="26693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600" b="1" dirty="0" smtClean="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第四章 </a:t>
            </a:r>
            <a:r>
              <a:rPr kumimoji="0" lang="zh-CN" altLang="en-US" sz="1600" b="1" dirty="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特征值与特征向量 </a:t>
            </a:r>
          </a:p>
        </p:txBody>
      </p:sp>
      <p:sp>
        <p:nvSpPr>
          <p:cNvPr id="4" name="Rectangle 7"/>
          <p:cNvSpPr>
            <a:spLocks noChangeArrowheads="1"/>
          </p:cNvSpPr>
          <p:nvPr/>
        </p:nvSpPr>
        <p:spPr bwMode="auto">
          <a:xfrm>
            <a:off x="4911870" y="1854200"/>
            <a:ext cx="2447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dirty="0">
                <a:solidFill>
                  <a:srgbClr val="FF3300"/>
                </a:solidFill>
                <a:effectLst>
                  <a:outerShdw blurRad="38100" dist="38100" dir="2700000" algn="tl">
                    <a:srgbClr val="000000"/>
                  </a:outerShdw>
                </a:effectLst>
                <a:sym typeface="Symbol" panose="05050102010706020507" pitchFamily="18" charset="2"/>
              </a:rPr>
              <a:t></a:t>
            </a:r>
            <a:r>
              <a:rPr lang="en-US" altLang="zh-CN" b="1" baseline="-25000" dirty="0">
                <a:solidFill>
                  <a:srgbClr val="FF3300"/>
                </a:solidFill>
                <a:effectLst>
                  <a:outerShdw blurRad="38100" dist="38100" dir="2700000" algn="tl">
                    <a:srgbClr val="000000"/>
                  </a:outerShdw>
                </a:effectLst>
                <a:sym typeface="Symbol" panose="05050102010706020507" pitchFamily="18" charset="2"/>
              </a:rPr>
              <a:t>1</a:t>
            </a:r>
            <a:r>
              <a:rPr lang="en-US" altLang="zh-CN" b="1" dirty="0">
                <a:effectLst>
                  <a:outerShdw blurRad="38100" dist="38100" dir="2700000" algn="tl">
                    <a:srgbClr val="FFFFFF"/>
                  </a:outerShdw>
                </a:effectLst>
                <a:sym typeface="Symbol" panose="05050102010706020507" pitchFamily="18" charset="2"/>
              </a:rPr>
              <a:t>, </a:t>
            </a:r>
            <a:r>
              <a:rPr lang="en-US" altLang="zh-CN" b="1" i="1" dirty="0">
                <a:solidFill>
                  <a:srgbClr val="008000"/>
                </a:solidFill>
                <a:effectLst>
                  <a:outerShdw blurRad="38100" dist="38100" dir="2700000" algn="tl">
                    <a:srgbClr val="000000"/>
                  </a:outerShdw>
                </a:effectLst>
                <a:sym typeface="Symbol" panose="05050102010706020507" pitchFamily="18" charset="2"/>
              </a:rPr>
              <a:t></a:t>
            </a:r>
            <a:r>
              <a:rPr lang="en-US" altLang="zh-CN" b="1" baseline="-25000" dirty="0">
                <a:solidFill>
                  <a:srgbClr val="008000"/>
                </a:solidFill>
                <a:effectLst>
                  <a:outerShdw blurRad="38100" dist="38100" dir="2700000" algn="tl">
                    <a:srgbClr val="000000"/>
                  </a:outerShdw>
                </a:effectLst>
                <a:sym typeface="Symbol" panose="05050102010706020507" pitchFamily="18" charset="2"/>
              </a:rPr>
              <a:t>2</a:t>
            </a:r>
            <a:r>
              <a:rPr lang="en-US" altLang="zh-CN" b="1" dirty="0">
                <a:effectLst>
                  <a:outerShdw blurRad="38100" dist="38100" dir="2700000" algn="tl">
                    <a:srgbClr val="FFFFFF"/>
                  </a:outerShdw>
                </a:effectLst>
                <a:sym typeface="Symbol" panose="05050102010706020507" pitchFamily="18" charset="2"/>
              </a:rPr>
              <a:t>, …, </a:t>
            </a:r>
            <a:r>
              <a:rPr lang="en-US" altLang="zh-CN" b="1" i="1" dirty="0">
                <a:solidFill>
                  <a:srgbClr val="0000CC"/>
                </a:solidFill>
                <a:effectLst>
                  <a:outerShdw blurRad="38100" dist="38100" dir="2700000" algn="tl">
                    <a:srgbClr val="000000"/>
                  </a:outerShdw>
                </a:effectLst>
                <a:sym typeface="Symbol" panose="05050102010706020507" pitchFamily="18" charset="2"/>
              </a:rPr>
              <a:t></a:t>
            </a:r>
            <a:r>
              <a:rPr lang="en-US" altLang="zh-CN" b="1" i="1" baseline="-25000" dirty="0">
                <a:solidFill>
                  <a:srgbClr val="0000CC"/>
                </a:solidFill>
                <a:effectLst>
                  <a:outerShdw blurRad="38100" dist="38100" dir="2700000" algn="tl">
                    <a:srgbClr val="000000"/>
                  </a:outerShdw>
                </a:effectLst>
                <a:sym typeface="Symbol" panose="05050102010706020507" pitchFamily="18" charset="2"/>
              </a:rPr>
              <a:t>m</a:t>
            </a:r>
            <a:r>
              <a:rPr lang="en-US" altLang="zh-CN" b="1" i="1" dirty="0">
                <a:effectLst>
                  <a:outerShdw blurRad="38100" dist="38100" dir="2700000" algn="tl">
                    <a:srgbClr val="FFFFFF"/>
                  </a:outerShdw>
                </a:effectLst>
                <a:sym typeface="Symbol" panose="05050102010706020507" pitchFamily="18" charset="2"/>
              </a:rPr>
              <a:t> </a:t>
            </a:r>
            <a:endParaRPr lang="en-US" altLang="zh-CN" b="1" i="1" baseline="-25000" dirty="0">
              <a:effectLst>
                <a:outerShdw blurRad="38100" dist="38100" dir="2700000" algn="tl">
                  <a:srgbClr val="FFFFFF"/>
                </a:outerShdw>
              </a:effectLst>
              <a:sym typeface="Symbol" panose="05050102010706020507" pitchFamily="18" charset="2"/>
            </a:endParaRPr>
          </a:p>
        </p:txBody>
      </p:sp>
      <p:sp>
        <p:nvSpPr>
          <p:cNvPr id="5" name="Rectangle 8"/>
          <p:cNvSpPr>
            <a:spLocks noChangeArrowheads="1"/>
          </p:cNvSpPr>
          <p:nvPr/>
        </p:nvSpPr>
        <p:spPr bwMode="auto">
          <a:xfrm>
            <a:off x="5770707" y="892175"/>
            <a:ext cx="465138" cy="5889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effectLst>
                  <a:outerShdw blurRad="38100" dist="38100" dir="2700000" algn="tl">
                    <a:srgbClr val="FFFFFF"/>
                  </a:outerShdw>
                </a:effectLst>
                <a:sym typeface="Symbol" panose="05050102010706020507" pitchFamily="18" charset="2"/>
              </a:rPr>
              <a:t>A</a:t>
            </a:r>
          </a:p>
        </p:txBody>
      </p:sp>
      <p:grpSp>
        <p:nvGrpSpPr>
          <p:cNvPr id="6" name="Group 9"/>
          <p:cNvGrpSpPr>
            <a:grpSpLocks/>
          </p:cNvGrpSpPr>
          <p:nvPr/>
        </p:nvGrpSpPr>
        <p:grpSpPr bwMode="auto">
          <a:xfrm>
            <a:off x="5388120" y="1511300"/>
            <a:ext cx="1371600" cy="457200"/>
            <a:chOff x="2304" y="960"/>
            <a:chExt cx="864" cy="288"/>
          </a:xfrm>
        </p:grpSpPr>
        <p:sp>
          <p:nvSpPr>
            <p:cNvPr id="7" name="Line 10"/>
            <p:cNvSpPr>
              <a:spLocks noChangeShapeType="1"/>
            </p:cNvSpPr>
            <p:nvPr/>
          </p:nvSpPr>
          <p:spPr bwMode="auto">
            <a:xfrm flipH="1">
              <a:off x="2304" y="960"/>
              <a:ext cx="33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11"/>
            <p:cNvSpPr>
              <a:spLocks noChangeShapeType="1"/>
            </p:cNvSpPr>
            <p:nvPr/>
          </p:nvSpPr>
          <p:spPr bwMode="auto">
            <a:xfrm flipH="1">
              <a:off x="2592" y="960"/>
              <a:ext cx="9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2"/>
            <p:cNvSpPr>
              <a:spLocks noChangeShapeType="1"/>
            </p:cNvSpPr>
            <p:nvPr/>
          </p:nvSpPr>
          <p:spPr bwMode="auto">
            <a:xfrm>
              <a:off x="2736" y="960"/>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 name="Group 13"/>
          <p:cNvGrpSpPr>
            <a:grpSpLocks/>
          </p:cNvGrpSpPr>
          <p:nvPr/>
        </p:nvGrpSpPr>
        <p:grpSpPr bwMode="auto">
          <a:xfrm>
            <a:off x="2459182" y="2382838"/>
            <a:ext cx="2667000" cy="1719262"/>
            <a:chOff x="624" y="1509"/>
            <a:chExt cx="1680" cy="1083"/>
          </a:xfrm>
        </p:grpSpPr>
        <p:sp>
          <p:nvSpPr>
            <p:cNvPr id="11" name="Freeform 14"/>
            <p:cNvSpPr>
              <a:spLocks/>
            </p:cNvSpPr>
            <p:nvPr/>
          </p:nvSpPr>
          <p:spPr bwMode="auto">
            <a:xfrm>
              <a:off x="1302" y="1509"/>
              <a:ext cx="1002" cy="308"/>
            </a:xfrm>
            <a:custGeom>
              <a:avLst/>
              <a:gdLst>
                <a:gd name="T0" fmla="*/ 0 w 1111"/>
                <a:gd name="T1" fmla="*/ 308 h 308"/>
                <a:gd name="T2" fmla="*/ 1111 w 1111"/>
                <a:gd name="T3" fmla="*/ 0 h 308"/>
              </a:gdLst>
              <a:ahLst/>
              <a:cxnLst>
                <a:cxn ang="0">
                  <a:pos x="T0" y="T1"/>
                </a:cxn>
                <a:cxn ang="0">
                  <a:pos x="T2" y="T3"/>
                </a:cxn>
              </a:cxnLst>
              <a:rect l="0" t="0" r="r" b="b"/>
              <a:pathLst>
                <a:path w="1111" h="308">
                  <a:moveTo>
                    <a:pt x="0" y="308"/>
                  </a:moveTo>
                  <a:lnTo>
                    <a:pt x="1111" y="0"/>
                  </a:lnTo>
                </a:path>
              </a:pathLst>
            </a:custGeom>
            <a:noFill/>
            <a:ln w="19050">
              <a:solidFill>
                <a:srgbClr val="FF3300"/>
              </a:solidFill>
              <a:round/>
              <a:headEnd type="stealth" w="lg" len="lg"/>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AutoShape 15"/>
            <p:cNvSpPr>
              <a:spLocks/>
            </p:cNvSpPr>
            <p:nvPr/>
          </p:nvSpPr>
          <p:spPr bwMode="auto">
            <a:xfrm rot="5400000">
              <a:off x="1235" y="1330"/>
              <a:ext cx="146" cy="1129"/>
            </a:xfrm>
            <a:prstGeom prst="leftBrace">
              <a:avLst>
                <a:gd name="adj1" fmla="val 64441"/>
                <a:gd name="adj2" fmla="val 50000"/>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6"/>
            <p:cNvSpPr>
              <a:spLocks noChangeArrowheads="1"/>
            </p:cNvSpPr>
            <p:nvPr/>
          </p:nvSpPr>
          <p:spPr bwMode="auto">
            <a:xfrm>
              <a:off x="624" y="1899"/>
              <a:ext cx="150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solidFill>
                    <a:srgbClr val="FF3300"/>
                  </a:solidFill>
                  <a:effectLst>
                    <a:outerShdw blurRad="38100" dist="38100" dir="2700000" algn="tl">
                      <a:srgbClr val="000000"/>
                    </a:outerShdw>
                  </a:effectLst>
                  <a:sym typeface="Symbol" panose="05050102010706020507" pitchFamily="18" charset="2"/>
                </a:rPr>
                <a:t></a:t>
              </a:r>
              <a:r>
                <a:rPr lang="en-US" altLang="zh-CN" b="1" baseline="-25000">
                  <a:solidFill>
                    <a:srgbClr val="FF3300"/>
                  </a:solidFill>
                  <a:effectLst>
                    <a:outerShdw blurRad="38100" dist="38100" dir="2700000" algn="tl">
                      <a:srgbClr val="000000"/>
                    </a:outerShdw>
                  </a:effectLst>
                  <a:sym typeface="Symbol" panose="05050102010706020507" pitchFamily="18" charset="2"/>
                </a:rPr>
                <a:t>11</a:t>
              </a:r>
              <a:r>
                <a:rPr lang="en-US" altLang="zh-CN" b="1">
                  <a:solidFill>
                    <a:srgbClr val="FF3300"/>
                  </a:solidFill>
                  <a:effectLst>
                    <a:outerShdw blurRad="38100" dist="38100" dir="2700000" algn="tl">
                      <a:srgbClr val="000000"/>
                    </a:outerShdw>
                  </a:effectLst>
                  <a:sym typeface="Symbol" panose="05050102010706020507" pitchFamily="18" charset="2"/>
                </a:rPr>
                <a:t>, …, </a:t>
              </a:r>
              <a:r>
                <a:rPr lang="en-US" altLang="zh-CN" b="1" i="1">
                  <a:solidFill>
                    <a:srgbClr val="FF3300"/>
                  </a:solidFill>
                  <a:effectLst>
                    <a:outerShdw blurRad="38100" dist="38100" dir="2700000" algn="tl">
                      <a:srgbClr val="000000"/>
                    </a:outerShdw>
                  </a:effectLst>
                  <a:sym typeface="Symbol" panose="05050102010706020507" pitchFamily="18" charset="2"/>
                </a:rPr>
                <a:t></a:t>
              </a:r>
              <a:r>
                <a:rPr lang="en-US" altLang="zh-CN" b="1" baseline="-25000">
                  <a:solidFill>
                    <a:srgbClr val="FF3300"/>
                  </a:solidFill>
                  <a:effectLst>
                    <a:outerShdw blurRad="38100" dist="38100" dir="2700000" algn="tl">
                      <a:srgbClr val="000000"/>
                    </a:outerShdw>
                  </a:effectLst>
                  <a:sym typeface="Symbol" panose="05050102010706020507" pitchFamily="18" charset="2"/>
                </a:rPr>
                <a:t>1</a:t>
              </a:r>
              <a:r>
                <a:rPr lang="en-US" altLang="zh-CN" b="1" i="1" baseline="-25000">
                  <a:solidFill>
                    <a:srgbClr val="FF3300"/>
                  </a:solidFill>
                  <a:effectLst>
                    <a:outerShdw blurRad="38100" dist="38100" dir="2700000" algn="tl">
                      <a:srgbClr val="000000"/>
                    </a:outerShdw>
                  </a:effectLst>
                  <a:sym typeface="Symbol" panose="05050102010706020507" pitchFamily="18" charset="2"/>
                </a:rPr>
                <a:t>t</a:t>
              </a:r>
              <a:r>
                <a:rPr lang="en-US" altLang="zh-CN" b="1">
                  <a:solidFill>
                    <a:srgbClr val="FF3300"/>
                  </a:solidFill>
                  <a:effectLst>
                    <a:outerShdw blurRad="38100" dist="38100" dir="2700000" algn="tl">
                      <a:srgbClr val="000000"/>
                    </a:outerShdw>
                  </a:effectLst>
                  <a:sym typeface="Symbol" panose="05050102010706020507" pitchFamily="18" charset="2"/>
                </a:rPr>
                <a:t>  </a:t>
              </a:r>
              <a:r>
                <a:rPr lang="en-US" altLang="zh-CN" b="1">
                  <a:effectLst>
                    <a:outerShdw blurRad="38100" dist="38100" dir="2700000" algn="tl">
                      <a:srgbClr val="FFFFFF"/>
                    </a:outerShdw>
                  </a:effectLst>
                  <a:sym typeface="Symbol" panose="05050102010706020507" pitchFamily="18" charset="2"/>
                </a:rPr>
                <a:t>, </a:t>
              </a:r>
            </a:p>
          </p:txBody>
        </p:sp>
        <p:sp>
          <p:nvSpPr>
            <p:cNvPr id="14" name="Rectangle 17"/>
            <p:cNvSpPr>
              <a:spLocks noChangeArrowheads="1"/>
            </p:cNvSpPr>
            <p:nvPr/>
          </p:nvSpPr>
          <p:spPr bwMode="auto">
            <a:xfrm>
              <a:off x="1775" y="2121"/>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FF3300"/>
                  </a:solidFill>
                  <a:effectLst>
                    <a:outerShdw blurRad="38100" dist="38100" dir="2700000" algn="tl">
                      <a:srgbClr val="000000"/>
                    </a:outerShdw>
                  </a:effectLst>
                  <a:sym typeface="Symbol" panose="05050102010706020507" pitchFamily="18" charset="2"/>
                </a:rPr>
                <a:t>1 </a:t>
              </a:r>
            </a:p>
          </p:txBody>
        </p:sp>
        <p:sp>
          <p:nvSpPr>
            <p:cNvPr id="15" name="Rectangle 18"/>
            <p:cNvSpPr>
              <a:spLocks noChangeArrowheads="1"/>
            </p:cNvSpPr>
            <p:nvPr/>
          </p:nvSpPr>
          <p:spPr bwMode="auto">
            <a:xfrm>
              <a:off x="835" y="2304"/>
              <a:ext cx="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FF0000"/>
                  </a:solidFill>
                  <a:effectLst>
                    <a:outerShdw blurRad="38100" dist="38100" dir="2700000" algn="tl">
                      <a:srgbClr val="000000"/>
                    </a:outerShdw>
                  </a:effectLst>
                  <a:latin typeface="Arial" panose="020B0604020202020204" pitchFamily="34" charset="0"/>
                  <a:sym typeface="Symbol" panose="05050102010706020507" pitchFamily="18" charset="2"/>
                </a:rPr>
                <a:t>线性无关 </a:t>
              </a:r>
            </a:p>
          </p:txBody>
        </p:sp>
      </p:grpSp>
      <p:grpSp>
        <p:nvGrpSpPr>
          <p:cNvPr id="16" name="Group 19"/>
          <p:cNvGrpSpPr>
            <a:grpSpLocks/>
          </p:cNvGrpSpPr>
          <p:nvPr/>
        </p:nvGrpSpPr>
        <p:grpSpPr bwMode="auto">
          <a:xfrm>
            <a:off x="2463945" y="4178300"/>
            <a:ext cx="7081837" cy="2103438"/>
            <a:chOff x="627" y="2640"/>
            <a:chExt cx="4461" cy="1325"/>
          </a:xfrm>
        </p:grpSpPr>
        <p:sp>
          <p:nvSpPr>
            <p:cNvPr id="17" name="AutoShape 20"/>
            <p:cNvSpPr>
              <a:spLocks/>
            </p:cNvSpPr>
            <p:nvPr/>
          </p:nvSpPr>
          <p:spPr bwMode="auto">
            <a:xfrm rot="16200000">
              <a:off x="2796" y="578"/>
              <a:ext cx="181" cy="4306"/>
            </a:xfrm>
            <a:prstGeom prst="leftBrace">
              <a:avLst>
                <a:gd name="adj1" fmla="val 4438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21"/>
            <p:cNvSpPr>
              <a:spLocks noChangeArrowheads="1"/>
            </p:cNvSpPr>
            <p:nvPr/>
          </p:nvSpPr>
          <p:spPr bwMode="auto">
            <a:xfrm>
              <a:off x="2765" y="2880"/>
              <a:ext cx="33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FFFFFF"/>
                    </a:outerShdw>
                  </a:effectLst>
                  <a:sym typeface="Symbol" panose="05050102010706020507" pitchFamily="18" charset="2"/>
                </a:rPr>
                <a:t> </a:t>
              </a:r>
            </a:p>
          </p:txBody>
        </p:sp>
        <p:sp>
          <p:nvSpPr>
            <p:cNvPr id="19" name="Rectangle 22"/>
            <p:cNvSpPr>
              <a:spLocks noChangeArrowheads="1"/>
            </p:cNvSpPr>
            <p:nvPr/>
          </p:nvSpPr>
          <p:spPr bwMode="auto">
            <a:xfrm>
              <a:off x="627" y="3168"/>
              <a:ext cx="446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solidFill>
                    <a:srgbClr val="FF3300"/>
                  </a:solidFill>
                  <a:effectLst>
                    <a:outerShdw blurRad="38100" dist="38100" dir="2700000" algn="tl">
                      <a:srgbClr val="000000"/>
                    </a:outerShdw>
                  </a:effectLst>
                  <a:sym typeface="Symbol" panose="05050102010706020507" pitchFamily="18" charset="2"/>
                </a:rPr>
                <a:t></a:t>
              </a:r>
              <a:r>
                <a:rPr lang="en-US" altLang="zh-CN" b="1" baseline="-25000">
                  <a:solidFill>
                    <a:srgbClr val="FF3300"/>
                  </a:solidFill>
                  <a:effectLst>
                    <a:outerShdw blurRad="38100" dist="38100" dir="2700000" algn="tl">
                      <a:srgbClr val="000000"/>
                    </a:outerShdw>
                  </a:effectLst>
                  <a:sym typeface="Symbol" panose="05050102010706020507" pitchFamily="18" charset="2"/>
                </a:rPr>
                <a:t>11</a:t>
              </a:r>
              <a:r>
                <a:rPr lang="en-US" altLang="zh-CN" b="1">
                  <a:solidFill>
                    <a:srgbClr val="FF3300"/>
                  </a:solidFill>
                  <a:effectLst>
                    <a:outerShdw blurRad="38100" dist="38100" dir="2700000" algn="tl">
                      <a:srgbClr val="000000"/>
                    </a:outerShdw>
                  </a:effectLst>
                  <a:sym typeface="Symbol" panose="05050102010706020507" pitchFamily="18" charset="2"/>
                </a:rPr>
                <a:t>, …, </a:t>
              </a:r>
              <a:r>
                <a:rPr lang="en-US" altLang="zh-CN" b="1" i="1">
                  <a:solidFill>
                    <a:srgbClr val="FF3300"/>
                  </a:solidFill>
                  <a:effectLst>
                    <a:outerShdw blurRad="38100" dist="38100" dir="2700000" algn="tl">
                      <a:srgbClr val="000000"/>
                    </a:outerShdw>
                  </a:effectLst>
                  <a:sym typeface="Symbol" panose="05050102010706020507" pitchFamily="18" charset="2"/>
                </a:rPr>
                <a:t></a:t>
              </a:r>
              <a:r>
                <a:rPr lang="en-US" altLang="zh-CN" b="1" baseline="-25000">
                  <a:solidFill>
                    <a:srgbClr val="FF3300"/>
                  </a:solidFill>
                  <a:effectLst>
                    <a:outerShdw blurRad="38100" dist="38100" dir="2700000" algn="tl">
                      <a:srgbClr val="000000"/>
                    </a:outerShdw>
                  </a:effectLst>
                  <a:sym typeface="Symbol" panose="05050102010706020507" pitchFamily="18" charset="2"/>
                </a:rPr>
                <a:t>1</a:t>
              </a:r>
              <a:r>
                <a:rPr lang="en-US" altLang="zh-CN" b="1" i="1" baseline="-25000">
                  <a:solidFill>
                    <a:srgbClr val="FF3300"/>
                  </a:solidFill>
                  <a:effectLst>
                    <a:outerShdw blurRad="38100" dist="38100" dir="2700000" algn="tl">
                      <a:srgbClr val="000000"/>
                    </a:outerShdw>
                  </a:effectLst>
                  <a:sym typeface="Symbol" panose="05050102010706020507" pitchFamily="18" charset="2"/>
                </a:rPr>
                <a:t>t</a:t>
              </a:r>
              <a:r>
                <a:rPr lang="en-US" altLang="zh-CN" b="1">
                  <a:solidFill>
                    <a:srgbClr val="FF3300"/>
                  </a:solidFill>
                  <a:effectLst>
                    <a:outerShdw blurRad="38100" dist="38100" dir="2700000" algn="tl">
                      <a:srgbClr val="000000"/>
                    </a:outerShdw>
                  </a:effectLst>
                  <a:sym typeface="Symbol" panose="05050102010706020507" pitchFamily="18" charset="2"/>
                </a:rPr>
                <a:t> </a:t>
              </a:r>
              <a:r>
                <a:rPr lang="en-US" altLang="zh-CN" b="1">
                  <a:effectLst>
                    <a:outerShdw blurRad="38100" dist="38100" dir="2700000" algn="tl">
                      <a:srgbClr val="FFFFFF"/>
                    </a:outerShdw>
                  </a:effectLst>
                  <a:sym typeface="Symbol" panose="05050102010706020507" pitchFamily="18" charset="2"/>
                </a:rPr>
                <a:t>, </a:t>
              </a:r>
              <a:r>
                <a:rPr lang="en-US" altLang="zh-CN" b="1" i="1">
                  <a:solidFill>
                    <a:srgbClr val="008000"/>
                  </a:solidFill>
                  <a:effectLst>
                    <a:outerShdw blurRad="38100" dist="38100" dir="2700000" algn="tl">
                      <a:srgbClr val="000000"/>
                    </a:outerShdw>
                  </a:effectLst>
                  <a:sym typeface="Symbol" panose="05050102010706020507" pitchFamily="18" charset="2"/>
                </a:rPr>
                <a:t></a:t>
              </a:r>
              <a:r>
                <a:rPr lang="en-US" altLang="zh-CN" b="1" baseline="-25000">
                  <a:solidFill>
                    <a:srgbClr val="008000"/>
                  </a:solidFill>
                  <a:effectLst>
                    <a:outerShdw blurRad="38100" dist="38100" dir="2700000" algn="tl">
                      <a:srgbClr val="000000"/>
                    </a:outerShdw>
                  </a:effectLst>
                  <a:sym typeface="Symbol" panose="05050102010706020507" pitchFamily="18" charset="2"/>
                </a:rPr>
                <a:t>21</a:t>
              </a:r>
              <a:r>
                <a:rPr lang="en-US" altLang="zh-CN" b="1">
                  <a:solidFill>
                    <a:srgbClr val="008000"/>
                  </a:solidFill>
                  <a:effectLst>
                    <a:outerShdw blurRad="38100" dist="38100" dir="2700000" algn="tl">
                      <a:srgbClr val="000000"/>
                    </a:outerShdw>
                  </a:effectLst>
                  <a:sym typeface="Symbol" panose="05050102010706020507" pitchFamily="18" charset="2"/>
                </a:rPr>
                <a:t>, …, </a:t>
              </a:r>
              <a:r>
                <a:rPr lang="en-US" altLang="zh-CN" b="1" i="1">
                  <a:solidFill>
                    <a:srgbClr val="008000"/>
                  </a:solidFill>
                  <a:effectLst>
                    <a:outerShdw blurRad="38100" dist="38100" dir="2700000" algn="tl">
                      <a:srgbClr val="000000"/>
                    </a:outerShdw>
                  </a:effectLst>
                  <a:sym typeface="Symbol" panose="05050102010706020507" pitchFamily="18" charset="2"/>
                </a:rPr>
                <a:t></a:t>
              </a:r>
              <a:r>
                <a:rPr lang="en-US" altLang="zh-CN" b="1" baseline="-25000">
                  <a:solidFill>
                    <a:srgbClr val="008000"/>
                  </a:solidFill>
                  <a:effectLst>
                    <a:outerShdw blurRad="38100" dist="38100" dir="2700000" algn="tl">
                      <a:srgbClr val="000000"/>
                    </a:outerShdw>
                  </a:effectLst>
                  <a:sym typeface="Symbol" panose="05050102010706020507" pitchFamily="18" charset="2"/>
                </a:rPr>
                <a:t>2</a:t>
              </a:r>
              <a:r>
                <a:rPr lang="en-US" altLang="zh-CN" b="1" i="1" baseline="-25000">
                  <a:solidFill>
                    <a:srgbClr val="008000"/>
                  </a:solidFill>
                  <a:effectLst>
                    <a:outerShdw blurRad="38100" dist="38100" dir="2700000" algn="tl">
                      <a:srgbClr val="000000"/>
                    </a:outerShdw>
                  </a:effectLst>
                  <a:sym typeface="Symbol" panose="05050102010706020507" pitchFamily="18" charset="2"/>
                </a:rPr>
                <a:t>t</a:t>
              </a:r>
              <a:r>
                <a:rPr lang="en-US" altLang="zh-CN" b="1">
                  <a:solidFill>
                    <a:srgbClr val="008000"/>
                  </a:solidFill>
                  <a:effectLst>
                    <a:outerShdw blurRad="38100" dist="38100" dir="2700000" algn="tl">
                      <a:srgbClr val="000000"/>
                    </a:outerShdw>
                  </a:effectLst>
                  <a:sym typeface="Symbol" panose="05050102010706020507" pitchFamily="18" charset="2"/>
                </a:rPr>
                <a:t>  </a:t>
              </a:r>
              <a:r>
                <a:rPr lang="en-US" altLang="zh-CN" b="1">
                  <a:effectLst>
                    <a:outerShdw blurRad="38100" dist="38100" dir="2700000" algn="tl">
                      <a:srgbClr val="FFFFFF"/>
                    </a:outerShdw>
                  </a:effectLst>
                  <a:sym typeface="Symbol" panose="05050102010706020507" pitchFamily="18" charset="2"/>
                </a:rPr>
                <a:t>,</a:t>
              </a:r>
              <a:r>
                <a:rPr lang="en-US" altLang="zh-CN">
                  <a:effectLst/>
                  <a:sym typeface="Symbol" panose="05050102010706020507" pitchFamily="18" charset="2"/>
                </a:rPr>
                <a:t> </a:t>
              </a:r>
              <a:r>
                <a:rPr lang="en-US" altLang="zh-CN" b="1">
                  <a:effectLst>
                    <a:outerShdw blurRad="38100" dist="38100" dir="2700000" algn="tl">
                      <a:srgbClr val="FFFFFF"/>
                    </a:outerShdw>
                  </a:effectLst>
                  <a:sym typeface="Symbol" panose="05050102010706020507" pitchFamily="18" charset="2"/>
                </a:rPr>
                <a:t>…,</a:t>
              </a:r>
              <a:r>
                <a:rPr lang="en-US" altLang="zh-CN" b="1">
                  <a:solidFill>
                    <a:srgbClr val="008000"/>
                  </a:solidFill>
                  <a:effectLst>
                    <a:outerShdw blurRad="38100" dist="38100" dir="2700000" algn="tl">
                      <a:srgbClr val="000000"/>
                    </a:outerShdw>
                  </a:effectLst>
                  <a:sym typeface="Symbol" panose="05050102010706020507" pitchFamily="18" charset="2"/>
                </a:rPr>
                <a:t> </a:t>
              </a:r>
              <a:r>
                <a:rPr lang="en-US" altLang="zh-CN" b="1" i="1">
                  <a:solidFill>
                    <a:srgbClr val="0000CC"/>
                  </a:solidFill>
                  <a:effectLst>
                    <a:outerShdw blurRad="38100" dist="38100" dir="2700000" algn="tl">
                      <a:srgbClr val="000000"/>
                    </a:outerShdw>
                  </a:effectLst>
                  <a:sym typeface="Symbol" panose="05050102010706020507" pitchFamily="18" charset="2"/>
                </a:rPr>
                <a:t></a:t>
              </a:r>
              <a:r>
                <a:rPr lang="en-US" altLang="zh-CN" b="1" i="1" baseline="-25000">
                  <a:solidFill>
                    <a:srgbClr val="0000CC"/>
                  </a:solidFill>
                  <a:effectLst>
                    <a:outerShdw blurRad="38100" dist="38100" dir="2700000" algn="tl">
                      <a:srgbClr val="000000"/>
                    </a:outerShdw>
                  </a:effectLst>
                  <a:sym typeface="Symbol" panose="05050102010706020507" pitchFamily="18" charset="2"/>
                </a:rPr>
                <a:t>s</a:t>
              </a:r>
              <a:r>
                <a:rPr lang="en-US" altLang="zh-CN" b="1" baseline="-25000">
                  <a:solidFill>
                    <a:srgbClr val="0000CC"/>
                  </a:solidFill>
                  <a:effectLst>
                    <a:outerShdw blurRad="38100" dist="38100" dir="2700000" algn="tl">
                      <a:srgbClr val="000000"/>
                    </a:outerShdw>
                  </a:effectLst>
                  <a:sym typeface="Symbol" panose="05050102010706020507" pitchFamily="18" charset="2"/>
                </a:rPr>
                <a:t>1</a:t>
              </a:r>
              <a:r>
                <a:rPr lang="en-US" altLang="zh-CN" b="1">
                  <a:solidFill>
                    <a:srgbClr val="0000CC"/>
                  </a:solidFill>
                  <a:effectLst>
                    <a:outerShdw blurRad="38100" dist="38100" dir="2700000" algn="tl">
                      <a:srgbClr val="000000"/>
                    </a:outerShdw>
                  </a:effectLst>
                  <a:sym typeface="Symbol" panose="05050102010706020507" pitchFamily="18" charset="2"/>
                </a:rPr>
                <a:t>, …, </a:t>
              </a:r>
              <a:r>
                <a:rPr lang="en-US" altLang="zh-CN" b="1" i="1">
                  <a:solidFill>
                    <a:srgbClr val="0000CC"/>
                  </a:solidFill>
                  <a:effectLst>
                    <a:outerShdw blurRad="38100" dist="38100" dir="2700000" algn="tl">
                      <a:srgbClr val="000000"/>
                    </a:outerShdw>
                  </a:effectLst>
                  <a:sym typeface="Symbol" panose="05050102010706020507" pitchFamily="18" charset="2"/>
                </a:rPr>
                <a:t></a:t>
              </a:r>
              <a:r>
                <a:rPr lang="en-US" altLang="zh-CN" b="1" i="1" baseline="-25000">
                  <a:solidFill>
                    <a:srgbClr val="0000CC"/>
                  </a:solidFill>
                  <a:effectLst>
                    <a:outerShdw blurRad="38100" dist="38100" dir="2700000" algn="tl">
                      <a:srgbClr val="000000"/>
                    </a:outerShdw>
                  </a:effectLst>
                  <a:sym typeface="Symbol" panose="05050102010706020507" pitchFamily="18" charset="2"/>
                </a:rPr>
                <a:t>sr</a:t>
              </a:r>
              <a:r>
                <a:rPr lang="en-US" altLang="zh-CN" b="1">
                  <a:effectLst>
                    <a:outerShdw blurRad="38100" dist="38100" dir="2700000" algn="tl">
                      <a:srgbClr val="FFFFFF"/>
                    </a:outerShdw>
                  </a:effectLst>
                  <a:sym typeface="Symbol" panose="05050102010706020507" pitchFamily="18" charset="2"/>
                </a:rPr>
                <a:t>  </a:t>
              </a:r>
            </a:p>
          </p:txBody>
        </p:sp>
        <p:sp>
          <p:nvSpPr>
            <p:cNvPr id="20" name="Rectangle 23"/>
            <p:cNvSpPr>
              <a:spLocks noChangeArrowheads="1"/>
            </p:cNvSpPr>
            <p:nvPr/>
          </p:nvSpPr>
          <p:spPr bwMode="auto">
            <a:xfrm>
              <a:off x="2296" y="3600"/>
              <a:ext cx="120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effectLst>
                    <a:outerShdw blurRad="38100" dist="38100" dir="2700000" algn="tl">
                      <a:srgbClr val="FFFFFF"/>
                    </a:outerShdw>
                  </a:effectLst>
                  <a:sym typeface="Symbol" panose="05050102010706020507" pitchFamily="18" charset="2"/>
                </a:rPr>
                <a:t>线性无关 </a:t>
              </a:r>
            </a:p>
          </p:txBody>
        </p:sp>
        <p:sp>
          <p:nvSpPr>
            <p:cNvPr id="21" name="Rectangle 24"/>
            <p:cNvSpPr>
              <a:spLocks noChangeArrowheads="1"/>
            </p:cNvSpPr>
            <p:nvPr/>
          </p:nvSpPr>
          <p:spPr bwMode="auto">
            <a:xfrm>
              <a:off x="1759" y="3408"/>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FF3300"/>
                  </a:solidFill>
                  <a:effectLst>
                    <a:outerShdw blurRad="38100" dist="38100" dir="2700000" algn="tl">
                      <a:srgbClr val="000000"/>
                    </a:outerShdw>
                  </a:effectLst>
                  <a:sym typeface="Symbol" panose="05050102010706020507" pitchFamily="18" charset="2"/>
                </a:rPr>
                <a:t>1 </a:t>
              </a:r>
            </a:p>
          </p:txBody>
        </p:sp>
        <p:sp>
          <p:nvSpPr>
            <p:cNvPr id="22" name="Rectangle 25"/>
            <p:cNvSpPr>
              <a:spLocks noChangeArrowheads="1"/>
            </p:cNvSpPr>
            <p:nvPr/>
          </p:nvSpPr>
          <p:spPr bwMode="auto">
            <a:xfrm>
              <a:off x="3123" y="3408"/>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8000"/>
                  </a:solidFill>
                  <a:effectLst>
                    <a:outerShdw blurRad="38100" dist="38100" dir="2700000" algn="tl">
                      <a:srgbClr val="000000"/>
                    </a:outerShdw>
                  </a:effectLst>
                  <a:sym typeface="Symbol" panose="05050102010706020507" pitchFamily="18" charset="2"/>
                </a:rPr>
                <a:t>2</a:t>
              </a:r>
              <a:r>
                <a:rPr lang="en-US" altLang="zh-CN" sz="1800" b="1">
                  <a:solidFill>
                    <a:srgbClr val="FF3300"/>
                  </a:solidFill>
                  <a:effectLst>
                    <a:outerShdw blurRad="38100" dist="38100" dir="2700000" algn="tl">
                      <a:srgbClr val="000000"/>
                    </a:outerShdw>
                  </a:effectLst>
                  <a:sym typeface="Symbol" panose="05050102010706020507" pitchFamily="18" charset="2"/>
                </a:rPr>
                <a:t> </a:t>
              </a:r>
            </a:p>
          </p:txBody>
        </p:sp>
        <p:sp>
          <p:nvSpPr>
            <p:cNvPr id="23" name="Rectangle 26"/>
            <p:cNvSpPr>
              <a:spLocks noChangeArrowheads="1"/>
            </p:cNvSpPr>
            <p:nvPr/>
          </p:nvSpPr>
          <p:spPr bwMode="auto">
            <a:xfrm>
              <a:off x="4851" y="3408"/>
              <a:ext cx="2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i="1">
                  <a:solidFill>
                    <a:srgbClr val="0000CC"/>
                  </a:solidFill>
                  <a:effectLst>
                    <a:outerShdw blurRad="38100" dist="38100" dir="2700000" algn="tl">
                      <a:srgbClr val="000000"/>
                    </a:outerShdw>
                  </a:effectLst>
                  <a:sym typeface="Symbol" panose="05050102010706020507" pitchFamily="18" charset="2"/>
                </a:rPr>
                <a:t>s</a:t>
              </a:r>
              <a:r>
                <a:rPr lang="en-US" altLang="zh-CN" sz="1800" b="1">
                  <a:solidFill>
                    <a:srgbClr val="FF3300"/>
                  </a:solidFill>
                  <a:effectLst>
                    <a:outerShdw blurRad="38100" dist="38100" dir="2700000" algn="tl">
                      <a:srgbClr val="000000"/>
                    </a:outerShdw>
                  </a:effectLst>
                  <a:sym typeface="Symbol" panose="05050102010706020507" pitchFamily="18" charset="2"/>
                </a:rPr>
                <a:t> </a:t>
              </a:r>
            </a:p>
          </p:txBody>
        </p:sp>
      </p:grpSp>
      <p:grpSp>
        <p:nvGrpSpPr>
          <p:cNvPr id="24" name="Group 27"/>
          <p:cNvGrpSpPr>
            <a:grpSpLocks/>
          </p:cNvGrpSpPr>
          <p:nvPr/>
        </p:nvGrpSpPr>
        <p:grpSpPr bwMode="auto">
          <a:xfrm>
            <a:off x="4668982" y="2392363"/>
            <a:ext cx="2392363" cy="1709737"/>
            <a:chOff x="2016" y="1515"/>
            <a:chExt cx="1507" cy="1077"/>
          </a:xfrm>
        </p:grpSpPr>
        <p:sp>
          <p:nvSpPr>
            <p:cNvPr id="25" name="Freeform 28"/>
            <p:cNvSpPr>
              <a:spLocks/>
            </p:cNvSpPr>
            <p:nvPr/>
          </p:nvSpPr>
          <p:spPr bwMode="auto">
            <a:xfrm>
              <a:off x="2695" y="1515"/>
              <a:ext cx="14" cy="302"/>
            </a:xfrm>
            <a:custGeom>
              <a:avLst/>
              <a:gdLst>
                <a:gd name="T0" fmla="*/ 0 w 14"/>
                <a:gd name="T1" fmla="*/ 302 h 302"/>
                <a:gd name="T2" fmla="*/ 14 w 14"/>
                <a:gd name="T3" fmla="*/ 0 h 302"/>
              </a:gdLst>
              <a:ahLst/>
              <a:cxnLst>
                <a:cxn ang="0">
                  <a:pos x="T0" y="T1"/>
                </a:cxn>
                <a:cxn ang="0">
                  <a:pos x="T2" y="T3"/>
                </a:cxn>
              </a:cxnLst>
              <a:rect l="0" t="0" r="r" b="b"/>
              <a:pathLst>
                <a:path w="14" h="302">
                  <a:moveTo>
                    <a:pt x="0" y="302"/>
                  </a:moveTo>
                  <a:lnTo>
                    <a:pt x="14" y="0"/>
                  </a:lnTo>
                </a:path>
              </a:pathLst>
            </a:custGeom>
            <a:noFill/>
            <a:ln w="19050">
              <a:solidFill>
                <a:srgbClr val="008000"/>
              </a:solidFill>
              <a:round/>
              <a:headEnd type="stealth" w="lg" len="lg"/>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AutoShape 29"/>
            <p:cNvSpPr>
              <a:spLocks/>
            </p:cNvSpPr>
            <p:nvPr/>
          </p:nvSpPr>
          <p:spPr bwMode="auto">
            <a:xfrm rot="5400000">
              <a:off x="2629" y="1323"/>
              <a:ext cx="137" cy="1133"/>
            </a:xfrm>
            <a:prstGeom prst="leftBrace">
              <a:avLst>
                <a:gd name="adj1" fmla="val 68917"/>
                <a:gd name="adj2" fmla="val 50000"/>
              </a:avLst>
            </a:prstGeom>
            <a:noFill/>
            <a:ln w="1905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Rectangle 30"/>
            <p:cNvSpPr>
              <a:spLocks noChangeArrowheads="1"/>
            </p:cNvSpPr>
            <p:nvPr/>
          </p:nvSpPr>
          <p:spPr bwMode="auto">
            <a:xfrm>
              <a:off x="3170" y="2121"/>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8000"/>
                  </a:solidFill>
                  <a:effectLst>
                    <a:outerShdw blurRad="38100" dist="38100" dir="2700000" algn="tl">
                      <a:srgbClr val="000000"/>
                    </a:outerShdw>
                  </a:effectLst>
                  <a:sym typeface="Symbol" panose="05050102010706020507" pitchFamily="18" charset="2"/>
                </a:rPr>
                <a:t>2</a:t>
              </a:r>
              <a:r>
                <a:rPr lang="en-US" altLang="zh-CN" sz="1800" b="1">
                  <a:solidFill>
                    <a:srgbClr val="FF3300"/>
                  </a:solidFill>
                  <a:effectLst>
                    <a:outerShdw blurRad="38100" dist="38100" dir="2700000" algn="tl">
                      <a:srgbClr val="000000"/>
                    </a:outerShdw>
                  </a:effectLst>
                  <a:sym typeface="Symbol" panose="05050102010706020507" pitchFamily="18" charset="2"/>
                </a:rPr>
                <a:t> </a:t>
              </a:r>
            </a:p>
          </p:txBody>
        </p:sp>
        <p:sp>
          <p:nvSpPr>
            <p:cNvPr id="28" name="Rectangle 31"/>
            <p:cNvSpPr>
              <a:spLocks noChangeArrowheads="1"/>
            </p:cNvSpPr>
            <p:nvPr/>
          </p:nvSpPr>
          <p:spPr bwMode="auto">
            <a:xfrm>
              <a:off x="2227" y="2304"/>
              <a:ext cx="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8000"/>
                  </a:solidFill>
                  <a:effectLst>
                    <a:outerShdw blurRad="38100" dist="38100" dir="2700000" algn="tl">
                      <a:srgbClr val="000000"/>
                    </a:outerShdw>
                  </a:effectLst>
                  <a:latin typeface="Arial" panose="020B0604020202020204" pitchFamily="34" charset="0"/>
                  <a:sym typeface="Symbol" panose="05050102010706020507" pitchFamily="18" charset="2"/>
                </a:rPr>
                <a:t>线性无关 </a:t>
              </a:r>
            </a:p>
          </p:txBody>
        </p:sp>
        <p:sp>
          <p:nvSpPr>
            <p:cNvPr id="29" name="Rectangle 32"/>
            <p:cNvSpPr>
              <a:spLocks noChangeArrowheads="1"/>
            </p:cNvSpPr>
            <p:nvPr/>
          </p:nvSpPr>
          <p:spPr bwMode="auto">
            <a:xfrm>
              <a:off x="2016" y="1899"/>
              <a:ext cx="150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solidFill>
                    <a:srgbClr val="008000"/>
                  </a:solidFill>
                  <a:effectLst>
                    <a:outerShdw blurRad="38100" dist="38100" dir="2700000" algn="tl">
                      <a:srgbClr val="000000"/>
                    </a:outerShdw>
                  </a:effectLst>
                  <a:sym typeface="Symbol" panose="05050102010706020507" pitchFamily="18" charset="2"/>
                </a:rPr>
                <a:t></a:t>
              </a:r>
              <a:r>
                <a:rPr lang="en-US" altLang="zh-CN" b="1" baseline="-25000">
                  <a:solidFill>
                    <a:srgbClr val="008000"/>
                  </a:solidFill>
                  <a:effectLst>
                    <a:outerShdw blurRad="38100" dist="38100" dir="2700000" algn="tl">
                      <a:srgbClr val="000000"/>
                    </a:outerShdw>
                  </a:effectLst>
                  <a:sym typeface="Symbol" panose="05050102010706020507" pitchFamily="18" charset="2"/>
                </a:rPr>
                <a:t>21</a:t>
              </a:r>
              <a:r>
                <a:rPr lang="en-US" altLang="zh-CN" b="1">
                  <a:solidFill>
                    <a:srgbClr val="008000"/>
                  </a:solidFill>
                  <a:effectLst>
                    <a:outerShdw blurRad="38100" dist="38100" dir="2700000" algn="tl">
                      <a:srgbClr val="000000"/>
                    </a:outerShdw>
                  </a:effectLst>
                  <a:sym typeface="Symbol" panose="05050102010706020507" pitchFamily="18" charset="2"/>
                </a:rPr>
                <a:t>, …, </a:t>
              </a:r>
              <a:r>
                <a:rPr lang="en-US" altLang="zh-CN" b="1" i="1">
                  <a:solidFill>
                    <a:srgbClr val="008000"/>
                  </a:solidFill>
                  <a:effectLst>
                    <a:outerShdw blurRad="38100" dist="38100" dir="2700000" algn="tl">
                      <a:srgbClr val="000000"/>
                    </a:outerShdw>
                  </a:effectLst>
                  <a:sym typeface="Symbol" panose="05050102010706020507" pitchFamily="18" charset="2"/>
                </a:rPr>
                <a:t></a:t>
              </a:r>
              <a:r>
                <a:rPr lang="en-US" altLang="zh-CN" b="1" baseline="-25000">
                  <a:solidFill>
                    <a:srgbClr val="008000"/>
                  </a:solidFill>
                  <a:effectLst>
                    <a:outerShdw blurRad="38100" dist="38100" dir="2700000" algn="tl">
                      <a:srgbClr val="000000"/>
                    </a:outerShdw>
                  </a:effectLst>
                  <a:sym typeface="Symbol" panose="05050102010706020507" pitchFamily="18" charset="2"/>
                </a:rPr>
                <a:t>2</a:t>
              </a:r>
              <a:r>
                <a:rPr lang="en-US" altLang="zh-CN" b="1" i="1" baseline="-25000">
                  <a:solidFill>
                    <a:srgbClr val="008000"/>
                  </a:solidFill>
                  <a:effectLst>
                    <a:outerShdw blurRad="38100" dist="38100" dir="2700000" algn="tl">
                      <a:srgbClr val="000000"/>
                    </a:outerShdw>
                  </a:effectLst>
                  <a:sym typeface="Symbol" panose="05050102010706020507" pitchFamily="18" charset="2"/>
                </a:rPr>
                <a:t>t</a:t>
              </a:r>
              <a:r>
                <a:rPr lang="en-US" altLang="zh-CN" b="1">
                  <a:solidFill>
                    <a:srgbClr val="008000"/>
                  </a:solidFill>
                  <a:effectLst>
                    <a:outerShdw blurRad="38100" dist="38100" dir="2700000" algn="tl">
                      <a:srgbClr val="000000"/>
                    </a:outerShdw>
                  </a:effectLst>
                  <a:sym typeface="Symbol" panose="05050102010706020507" pitchFamily="18" charset="2"/>
                </a:rPr>
                <a:t>  </a:t>
              </a:r>
              <a:r>
                <a:rPr lang="en-US" altLang="zh-CN" b="1">
                  <a:effectLst>
                    <a:outerShdw blurRad="38100" dist="38100" dir="2700000" algn="tl">
                      <a:srgbClr val="FFFFFF"/>
                    </a:outerShdw>
                  </a:effectLst>
                  <a:sym typeface="Symbol" panose="05050102010706020507" pitchFamily="18" charset="2"/>
                </a:rPr>
                <a:t>,</a:t>
              </a:r>
              <a:r>
                <a:rPr lang="en-US" altLang="zh-CN">
                  <a:effectLst/>
                  <a:sym typeface="Symbol" panose="05050102010706020507" pitchFamily="18" charset="2"/>
                </a:rPr>
                <a:t> </a:t>
              </a:r>
              <a:endParaRPr lang="en-US" altLang="zh-CN" b="1">
                <a:effectLst>
                  <a:outerShdw blurRad="38100" dist="38100" dir="2700000" algn="tl">
                    <a:srgbClr val="FFFFFF"/>
                  </a:outerShdw>
                </a:effectLst>
                <a:sym typeface="Symbol" panose="05050102010706020507" pitchFamily="18" charset="2"/>
              </a:endParaRPr>
            </a:p>
          </p:txBody>
        </p:sp>
      </p:grpSp>
      <p:sp>
        <p:nvSpPr>
          <p:cNvPr id="30" name="Rectangle 33"/>
          <p:cNvSpPr>
            <a:spLocks noChangeArrowheads="1"/>
          </p:cNvSpPr>
          <p:nvPr/>
        </p:nvSpPr>
        <p:spPr bwMode="auto">
          <a:xfrm>
            <a:off x="6847032" y="3009900"/>
            <a:ext cx="793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FFFFFF"/>
                  </a:outerShdw>
                </a:effectLst>
                <a:sym typeface="Symbol" panose="05050102010706020507" pitchFamily="18" charset="2"/>
              </a:rPr>
              <a:t>…,</a:t>
            </a:r>
            <a:r>
              <a:rPr lang="en-US" altLang="zh-CN" b="1">
                <a:solidFill>
                  <a:srgbClr val="008000"/>
                </a:solidFill>
                <a:effectLst>
                  <a:outerShdw blurRad="38100" dist="38100" dir="2700000" algn="tl">
                    <a:srgbClr val="000000"/>
                  </a:outerShdw>
                </a:effectLst>
                <a:sym typeface="Symbol" panose="05050102010706020507" pitchFamily="18" charset="2"/>
              </a:rPr>
              <a:t> </a:t>
            </a:r>
            <a:endParaRPr lang="en-US" altLang="zh-CN" b="1">
              <a:effectLst>
                <a:outerShdw blurRad="38100" dist="38100" dir="2700000" algn="tl">
                  <a:srgbClr val="FFFFFF"/>
                </a:outerShdw>
              </a:effectLst>
              <a:sym typeface="Symbol" panose="05050102010706020507" pitchFamily="18" charset="2"/>
            </a:endParaRPr>
          </a:p>
        </p:txBody>
      </p:sp>
      <p:grpSp>
        <p:nvGrpSpPr>
          <p:cNvPr id="31" name="Group 34"/>
          <p:cNvGrpSpPr>
            <a:grpSpLocks/>
          </p:cNvGrpSpPr>
          <p:nvPr/>
        </p:nvGrpSpPr>
        <p:grpSpPr bwMode="auto">
          <a:xfrm>
            <a:off x="7183582" y="2425700"/>
            <a:ext cx="2433638" cy="1676400"/>
            <a:chOff x="3600" y="1536"/>
            <a:chExt cx="1533" cy="1056"/>
          </a:xfrm>
        </p:grpSpPr>
        <p:sp>
          <p:nvSpPr>
            <p:cNvPr id="32" name="Freeform 35"/>
            <p:cNvSpPr>
              <a:spLocks/>
            </p:cNvSpPr>
            <p:nvPr/>
          </p:nvSpPr>
          <p:spPr bwMode="auto">
            <a:xfrm>
              <a:off x="3600" y="1536"/>
              <a:ext cx="781" cy="284"/>
            </a:xfrm>
            <a:custGeom>
              <a:avLst/>
              <a:gdLst>
                <a:gd name="T0" fmla="*/ 1161 w 1161"/>
                <a:gd name="T1" fmla="*/ 338 h 338"/>
                <a:gd name="T2" fmla="*/ 0 w 1161"/>
                <a:gd name="T3" fmla="*/ 0 h 338"/>
              </a:gdLst>
              <a:ahLst/>
              <a:cxnLst>
                <a:cxn ang="0">
                  <a:pos x="T0" y="T1"/>
                </a:cxn>
                <a:cxn ang="0">
                  <a:pos x="T2" y="T3"/>
                </a:cxn>
              </a:cxnLst>
              <a:rect l="0" t="0" r="r" b="b"/>
              <a:pathLst>
                <a:path w="1161" h="338">
                  <a:moveTo>
                    <a:pt x="1161" y="338"/>
                  </a:moveTo>
                  <a:lnTo>
                    <a:pt x="0" y="0"/>
                  </a:lnTo>
                </a:path>
              </a:pathLst>
            </a:custGeom>
            <a:noFill/>
            <a:ln w="19050">
              <a:solidFill>
                <a:srgbClr val="0000CC"/>
              </a:solidFill>
              <a:round/>
              <a:headEnd type="stealth" w="lg" len="lg"/>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AutoShape 36"/>
            <p:cNvSpPr>
              <a:spLocks/>
            </p:cNvSpPr>
            <p:nvPr/>
          </p:nvSpPr>
          <p:spPr bwMode="auto">
            <a:xfrm rot="5400000">
              <a:off x="4330" y="1354"/>
              <a:ext cx="137" cy="1091"/>
            </a:xfrm>
            <a:prstGeom prst="leftBrace">
              <a:avLst>
                <a:gd name="adj1" fmla="val 66363"/>
                <a:gd name="adj2" fmla="val 50000"/>
              </a:avLst>
            </a:prstGeom>
            <a:noFill/>
            <a:ln w="19050">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37"/>
            <p:cNvSpPr>
              <a:spLocks noChangeArrowheads="1"/>
            </p:cNvSpPr>
            <p:nvPr/>
          </p:nvSpPr>
          <p:spPr bwMode="auto">
            <a:xfrm>
              <a:off x="4896" y="2121"/>
              <a:ext cx="2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i="1">
                  <a:solidFill>
                    <a:srgbClr val="0000CC"/>
                  </a:solidFill>
                  <a:effectLst>
                    <a:outerShdw blurRad="38100" dist="38100" dir="2700000" algn="tl">
                      <a:srgbClr val="000000"/>
                    </a:outerShdw>
                  </a:effectLst>
                  <a:sym typeface="Symbol" panose="05050102010706020507" pitchFamily="18" charset="2"/>
                </a:rPr>
                <a:t>s</a:t>
              </a:r>
              <a:r>
                <a:rPr lang="en-US" altLang="zh-CN" sz="1800" b="1">
                  <a:solidFill>
                    <a:srgbClr val="FF3300"/>
                  </a:solidFill>
                  <a:effectLst>
                    <a:outerShdw blurRad="38100" dist="38100" dir="2700000" algn="tl">
                      <a:srgbClr val="000000"/>
                    </a:outerShdw>
                  </a:effectLst>
                  <a:sym typeface="Symbol" panose="05050102010706020507" pitchFamily="18" charset="2"/>
                </a:rPr>
                <a:t> </a:t>
              </a:r>
            </a:p>
          </p:txBody>
        </p:sp>
        <p:sp>
          <p:nvSpPr>
            <p:cNvPr id="35" name="Rectangle 38"/>
            <p:cNvSpPr>
              <a:spLocks noChangeArrowheads="1"/>
            </p:cNvSpPr>
            <p:nvPr/>
          </p:nvSpPr>
          <p:spPr bwMode="auto">
            <a:xfrm>
              <a:off x="3984" y="2304"/>
              <a:ext cx="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CC"/>
                  </a:solidFill>
                  <a:effectLst>
                    <a:outerShdw blurRad="38100" dist="38100" dir="2700000" algn="tl">
                      <a:srgbClr val="000000"/>
                    </a:outerShdw>
                  </a:effectLst>
                  <a:latin typeface="Arial" panose="020B0604020202020204" pitchFamily="34" charset="0"/>
                  <a:sym typeface="Symbol" panose="05050102010706020507" pitchFamily="18" charset="2"/>
                </a:rPr>
                <a:t>线性无关 </a:t>
              </a:r>
            </a:p>
          </p:txBody>
        </p:sp>
        <p:sp>
          <p:nvSpPr>
            <p:cNvPr id="36" name="Rectangle 39"/>
            <p:cNvSpPr>
              <a:spLocks noChangeArrowheads="1"/>
            </p:cNvSpPr>
            <p:nvPr/>
          </p:nvSpPr>
          <p:spPr bwMode="auto">
            <a:xfrm>
              <a:off x="3792" y="1899"/>
              <a:ext cx="134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solidFill>
                    <a:srgbClr val="0000CC"/>
                  </a:solidFill>
                  <a:effectLst>
                    <a:outerShdw blurRad="38100" dist="38100" dir="2700000" algn="tl">
                      <a:srgbClr val="000000"/>
                    </a:outerShdw>
                  </a:effectLst>
                  <a:sym typeface="Symbol" panose="05050102010706020507" pitchFamily="18" charset="2"/>
                </a:rPr>
                <a:t></a:t>
              </a:r>
              <a:r>
                <a:rPr lang="en-US" altLang="zh-CN" b="1" i="1" baseline="-25000">
                  <a:solidFill>
                    <a:srgbClr val="0000CC"/>
                  </a:solidFill>
                  <a:effectLst>
                    <a:outerShdw blurRad="38100" dist="38100" dir="2700000" algn="tl">
                      <a:srgbClr val="000000"/>
                    </a:outerShdw>
                  </a:effectLst>
                  <a:sym typeface="Symbol" panose="05050102010706020507" pitchFamily="18" charset="2"/>
                </a:rPr>
                <a:t>s</a:t>
              </a:r>
              <a:r>
                <a:rPr lang="en-US" altLang="zh-CN" b="1" baseline="-25000">
                  <a:solidFill>
                    <a:srgbClr val="0000CC"/>
                  </a:solidFill>
                  <a:effectLst>
                    <a:outerShdw blurRad="38100" dist="38100" dir="2700000" algn="tl">
                      <a:srgbClr val="000000"/>
                    </a:outerShdw>
                  </a:effectLst>
                  <a:sym typeface="Symbol" panose="05050102010706020507" pitchFamily="18" charset="2"/>
                </a:rPr>
                <a:t>1</a:t>
              </a:r>
              <a:r>
                <a:rPr lang="en-US" altLang="zh-CN" b="1">
                  <a:solidFill>
                    <a:srgbClr val="0000CC"/>
                  </a:solidFill>
                  <a:effectLst>
                    <a:outerShdw blurRad="38100" dist="38100" dir="2700000" algn="tl">
                      <a:srgbClr val="000000"/>
                    </a:outerShdw>
                  </a:effectLst>
                  <a:sym typeface="Symbol" panose="05050102010706020507" pitchFamily="18" charset="2"/>
                </a:rPr>
                <a:t>, …, </a:t>
              </a:r>
              <a:r>
                <a:rPr lang="en-US" altLang="zh-CN" b="1" i="1">
                  <a:solidFill>
                    <a:srgbClr val="0000CC"/>
                  </a:solidFill>
                  <a:effectLst>
                    <a:outerShdw blurRad="38100" dist="38100" dir="2700000" algn="tl">
                      <a:srgbClr val="000000"/>
                    </a:outerShdw>
                  </a:effectLst>
                  <a:sym typeface="Symbol" panose="05050102010706020507" pitchFamily="18" charset="2"/>
                </a:rPr>
                <a:t></a:t>
              </a:r>
              <a:r>
                <a:rPr lang="en-US" altLang="zh-CN" b="1" i="1" baseline="-25000">
                  <a:solidFill>
                    <a:srgbClr val="0000CC"/>
                  </a:solidFill>
                  <a:effectLst>
                    <a:outerShdw blurRad="38100" dist="38100" dir="2700000" algn="tl">
                      <a:srgbClr val="000000"/>
                    </a:outerShdw>
                  </a:effectLst>
                  <a:sym typeface="Symbol" panose="05050102010706020507" pitchFamily="18" charset="2"/>
                </a:rPr>
                <a:t>st</a:t>
              </a:r>
              <a:r>
                <a:rPr lang="en-US" altLang="zh-CN" b="1">
                  <a:solidFill>
                    <a:srgbClr val="0000CC"/>
                  </a:solidFill>
                  <a:effectLst>
                    <a:outerShdw blurRad="38100" dist="38100" dir="2700000" algn="tl">
                      <a:srgbClr val="000000"/>
                    </a:outerShdw>
                  </a:effectLst>
                  <a:sym typeface="Symbol" panose="05050102010706020507" pitchFamily="18" charset="2"/>
                </a:rPr>
                <a:t>  </a:t>
              </a:r>
              <a:endParaRPr lang="en-US" altLang="zh-CN" b="1">
                <a:effectLst>
                  <a:outerShdw blurRad="38100" dist="38100" dir="2700000" algn="tl">
                    <a:srgbClr val="FFFFFF"/>
                  </a:outerShdw>
                </a:effectLst>
                <a:sym typeface="Symbol" panose="05050102010706020507" pitchFamily="18" charset="2"/>
              </a:endParaRPr>
            </a:p>
          </p:txBody>
        </p:sp>
      </p:grpSp>
      <p:grpSp>
        <p:nvGrpSpPr>
          <p:cNvPr id="37" name="Group 40"/>
          <p:cNvGrpSpPr>
            <a:grpSpLocks/>
          </p:cNvGrpSpPr>
          <p:nvPr/>
        </p:nvGrpSpPr>
        <p:grpSpPr bwMode="auto">
          <a:xfrm>
            <a:off x="1844820" y="788988"/>
            <a:ext cx="3159125" cy="576262"/>
            <a:chOff x="0" y="572"/>
            <a:chExt cx="1990" cy="363"/>
          </a:xfrm>
        </p:grpSpPr>
        <p:sp>
          <p:nvSpPr>
            <p:cNvPr id="38" name="AutoShape 41"/>
            <p:cNvSpPr>
              <a:spLocks noChangeArrowheads="1"/>
            </p:cNvSpPr>
            <p:nvPr/>
          </p:nvSpPr>
          <p:spPr bwMode="auto">
            <a:xfrm>
              <a:off x="0" y="572"/>
              <a:ext cx="1894" cy="363"/>
            </a:xfrm>
            <a:prstGeom prst="roundRect">
              <a:avLst>
                <a:gd name="adj" fmla="val 16667"/>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42"/>
            <p:cNvSpPr txBox="1">
              <a:spLocks noChangeArrowheads="1"/>
            </p:cNvSpPr>
            <p:nvPr/>
          </p:nvSpPr>
          <p:spPr bwMode="auto">
            <a:xfrm>
              <a:off x="567" y="572"/>
              <a:ext cx="14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kumimoji="0" lang="zh-CN" altLang="en-US" sz="2800" b="1" dirty="0" smtClean="0">
                  <a:solidFill>
                    <a:schemeClr val="bg1"/>
                  </a:solidFill>
                  <a:effectLst>
                    <a:outerShdw blurRad="38100" dist="38100" dir="2700000" algn="tl">
                      <a:srgbClr val="000000"/>
                    </a:outerShdw>
                  </a:effectLst>
                  <a:ea typeface="楷体_GB2312" pitchFamily="1" charset="-122"/>
                </a:rPr>
                <a:t>性质</a:t>
              </a:r>
              <a:r>
                <a:rPr kumimoji="0" lang="en-US" altLang="zh-CN" sz="2800" b="1" dirty="0" smtClean="0">
                  <a:solidFill>
                    <a:schemeClr val="bg1"/>
                  </a:solidFill>
                  <a:effectLst>
                    <a:outerShdw blurRad="38100" dist="38100" dir="2700000" algn="tl">
                      <a:srgbClr val="000000"/>
                    </a:outerShdw>
                  </a:effectLst>
                  <a:ea typeface="楷体_GB2312" pitchFamily="1" charset="-122"/>
                </a:rPr>
                <a:t>4</a:t>
              </a:r>
              <a:r>
                <a:rPr kumimoji="0" lang="zh-CN" altLang="en-US" sz="2800" b="1" dirty="0" smtClean="0">
                  <a:solidFill>
                    <a:schemeClr val="bg1"/>
                  </a:solidFill>
                  <a:effectLst>
                    <a:outerShdw blurRad="38100" dist="38100" dir="2700000" algn="tl">
                      <a:srgbClr val="000000"/>
                    </a:outerShdw>
                  </a:effectLst>
                  <a:ea typeface="楷体_GB2312" pitchFamily="1" charset="-122"/>
                </a:rPr>
                <a:t>的推广</a:t>
              </a:r>
              <a:endParaRPr kumimoji="0" lang="en-US" altLang="zh-CN" sz="2800" b="1" dirty="0">
                <a:solidFill>
                  <a:schemeClr val="bg1"/>
                </a:solidFill>
                <a:effectLst>
                  <a:outerShdw blurRad="38100" dist="38100" dir="2700000" algn="tl">
                    <a:srgbClr val="000000"/>
                  </a:outerShdw>
                </a:effectLst>
                <a:ea typeface="楷体_GB2312" pitchFamily="1" charset="-122"/>
              </a:endParaRPr>
            </a:p>
          </p:txBody>
        </p:sp>
        <p:grpSp>
          <p:nvGrpSpPr>
            <p:cNvPr id="40" name="Group 43"/>
            <p:cNvGrpSpPr>
              <a:grpSpLocks/>
            </p:cNvGrpSpPr>
            <p:nvPr/>
          </p:nvGrpSpPr>
          <p:grpSpPr bwMode="auto">
            <a:xfrm>
              <a:off x="40" y="588"/>
              <a:ext cx="527" cy="317"/>
              <a:chOff x="603" y="1715"/>
              <a:chExt cx="735" cy="400"/>
            </a:xfrm>
          </p:grpSpPr>
          <p:sp>
            <p:nvSpPr>
              <p:cNvPr id="41" name="AutoShape 44"/>
              <p:cNvSpPr>
                <a:spLocks noChangeArrowheads="1"/>
              </p:cNvSpPr>
              <p:nvPr/>
            </p:nvSpPr>
            <p:spPr bwMode="auto">
              <a:xfrm>
                <a:off x="603" y="1715"/>
                <a:ext cx="735" cy="400"/>
              </a:xfrm>
              <a:prstGeom prst="roundRect">
                <a:avLst>
                  <a:gd name="adj" fmla="val 16667"/>
                </a:avLst>
              </a:prstGeom>
              <a:solidFill>
                <a:schemeClr val="bg1"/>
              </a:solidFill>
              <a:ln>
                <a:noFill/>
              </a:ln>
              <a:effectLst/>
              <a:extLst>
                <a:ext uri="{91240B29-F687-4F45-9708-019B960494DF}">
                  <a14:hiddenLine xmlns:a14="http://schemas.microsoft.com/office/drawing/2010/main" w="34925" algn="ctr">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pic>
            <p:nvPicPr>
              <p:cNvPr id="42" name="Picture 45" descr="pic01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3" y="1752"/>
                <a:ext cx="528" cy="34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4" name="Rectangle 47"/>
          <p:cNvSpPr>
            <a:spLocks noChangeArrowheads="1"/>
          </p:cNvSpPr>
          <p:nvPr/>
        </p:nvSpPr>
        <p:spPr bwMode="auto">
          <a:xfrm>
            <a:off x="7172037" y="303798"/>
            <a:ext cx="30251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0" lang="en-US" altLang="zh-CN" sz="1600" b="1" dirty="0">
                <a:solidFill>
                  <a:srgbClr val="0000CC"/>
                </a:solidFill>
                <a:ea typeface="黑体" panose="02010609060101010101" pitchFamily="49" charset="-122"/>
                <a:cs typeface="Arial" panose="020B0604020202020204" pitchFamily="34" charset="0"/>
              </a:rPr>
              <a:t>§4.2 </a:t>
            </a:r>
            <a:r>
              <a:rPr kumimoji="0" lang="zh-CN" altLang="en-US" sz="1600" b="1" dirty="0">
                <a:solidFill>
                  <a:srgbClr val="0000CC"/>
                </a:solidFill>
                <a:ea typeface="黑体" panose="02010609060101010101" pitchFamily="49" charset="-122"/>
                <a:cs typeface="Arial" panose="020B0604020202020204" pitchFamily="34" charset="0"/>
              </a:rPr>
              <a:t>矩阵的特征值和特征向量 </a:t>
            </a:r>
          </a:p>
        </p:txBody>
      </p:sp>
    </p:spTree>
    <p:extLst>
      <p:ext uri="{BB962C8B-B14F-4D97-AF65-F5344CB8AC3E}">
        <p14:creationId xmlns:p14="http://schemas.microsoft.com/office/powerpoint/2010/main" val="38110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up)">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28073" y="428983"/>
            <a:ext cx="10409382" cy="5336846"/>
          </a:xfrm>
          <a:prstGeom prst="rect">
            <a:avLst/>
          </a:prstGeom>
        </p:spPr>
        <p:txBody>
          <a:bodyPr wrap="square">
            <a:spAutoFit/>
          </a:bodyPr>
          <a:lstStyle/>
          <a:p>
            <a:pPr eaLnBrk="1" fontAlgn="auto" hangingPunct="1">
              <a:spcBef>
                <a:spcPct val="20000"/>
              </a:spcBef>
              <a:spcAft>
                <a:spcPts val="0"/>
              </a:spcAft>
              <a:defRPr/>
            </a:pPr>
            <a:r>
              <a:rPr kumimoji="0" lang="zh-CN" altLang="en-US" sz="2800" b="1" kern="0" dirty="0">
                <a:solidFill>
                  <a:srgbClr val="000000"/>
                </a:solidFill>
                <a:ea typeface="华文楷体" pitchFamily="2" charset="-122"/>
                <a:cs typeface="Times New Roman" panose="02020603050405020304" pitchFamily="18" charset="0"/>
              </a:rPr>
              <a:t>性质</a:t>
            </a:r>
            <a:r>
              <a:rPr kumimoji="0" lang="en-US" altLang="zh-CN" sz="2800" b="1" kern="0" dirty="0" smtClean="0">
                <a:solidFill>
                  <a:srgbClr val="000000"/>
                </a:solidFill>
                <a:ea typeface="华文楷体" pitchFamily="2" charset="-122"/>
                <a:cs typeface="Times New Roman" panose="02020603050405020304" pitchFamily="18" charset="0"/>
              </a:rPr>
              <a:t>4 </a:t>
            </a:r>
            <a:r>
              <a:rPr kumimoji="0" lang="zh-CN" altLang="en-US" sz="2800" b="1" kern="0" dirty="0" smtClean="0">
                <a:solidFill>
                  <a:srgbClr val="000000"/>
                </a:solidFill>
                <a:ea typeface="华文楷体" pitchFamily="2" charset="-122"/>
                <a:cs typeface="Times New Roman" panose="02020603050405020304" pitchFamily="18" charset="0"/>
              </a:rPr>
              <a:t>（证法</a:t>
            </a:r>
            <a:r>
              <a:rPr kumimoji="0" lang="en-US" altLang="zh-CN" sz="2800" b="1" kern="0" dirty="0" smtClean="0">
                <a:solidFill>
                  <a:srgbClr val="000000"/>
                </a:solidFill>
                <a:ea typeface="华文楷体" pitchFamily="2" charset="-122"/>
                <a:cs typeface="Times New Roman" panose="02020603050405020304" pitchFamily="18" charset="0"/>
              </a:rPr>
              <a:t>2</a:t>
            </a:r>
            <a:r>
              <a:rPr kumimoji="0" lang="zh-CN" altLang="en-US" sz="2800" b="1" kern="0" dirty="0" smtClean="0">
                <a:solidFill>
                  <a:srgbClr val="000000"/>
                </a:solidFill>
                <a:ea typeface="华文楷体" pitchFamily="2" charset="-122"/>
                <a:cs typeface="Times New Roman" panose="02020603050405020304" pitchFamily="18" charset="0"/>
              </a:rPr>
              <a:t>）</a:t>
            </a:r>
            <a:r>
              <a:rPr kumimoji="0" lang="en-US" altLang="zh-CN" sz="2800" b="1" kern="0" dirty="0" smtClean="0">
                <a:solidFill>
                  <a:srgbClr val="000000"/>
                </a:solidFill>
                <a:ea typeface="华文楷体" pitchFamily="2" charset="-122"/>
                <a:cs typeface="Times New Roman" panose="02020603050405020304" pitchFamily="18" charset="0"/>
              </a:rPr>
              <a:t> </a:t>
            </a:r>
            <a:r>
              <a:rPr kumimoji="0" lang="zh-CN" altLang="en-US" sz="2800" b="1" kern="0" dirty="0" smtClean="0">
                <a:solidFill>
                  <a:srgbClr val="FF0000"/>
                </a:solidFill>
                <a:ea typeface="华文楷体" pitchFamily="2" charset="-122"/>
                <a:cs typeface="Times New Roman" panose="02020603050405020304" pitchFamily="18" charset="0"/>
              </a:rPr>
              <a:t>方阵</a:t>
            </a:r>
            <a:r>
              <a:rPr kumimoji="0" lang="en-US" altLang="zh-CN" sz="2800" b="1" i="1" kern="0" dirty="0">
                <a:solidFill>
                  <a:srgbClr val="FF0000"/>
                </a:solidFill>
                <a:ea typeface="华文楷体" pitchFamily="2" charset="-122"/>
                <a:cs typeface="Times New Roman" panose="02020603050405020304" pitchFamily="18" charset="0"/>
              </a:rPr>
              <a:t>A</a:t>
            </a:r>
            <a:r>
              <a:rPr kumimoji="0" lang="zh-CN" altLang="en-US" sz="2800" b="1" kern="0" dirty="0" smtClean="0">
                <a:solidFill>
                  <a:srgbClr val="FF0000"/>
                </a:solidFill>
                <a:ea typeface="华文楷体" pitchFamily="2" charset="-122"/>
                <a:cs typeface="Times New Roman" panose="02020603050405020304" pitchFamily="18" charset="0"/>
              </a:rPr>
              <a:t>对应</a:t>
            </a:r>
            <a:r>
              <a:rPr kumimoji="0" lang="zh-CN" altLang="en-US" sz="2800" b="1" kern="0" dirty="0">
                <a:solidFill>
                  <a:srgbClr val="FF0000"/>
                </a:solidFill>
                <a:ea typeface="华文楷体" pitchFamily="2" charset="-122"/>
                <a:cs typeface="Times New Roman" panose="02020603050405020304" pitchFamily="18" charset="0"/>
              </a:rPr>
              <a:t>于不同特征值的特征向量线性无关</a:t>
            </a:r>
            <a:r>
              <a:rPr kumimoji="0" lang="en-US" altLang="zh-CN" sz="2800" b="1" kern="0" dirty="0">
                <a:solidFill>
                  <a:srgbClr val="000000"/>
                </a:solidFill>
                <a:ea typeface="华文楷体" pitchFamily="2" charset="-122"/>
                <a:cs typeface="Times New Roman" panose="02020603050405020304" pitchFamily="18" charset="0"/>
              </a:rPr>
              <a:t>.</a:t>
            </a:r>
          </a:p>
          <a:p>
            <a:pPr eaLnBrk="1" fontAlgn="auto" hangingPunct="1">
              <a:lnSpc>
                <a:spcPct val="150000"/>
              </a:lnSpc>
              <a:spcBef>
                <a:spcPct val="20000"/>
              </a:spcBef>
              <a:spcAft>
                <a:spcPts val="0"/>
              </a:spcAft>
              <a:defRPr/>
            </a:pPr>
            <a:r>
              <a:rPr kumimoji="0" lang="en-US" altLang="zh-CN" sz="2800" b="1" kern="0" dirty="0">
                <a:solidFill>
                  <a:srgbClr val="000000"/>
                </a:solidFill>
                <a:ea typeface="华文楷体" pitchFamily="2" charset="-122"/>
                <a:cs typeface="Times New Roman" panose="02020603050405020304" pitchFamily="18" charset="0"/>
              </a:rPr>
              <a:t>Proof     </a:t>
            </a:r>
            <a:r>
              <a:rPr kumimoji="0" lang="en-US" altLang="zh-CN" sz="2800" b="1" i="1" kern="0" dirty="0">
                <a:solidFill>
                  <a:srgbClr val="000000"/>
                </a:solidFill>
                <a:ea typeface="华文楷体" pitchFamily="2" charset="-122"/>
                <a:cs typeface="Times New Roman" panose="02020603050405020304" pitchFamily="18" charset="0"/>
                <a:sym typeface="Symbol" pitchFamily="18" charset="2"/>
              </a:rPr>
              <a:t></a:t>
            </a:r>
            <a:r>
              <a:rPr kumimoji="0" lang="en-US" altLang="zh-CN" sz="2800" b="1" kern="0" baseline="-25000" dirty="0">
                <a:solidFill>
                  <a:srgbClr val="000000"/>
                </a:solidFill>
                <a:ea typeface="华文楷体" pitchFamily="2" charset="-122"/>
                <a:cs typeface="Times New Roman" panose="02020603050405020304" pitchFamily="18" charset="0"/>
                <a:sym typeface="Symbol" pitchFamily="18" charset="2"/>
              </a:rPr>
              <a:t>1</a:t>
            </a:r>
            <a:r>
              <a:rPr kumimoji="0" lang="en-US" altLang="zh-CN" sz="2800" b="1" kern="0" dirty="0">
                <a:solidFill>
                  <a:srgbClr val="000000"/>
                </a:solidFill>
                <a:ea typeface="华文楷体" pitchFamily="2" charset="-122"/>
                <a:cs typeface="Times New Roman" panose="02020603050405020304" pitchFamily="18" charset="0"/>
              </a:rPr>
              <a:t>, </a:t>
            </a:r>
            <a:r>
              <a:rPr kumimoji="0" lang="en-US" altLang="zh-CN" sz="2800" b="1" i="1" kern="0" dirty="0">
                <a:solidFill>
                  <a:srgbClr val="000000"/>
                </a:solidFill>
                <a:ea typeface="华文楷体" pitchFamily="2" charset="-122"/>
                <a:cs typeface="Times New Roman" panose="02020603050405020304" pitchFamily="18" charset="0"/>
                <a:sym typeface="Symbol" pitchFamily="18" charset="2"/>
              </a:rPr>
              <a:t></a:t>
            </a:r>
            <a:r>
              <a:rPr kumimoji="0" lang="en-US" altLang="zh-CN" sz="2800" b="1" kern="0" baseline="-25000" dirty="0">
                <a:solidFill>
                  <a:srgbClr val="000000"/>
                </a:solidFill>
                <a:ea typeface="华文楷体" pitchFamily="2" charset="-122"/>
                <a:cs typeface="Times New Roman" panose="02020603050405020304" pitchFamily="18" charset="0"/>
                <a:sym typeface="Symbol" pitchFamily="18" charset="2"/>
              </a:rPr>
              <a:t>2</a:t>
            </a:r>
            <a:r>
              <a:rPr kumimoji="0" lang="en-US" altLang="zh-CN" sz="2800" b="1" kern="0" dirty="0">
                <a:solidFill>
                  <a:srgbClr val="000000"/>
                </a:solidFill>
                <a:ea typeface="华文楷体" pitchFamily="2" charset="-122"/>
                <a:cs typeface="Times New Roman" panose="02020603050405020304" pitchFamily="18" charset="0"/>
              </a:rPr>
              <a:t>, …, </a:t>
            </a:r>
            <a:r>
              <a:rPr kumimoji="0" lang="en-US" altLang="zh-CN" sz="2800" b="1" i="1" kern="0" dirty="0">
                <a:solidFill>
                  <a:srgbClr val="000000"/>
                </a:solidFill>
                <a:ea typeface="华文楷体" pitchFamily="2" charset="-122"/>
                <a:cs typeface="Times New Roman" panose="02020603050405020304" pitchFamily="18" charset="0"/>
                <a:sym typeface="Symbol" pitchFamily="18" charset="2"/>
              </a:rPr>
              <a:t></a:t>
            </a:r>
            <a:r>
              <a:rPr kumimoji="0" lang="en-US" altLang="zh-CN" sz="2800" b="1" i="1" kern="0" baseline="-25000" dirty="0">
                <a:solidFill>
                  <a:srgbClr val="000000"/>
                </a:solidFill>
                <a:ea typeface="华文楷体" pitchFamily="2" charset="-122"/>
                <a:cs typeface="Times New Roman" panose="02020603050405020304" pitchFamily="18" charset="0"/>
                <a:sym typeface="Symbol" pitchFamily="18" charset="2"/>
              </a:rPr>
              <a:t>m</a:t>
            </a:r>
            <a:r>
              <a:rPr kumimoji="0" lang="zh-CN" altLang="en-US" sz="2800" b="1" kern="0" dirty="0">
                <a:solidFill>
                  <a:srgbClr val="000000"/>
                </a:solidFill>
                <a:ea typeface="华文楷体" pitchFamily="2" charset="-122"/>
                <a:cs typeface="Times New Roman" panose="02020603050405020304" pitchFamily="18" charset="0"/>
              </a:rPr>
              <a:t>是方阵</a:t>
            </a:r>
            <a:r>
              <a:rPr kumimoji="0" lang="en-US" altLang="zh-CN" sz="2800" b="1" i="1" kern="0" dirty="0">
                <a:solidFill>
                  <a:srgbClr val="000000"/>
                </a:solidFill>
                <a:ea typeface="华文楷体" pitchFamily="2" charset="-122"/>
                <a:cs typeface="Times New Roman" panose="02020603050405020304" pitchFamily="18" charset="0"/>
              </a:rPr>
              <a:t>A</a:t>
            </a:r>
            <a:r>
              <a:rPr kumimoji="0" lang="zh-CN" altLang="en-US" sz="2800" b="1" kern="0" dirty="0">
                <a:solidFill>
                  <a:srgbClr val="000000"/>
                </a:solidFill>
                <a:ea typeface="华文楷体" pitchFamily="2" charset="-122"/>
                <a:cs typeface="Times New Roman" panose="02020603050405020304" pitchFamily="18" charset="0"/>
              </a:rPr>
              <a:t>的</a:t>
            </a:r>
            <a:r>
              <a:rPr kumimoji="0" lang="en-US" altLang="zh-CN" sz="2800" b="1" i="1" kern="0" dirty="0">
                <a:solidFill>
                  <a:srgbClr val="000000"/>
                </a:solidFill>
                <a:ea typeface="华文楷体" pitchFamily="2" charset="-122"/>
                <a:cs typeface="Times New Roman" panose="02020603050405020304" pitchFamily="18" charset="0"/>
              </a:rPr>
              <a:t>m</a:t>
            </a:r>
            <a:r>
              <a:rPr kumimoji="0" lang="zh-CN" altLang="en-US" sz="2800" b="1" kern="0" dirty="0">
                <a:solidFill>
                  <a:srgbClr val="000000"/>
                </a:solidFill>
                <a:ea typeface="华文楷体" pitchFamily="2" charset="-122"/>
                <a:cs typeface="Times New Roman" panose="02020603050405020304" pitchFamily="18" charset="0"/>
              </a:rPr>
              <a:t>个不同特征值</a:t>
            </a:r>
            <a:r>
              <a:rPr kumimoji="0" lang="en-US" altLang="zh-CN" sz="2800" b="1" kern="0" dirty="0">
                <a:solidFill>
                  <a:srgbClr val="000000"/>
                </a:solidFill>
                <a:ea typeface="华文楷体" pitchFamily="2" charset="-122"/>
                <a:cs typeface="Times New Roman" panose="02020603050405020304" pitchFamily="18" charset="0"/>
              </a:rPr>
              <a:t>, </a:t>
            </a:r>
            <a:r>
              <a:rPr kumimoji="0" lang="en-US" altLang="zh-CN" sz="2800" b="1" i="1" kern="0" dirty="0">
                <a:solidFill>
                  <a:srgbClr val="000000"/>
                </a:solidFill>
                <a:ea typeface="华文楷体" pitchFamily="2" charset="-122"/>
                <a:cs typeface="Times New Roman" panose="02020603050405020304" pitchFamily="18" charset="0"/>
                <a:sym typeface="Symbol" pitchFamily="18" charset="2"/>
              </a:rPr>
              <a:t>p</a:t>
            </a:r>
            <a:r>
              <a:rPr kumimoji="0" lang="en-US" altLang="zh-CN" sz="2800" b="1" kern="0" baseline="-25000" dirty="0">
                <a:solidFill>
                  <a:srgbClr val="000000"/>
                </a:solidFill>
                <a:ea typeface="华文楷体" pitchFamily="2" charset="-122"/>
                <a:cs typeface="Times New Roman" panose="02020603050405020304" pitchFamily="18" charset="0"/>
                <a:sym typeface="Symbol" pitchFamily="18" charset="2"/>
              </a:rPr>
              <a:t>1</a:t>
            </a:r>
            <a:r>
              <a:rPr kumimoji="0" lang="en-US" altLang="zh-CN" sz="2800" b="1" kern="0" dirty="0">
                <a:solidFill>
                  <a:srgbClr val="000000"/>
                </a:solidFill>
                <a:ea typeface="华文楷体" pitchFamily="2" charset="-122"/>
                <a:cs typeface="Times New Roman" panose="02020603050405020304" pitchFamily="18" charset="0"/>
              </a:rPr>
              <a:t>, </a:t>
            </a:r>
            <a:r>
              <a:rPr kumimoji="0" lang="en-US" altLang="zh-CN" sz="2800" b="1" i="1" kern="0" dirty="0">
                <a:solidFill>
                  <a:srgbClr val="000000"/>
                </a:solidFill>
                <a:ea typeface="华文楷体" pitchFamily="2" charset="-122"/>
                <a:cs typeface="Times New Roman" panose="02020603050405020304" pitchFamily="18" charset="0"/>
                <a:sym typeface="Symbol" pitchFamily="18" charset="2"/>
              </a:rPr>
              <a:t>p</a:t>
            </a:r>
            <a:r>
              <a:rPr kumimoji="0" lang="en-US" altLang="zh-CN" sz="2800" b="1" kern="0" baseline="-25000" dirty="0">
                <a:solidFill>
                  <a:srgbClr val="000000"/>
                </a:solidFill>
                <a:ea typeface="华文楷体" pitchFamily="2" charset="-122"/>
                <a:cs typeface="Times New Roman" panose="02020603050405020304" pitchFamily="18" charset="0"/>
                <a:sym typeface="Symbol" pitchFamily="18" charset="2"/>
              </a:rPr>
              <a:t>2</a:t>
            </a:r>
            <a:r>
              <a:rPr kumimoji="0" lang="en-US" altLang="zh-CN" sz="2800" b="1" kern="0" dirty="0">
                <a:solidFill>
                  <a:srgbClr val="000000"/>
                </a:solidFill>
                <a:ea typeface="华文楷体" pitchFamily="2" charset="-122"/>
                <a:cs typeface="Times New Roman" panose="02020603050405020304" pitchFamily="18" charset="0"/>
              </a:rPr>
              <a:t>, …, </a:t>
            </a:r>
            <a:r>
              <a:rPr kumimoji="0" lang="en-US" altLang="zh-CN" sz="2800" b="1" i="1" kern="0" dirty="0">
                <a:solidFill>
                  <a:srgbClr val="000000"/>
                </a:solidFill>
                <a:ea typeface="华文楷体" pitchFamily="2" charset="-122"/>
                <a:cs typeface="Times New Roman" panose="02020603050405020304" pitchFamily="18" charset="0"/>
                <a:sym typeface="Symbol" pitchFamily="18" charset="2"/>
              </a:rPr>
              <a:t>p</a:t>
            </a:r>
            <a:r>
              <a:rPr kumimoji="0" lang="en-US" altLang="zh-CN" sz="2800" b="1" i="1" kern="0" baseline="-25000" dirty="0">
                <a:solidFill>
                  <a:srgbClr val="000000"/>
                </a:solidFill>
                <a:ea typeface="华文楷体" pitchFamily="2" charset="-122"/>
                <a:cs typeface="Times New Roman" panose="02020603050405020304" pitchFamily="18" charset="0"/>
                <a:sym typeface="Symbol" pitchFamily="18" charset="2"/>
              </a:rPr>
              <a:t>m</a:t>
            </a:r>
            <a:r>
              <a:rPr kumimoji="0" lang="zh-CN" altLang="en-US" sz="2800" b="1" kern="0" dirty="0">
                <a:solidFill>
                  <a:srgbClr val="000000"/>
                </a:solidFill>
                <a:ea typeface="华文楷体" pitchFamily="2" charset="-122"/>
                <a:cs typeface="Times New Roman" panose="02020603050405020304" pitchFamily="18" charset="0"/>
              </a:rPr>
              <a:t>分别是与之对应的特征向量</a:t>
            </a:r>
            <a:r>
              <a:rPr kumimoji="0" lang="en-US" altLang="zh-CN" sz="2800" b="1" kern="0" dirty="0">
                <a:solidFill>
                  <a:srgbClr val="000000"/>
                </a:solidFill>
                <a:ea typeface="华文楷体" pitchFamily="2" charset="-122"/>
                <a:cs typeface="Times New Roman" panose="02020603050405020304" pitchFamily="18" charset="0"/>
              </a:rPr>
              <a:t>, </a:t>
            </a:r>
            <a:r>
              <a:rPr kumimoji="0" lang="zh-CN" altLang="en-US" sz="2800" b="1" kern="0" dirty="0">
                <a:solidFill>
                  <a:srgbClr val="000000"/>
                </a:solidFill>
                <a:ea typeface="华文楷体" pitchFamily="2" charset="-122"/>
                <a:cs typeface="Times New Roman" panose="02020603050405020304" pitchFamily="18" charset="0"/>
              </a:rPr>
              <a:t>即</a:t>
            </a:r>
            <a:r>
              <a:rPr kumimoji="0" lang="en-US" altLang="zh-CN" sz="2800" b="1" i="1" kern="0" dirty="0" err="1">
                <a:solidFill>
                  <a:srgbClr val="000000"/>
                </a:solidFill>
                <a:ea typeface="华文楷体" pitchFamily="2" charset="-122"/>
                <a:cs typeface="Times New Roman" panose="02020603050405020304" pitchFamily="18" charset="0"/>
              </a:rPr>
              <a:t>A</a:t>
            </a:r>
            <a:r>
              <a:rPr kumimoji="0" lang="en-US" altLang="zh-CN" sz="2800" b="1" i="1" kern="0" dirty="0" err="1">
                <a:solidFill>
                  <a:srgbClr val="000000"/>
                </a:solidFill>
                <a:ea typeface="华文楷体" pitchFamily="2" charset="-122"/>
                <a:cs typeface="Times New Roman" panose="02020603050405020304" pitchFamily="18" charset="0"/>
                <a:sym typeface="Symbol" pitchFamily="18" charset="2"/>
              </a:rPr>
              <a:t>p</a:t>
            </a:r>
            <a:r>
              <a:rPr kumimoji="0" lang="en-US" altLang="zh-CN" sz="2800" b="1" i="1" kern="0" baseline="-25000" dirty="0" err="1">
                <a:solidFill>
                  <a:srgbClr val="000000"/>
                </a:solidFill>
                <a:ea typeface="华文楷体" pitchFamily="2" charset="-122"/>
                <a:cs typeface="Times New Roman" panose="02020603050405020304" pitchFamily="18" charset="0"/>
                <a:sym typeface="Symbol" pitchFamily="18" charset="2"/>
              </a:rPr>
              <a:t>i</a:t>
            </a:r>
            <a:r>
              <a:rPr kumimoji="0" lang="en-US" altLang="zh-CN" sz="2800" b="1" kern="0" dirty="0">
                <a:solidFill>
                  <a:srgbClr val="000000"/>
                </a:solidFill>
                <a:ea typeface="华文楷体" pitchFamily="2" charset="-122"/>
                <a:cs typeface="Times New Roman" panose="02020603050405020304" pitchFamily="18" charset="0"/>
              </a:rPr>
              <a:t> = </a:t>
            </a:r>
            <a:r>
              <a:rPr kumimoji="0" lang="en-US" altLang="zh-CN" sz="2800" b="1" i="1" kern="0" dirty="0">
                <a:solidFill>
                  <a:srgbClr val="000000"/>
                </a:solidFill>
                <a:ea typeface="华文楷体" pitchFamily="2" charset="-122"/>
                <a:cs typeface="Times New Roman" panose="02020603050405020304" pitchFamily="18" charset="0"/>
                <a:sym typeface="Symbol" pitchFamily="18" charset="2"/>
              </a:rPr>
              <a:t></a:t>
            </a:r>
            <a:r>
              <a:rPr kumimoji="0" lang="en-US" altLang="zh-CN" sz="2800" b="1" i="1" kern="0" baseline="-25000" dirty="0">
                <a:solidFill>
                  <a:srgbClr val="000000"/>
                </a:solidFill>
                <a:ea typeface="华文楷体" pitchFamily="2" charset="-122"/>
                <a:cs typeface="Times New Roman" panose="02020603050405020304" pitchFamily="18" charset="0"/>
                <a:sym typeface="Symbol" pitchFamily="18" charset="2"/>
              </a:rPr>
              <a:t>i</a:t>
            </a:r>
            <a:r>
              <a:rPr kumimoji="0" lang="en-US" altLang="zh-CN" sz="2800" b="1" i="1" kern="0" dirty="0">
                <a:solidFill>
                  <a:srgbClr val="000000"/>
                </a:solidFill>
                <a:ea typeface="华文楷体" pitchFamily="2" charset="-122"/>
                <a:cs typeface="Times New Roman" panose="02020603050405020304" pitchFamily="18" charset="0"/>
              </a:rPr>
              <a:t> </a:t>
            </a:r>
            <a:r>
              <a:rPr kumimoji="0" lang="en-US" altLang="zh-CN" sz="2800" b="1" i="1" kern="0" dirty="0">
                <a:solidFill>
                  <a:srgbClr val="000000"/>
                </a:solidFill>
                <a:ea typeface="华文楷体" pitchFamily="2" charset="-122"/>
                <a:cs typeface="Times New Roman" panose="02020603050405020304" pitchFamily="18" charset="0"/>
                <a:sym typeface="Symbol" pitchFamily="18" charset="2"/>
              </a:rPr>
              <a:t>p</a:t>
            </a:r>
            <a:r>
              <a:rPr kumimoji="0" lang="en-US" altLang="zh-CN" sz="2800" b="1" i="1" kern="0" baseline="-25000" dirty="0">
                <a:solidFill>
                  <a:srgbClr val="000000"/>
                </a:solidFill>
                <a:ea typeface="华文楷体" pitchFamily="2" charset="-122"/>
                <a:cs typeface="Times New Roman" panose="02020603050405020304" pitchFamily="18" charset="0"/>
                <a:sym typeface="Symbol" pitchFamily="18" charset="2"/>
              </a:rPr>
              <a:t>i</a:t>
            </a:r>
            <a:r>
              <a:rPr kumimoji="0" lang="en-US" altLang="zh-CN" sz="2800" b="1" kern="0" dirty="0">
                <a:solidFill>
                  <a:srgbClr val="000000"/>
                </a:solidFill>
                <a:ea typeface="华文楷体" pitchFamily="2" charset="-122"/>
                <a:cs typeface="Times New Roman" panose="02020603050405020304" pitchFamily="18" charset="0"/>
              </a:rPr>
              <a:t>, </a:t>
            </a:r>
            <a:r>
              <a:rPr kumimoji="0" lang="en-US" altLang="zh-CN" sz="2800" b="1" i="1" kern="0" dirty="0">
                <a:solidFill>
                  <a:srgbClr val="000000"/>
                </a:solidFill>
                <a:ea typeface="华文楷体" pitchFamily="2" charset="-122"/>
                <a:cs typeface="Times New Roman" panose="02020603050405020304" pitchFamily="18" charset="0"/>
              </a:rPr>
              <a:t>i</a:t>
            </a:r>
            <a:r>
              <a:rPr kumimoji="0" lang="en-US" altLang="zh-CN" sz="2800" b="1" kern="0" dirty="0">
                <a:solidFill>
                  <a:srgbClr val="000000"/>
                </a:solidFill>
                <a:ea typeface="华文楷体" pitchFamily="2" charset="-122"/>
                <a:cs typeface="Times New Roman" panose="02020603050405020304" pitchFamily="18" charset="0"/>
              </a:rPr>
              <a:t> = 1, 2, …,</a:t>
            </a:r>
            <a:r>
              <a:rPr kumimoji="0" lang="en-US" altLang="zh-CN" sz="2800" b="1" i="1" kern="0" dirty="0">
                <a:solidFill>
                  <a:srgbClr val="000000"/>
                </a:solidFill>
                <a:ea typeface="华文楷体" pitchFamily="2" charset="-122"/>
                <a:cs typeface="Times New Roman" panose="02020603050405020304" pitchFamily="18" charset="0"/>
              </a:rPr>
              <a:t>m</a:t>
            </a:r>
            <a:r>
              <a:rPr kumimoji="0" lang="en-US" altLang="zh-CN" sz="2800" b="1" kern="0" dirty="0">
                <a:solidFill>
                  <a:srgbClr val="000000"/>
                </a:solidFill>
                <a:ea typeface="华文楷体" pitchFamily="2" charset="-122"/>
                <a:cs typeface="Times New Roman" panose="02020603050405020304" pitchFamily="18" charset="0"/>
              </a:rPr>
              <a:t>. </a:t>
            </a:r>
          </a:p>
          <a:p>
            <a:pPr eaLnBrk="1" fontAlgn="auto" hangingPunct="1">
              <a:spcBef>
                <a:spcPct val="20000"/>
              </a:spcBef>
              <a:spcAft>
                <a:spcPts val="0"/>
              </a:spcAft>
              <a:defRPr/>
            </a:pPr>
            <a:r>
              <a:rPr kumimoji="0" lang="zh-CN" altLang="en-US" sz="2800" b="1" kern="0" dirty="0">
                <a:solidFill>
                  <a:srgbClr val="000000"/>
                </a:solidFill>
                <a:cs typeface="Times New Roman" panose="02020603050405020304" pitchFamily="18" charset="0"/>
              </a:rPr>
              <a:t>又设存在</a:t>
            </a:r>
            <a:r>
              <a:rPr kumimoji="0" lang="en-US" altLang="zh-CN" sz="2800" b="1" i="1" kern="0" dirty="0">
                <a:solidFill>
                  <a:srgbClr val="000000"/>
                </a:solidFill>
                <a:cs typeface="Times New Roman" panose="02020603050405020304" pitchFamily="18" charset="0"/>
                <a:sym typeface="Symbol" pitchFamily="18" charset="2"/>
              </a:rPr>
              <a:t>k</a:t>
            </a:r>
            <a:r>
              <a:rPr kumimoji="0" lang="en-US" altLang="zh-CN" sz="2800" b="1" kern="0" baseline="-25000" dirty="0">
                <a:solidFill>
                  <a:srgbClr val="000000"/>
                </a:solidFill>
                <a:cs typeface="Times New Roman" panose="02020603050405020304" pitchFamily="18" charset="0"/>
                <a:sym typeface="Symbol" pitchFamily="18" charset="2"/>
              </a:rPr>
              <a:t>1</a:t>
            </a:r>
            <a:r>
              <a:rPr kumimoji="0" lang="en-US" altLang="zh-CN" sz="2800" b="1" kern="0" dirty="0">
                <a:solidFill>
                  <a:srgbClr val="000000"/>
                </a:solidFill>
                <a:cs typeface="Times New Roman" panose="02020603050405020304" pitchFamily="18" charset="0"/>
              </a:rPr>
              <a:t>, </a:t>
            </a:r>
            <a:r>
              <a:rPr kumimoji="0" lang="en-US" altLang="zh-CN" sz="2800" b="1" i="1" kern="0" dirty="0">
                <a:solidFill>
                  <a:srgbClr val="000000"/>
                </a:solidFill>
                <a:cs typeface="Times New Roman" panose="02020603050405020304" pitchFamily="18" charset="0"/>
                <a:sym typeface="Symbol" pitchFamily="18" charset="2"/>
              </a:rPr>
              <a:t>k</a:t>
            </a:r>
            <a:r>
              <a:rPr kumimoji="0" lang="en-US" altLang="zh-CN" sz="2800" b="1" kern="0" baseline="-25000" dirty="0">
                <a:solidFill>
                  <a:srgbClr val="000000"/>
                </a:solidFill>
                <a:cs typeface="Times New Roman" panose="02020603050405020304" pitchFamily="18" charset="0"/>
                <a:sym typeface="Symbol" pitchFamily="18" charset="2"/>
              </a:rPr>
              <a:t>2</a:t>
            </a:r>
            <a:r>
              <a:rPr kumimoji="0" lang="en-US" altLang="zh-CN" sz="2800" b="1" kern="0" dirty="0">
                <a:solidFill>
                  <a:srgbClr val="000000"/>
                </a:solidFill>
                <a:cs typeface="Times New Roman" panose="02020603050405020304" pitchFamily="18" charset="0"/>
              </a:rPr>
              <a:t>, …, </a:t>
            </a:r>
            <a:r>
              <a:rPr kumimoji="0" lang="en-US" altLang="zh-CN" sz="2800" b="1" i="1" kern="0" dirty="0">
                <a:solidFill>
                  <a:srgbClr val="000000"/>
                </a:solidFill>
                <a:cs typeface="Times New Roman" panose="02020603050405020304" pitchFamily="18" charset="0"/>
                <a:sym typeface="Symbol" pitchFamily="18" charset="2"/>
              </a:rPr>
              <a:t>k</a:t>
            </a:r>
            <a:r>
              <a:rPr kumimoji="0" lang="en-US" altLang="zh-CN" sz="2800" b="1" i="1" kern="0" baseline="-25000" dirty="0">
                <a:solidFill>
                  <a:srgbClr val="000000"/>
                </a:solidFill>
                <a:cs typeface="Times New Roman" panose="02020603050405020304" pitchFamily="18" charset="0"/>
                <a:sym typeface="Symbol" pitchFamily="18" charset="2"/>
              </a:rPr>
              <a:t>m</a:t>
            </a:r>
            <a:r>
              <a:rPr kumimoji="0" lang="zh-CN" altLang="en-US" sz="2800" b="1" kern="0" dirty="0">
                <a:solidFill>
                  <a:srgbClr val="000000"/>
                </a:solidFill>
                <a:cs typeface="Times New Roman" panose="02020603050405020304" pitchFamily="18" charset="0"/>
              </a:rPr>
              <a:t>使得</a:t>
            </a:r>
          </a:p>
          <a:p>
            <a:pPr algn="ctr" eaLnBrk="1" fontAlgn="auto" hangingPunct="1">
              <a:spcBef>
                <a:spcPct val="20000"/>
              </a:spcBef>
              <a:spcAft>
                <a:spcPts val="0"/>
              </a:spcAft>
              <a:defRPr/>
            </a:pPr>
            <a:endParaRPr kumimoji="0" lang="en-US" altLang="zh-CN" sz="2800" b="1" i="1" kern="0" dirty="0" smtClean="0">
              <a:solidFill>
                <a:srgbClr val="000000"/>
              </a:solidFill>
              <a:sym typeface="Symbol" pitchFamily="18" charset="2"/>
            </a:endParaRPr>
          </a:p>
          <a:p>
            <a:pPr algn="ctr" eaLnBrk="1" fontAlgn="auto" hangingPunct="1">
              <a:spcBef>
                <a:spcPct val="20000"/>
              </a:spcBef>
              <a:spcAft>
                <a:spcPts val="0"/>
              </a:spcAft>
              <a:defRPr/>
            </a:pPr>
            <a:r>
              <a:rPr kumimoji="0" lang="en-US" altLang="zh-CN" sz="2800" b="1" i="1" kern="0" dirty="0" smtClean="0">
                <a:solidFill>
                  <a:srgbClr val="FF33CC"/>
                </a:solidFill>
                <a:sym typeface="Symbol" pitchFamily="18" charset="2"/>
              </a:rPr>
              <a:t>k</a:t>
            </a:r>
            <a:r>
              <a:rPr kumimoji="0" lang="en-US" altLang="zh-CN" sz="2800" b="1" kern="0" baseline="-25000" dirty="0" smtClean="0">
                <a:solidFill>
                  <a:srgbClr val="FF33CC"/>
                </a:solidFill>
                <a:sym typeface="Symbol" pitchFamily="18" charset="2"/>
              </a:rPr>
              <a:t>1</a:t>
            </a:r>
            <a:r>
              <a:rPr kumimoji="0" lang="en-US" altLang="zh-CN" sz="2800" b="1" i="1" kern="0" dirty="0" smtClean="0">
                <a:solidFill>
                  <a:srgbClr val="FF33CC"/>
                </a:solidFill>
                <a:sym typeface="Symbol" pitchFamily="18" charset="2"/>
              </a:rPr>
              <a:t>p</a:t>
            </a:r>
            <a:r>
              <a:rPr kumimoji="0" lang="en-US" altLang="zh-CN" sz="2800" b="1" kern="0" baseline="-25000" dirty="0" smtClean="0">
                <a:solidFill>
                  <a:srgbClr val="FF33CC"/>
                </a:solidFill>
                <a:sym typeface="Symbol" pitchFamily="18" charset="2"/>
              </a:rPr>
              <a:t>1</a:t>
            </a:r>
            <a:r>
              <a:rPr kumimoji="0" lang="en-US" altLang="zh-CN" sz="2800" b="1" kern="0" dirty="0">
                <a:solidFill>
                  <a:srgbClr val="FF33CC"/>
                </a:solidFill>
              </a:rPr>
              <a:t>+ </a:t>
            </a:r>
            <a:r>
              <a:rPr kumimoji="0" lang="en-US" altLang="zh-CN" sz="2800" b="1" i="1" kern="0" dirty="0">
                <a:solidFill>
                  <a:srgbClr val="FF33CC"/>
                </a:solidFill>
                <a:sym typeface="Symbol" pitchFamily="18" charset="2"/>
              </a:rPr>
              <a:t>k</a:t>
            </a:r>
            <a:r>
              <a:rPr kumimoji="0" lang="en-US" altLang="zh-CN" sz="2800" b="1" kern="0" baseline="-25000" dirty="0">
                <a:solidFill>
                  <a:srgbClr val="FF33CC"/>
                </a:solidFill>
                <a:sym typeface="Symbol" pitchFamily="18" charset="2"/>
              </a:rPr>
              <a:t>2</a:t>
            </a:r>
            <a:r>
              <a:rPr kumimoji="0" lang="en-US" altLang="zh-CN" sz="2800" b="1" i="1" kern="0" dirty="0">
                <a:solidFill>
                  <a:srgbClr val="FF33CC"/>
                </a:solidFill>
                <a:sym typeface="Symbol" pitchFamily="18" charset="2"/>
              </a:rPr>
              <a:t>p</a:t>
            </a:r>
            <a:r>
              <a:rPr kumimoji="0" lang="en-US" altLang="zh-CN" sz="2800" b="1" kern="0" baseline="-25000" dirty="0">
                <a:solidFill>
                  <a:srgbClr val="FF33CC"/>
                </a:solidFill>
                <a:sym typeface="Symbol" pitchFamily="18" charset="2"/>
              </a:rPr>
              <a:t>2 </a:t>
            </a:r>
            <a:r>
              <a:rPr kumimoji="0" lang="en-US" altLang="zh-CN" sz="2800" b="1" kern="0" dirty="0">
                <a:solidFill>
                  <a:srgbClr val="FF33CC"/>
                </a:solidFill>
              </a:rPr>
              <a:t>+ …+ </a:t>
            </a:r>
            <a:r>
              <a:rPr kumimoji="0" lang="en-US" altLang="zh-CN" sz="2800" b="1" i="1" kern="0" dirty="0" err="1">
                <a:solidFill>
                  <a:srgbClr val="FF33CC"/>
                </a:solidFill>
                <a:sym typeface="Symbol" pitchFamily="18" charset="2"/>
              </a:rPr>
              <a:t>k</a:t>
            </a:r>
            <a:r>
              <a:rPr kumimoji="0" lang="en-US" altLang="zh-CN" sz="2800" b="1" i="1" kern="0" baseline="-25000" dirty="0" err="1">
                <a:solidFill>
                  <a:srgbClr val="FF33CC"/>
                </a:solidFill>
                <a:sym typeface="Symbol" pitchFamily="18" charset="2"/>
              </a:rPr>
              <a:t>m</a:t>
            </a:r>
            <a:r>
              <a:rPr kumimoji="0" lang="en-US" altLang="zh-CN" sz="2800" b="1" i="1" kern="0" dirty="0" err="1">
                <a:solidFill>
                  <a:srgbClr val="FF33CC"/>
                </a:solidFill>
                <a:sym typeface="Symbol" pitchFamily="18" charset="2"/>
              </a:rPr>
              <a:t>p</a:t>
            </a:r>
            <a:r>
              <a:rPr kumimoji="0" lang="en-US" altLang="zh-CN" sz="2800" b="1" i="1" kern="0" baseline="-25000" dirty="0" err="1">
                <a:solidFill>
                  <a:srgbClr val="FF33CC"/>
                </a:solidFill>
                <a:sym typeface="Symbol" pitchFamily="18" charset="2"/>
              </a:rPr>
              <a:t>m</a:t>
            </a:r>
            <a:r>
              <a:rPr kumimoji="0" lang="en-US" altLang="zh-CN" sz="2800" b="1" kern="0" dirty="0">
                <a:solidFill>
                  <a:srgbClr val="FF33CC"/>
                </a:solidFill>
              </a:rPr>
              <a:t>= 0. </a:t>
            </a:r>
          </a:p>
          <a:p>
            <a:pPr eaLnBrk="1" fontAlgn="auto" hangingPunct="1">
              <a:spcBef>
                <a:spcPct val="20000"/>
              </a:spcBef>
              <a:spcAft>
                <a:spcPts val="0"/>
              </a:spcAft>
              <a:defRPr/>
            </a:pPr>
            <a:r>
              <a:rPr kumimoji="0" lang="en-US" altLang="zh-CN" sz="2800" b="1" i="1" kern="0" dirty="0" smtClean="0">
                <a:solidFill>
                  <a:srgbClr val="FF3300"/>
                </a:solidFill>
                <a:sym typeface="Symbol" pitchFamily="18" charset="2"/>
              </a:rPr>
              <a:t>A</a:t>
            </a:r>
            <a:r>
              <a:rPr kumimoji="0" lang="en-US" altLang="zh-CN" sz="2800" b="1" kern="0" dirty="0" smtClean="0">
                <a:solidFill>
                  <a:srgbClr val="FF3300"/>
                </a:solidFill>
                <a:sym typeface="Symbol" pitchFamily="18" charset="2"/>
              </a:rPr>
              <a:t>(</a:t>
            </a:r>
            <a:r>
              <a:rPr kumimoji="0" lang="en-US" altLang="zh-CN" sz="2800" b="1" i="1" kern="0" dirty="0" smtClean="0">
                <a:solidFill>
                  <a:srgbClr val="FF3300"/>
                </a:solidFill>
                <a:sym typeface="Symbol" pitchFamily="18" charset="2"/>
              </a:rPr>
              <a:t>k</a:t>
            </a:r>
            <a:r>
              <a:rPr kumimoji="0" lang="en-US" altLang="zh-CN" sz="2800" b="1" kern="0" baseline="-25000" dirty="0" smtClean="0">
                <a:solidFill>
                  <a:srgbClr val="FF3300"/>
                </a:solidFill>
                <a:sym typeface="Symbol" pitchFamily="18" charset="2"/>
              </a:rPr>
              <a:t>1</a:t>
            </a:r>
            <a:r>
              <a:rPr kumimoji="0" lang="en-US" altLang="zh-CN" sz="2800" b="1" i="1" kern="0" dirty="0" smtClean="0">
                <a:solidFill>
                  <a:srgbClr val="FF3300"/>
                </a:solidFill>
                <a:sym typeface="Symbol" pitchFamily="18" charset="2"/>
              </a:rPr>
              <a:t>p</a:t>
            </a:r>
            <a:r>
              <a:rPr kumimoji="0" lang="en-US" altLang="zh-CN" sz="2800" b="1" kern="0" baseline="-25000" dirty="0" smtClean="0">
                <a:solidFill>
                  <a:srgbClr val="FF3300"/>
                </a:solidFill>
                <a:sym typeface="Symbol" pitchFamily="18" charset="2"/>
              </a:rPr>
              <a:t>1</a:t>
            </a:r>
            <a:r>
              <a:rPr kumimoji="0" lang="en-US" altLang="zh-CN" sz="2800" b="1" kern="0" dirty="0">
                <a:solidFill>
                  <a:srgbClr val="FF3300"/>
                </a:solidFill>
              </a:rPr>
              <a:t>+ </a:t>
            </a:r>
            <a:r>
              <a:rPr kumimoji="0" lang="en-US" altLang="zh-CN" sz="2800" b="1" i="1" kern="0" dirty="0">
                <a:solidFill>
                  <a:srgbClr val="FF3300"/>
                </a:solidFill>
                <a:sym typeface="Symbol" pitchFamily="18" charset="2"/>
              </a:rPr>
              <a:t>k</a:t>
            </a:r>
            <a:r>
              <a:rPr kumimoji="0" lang="en-US" altLang="zh-CN" sz="2800" b="1" kern="0" baseline="-25000" dirty="0">
                <a:solidFill>
                  <a:srgbClr val="FF3300"/>
                </a:solidFill>
                <a:sym typeface="Symbol" pitchFamily="18" charset="2"/>
              </a:rPr>
              <a:t>2</a:t>
            </a:r>
            <a:r>
              <a:rPr kumimoji="0" lang="en-US" altLang="zh-CN" sz="2800" b="1" i="1" kern="0" dirty="0">
                <a:solidFill>
                  <a:srgbClr val="FF3300"/>
                </a:solidFill>
                <a:sym typeface="Symbol" pitchFamily="18" charset="2"/>
              </a:rPr>
              <a:t>p</a:t>
            </a:r>
            <a:r>
              <a:rPr kumimoji="0" lang="en-US" altLang="zh-CN" sz="2800" b="1" kern="0" baseline="-25000" dirty="0">
                <a:solidFill>
                  <a:srgbClr val="FF3300"/>
                </a:solidFill>
                <a:sym typeface="Symbol" pitchFamily="18" charset="2"/>
              </a:rPr>
              <a:t>2 </a:t>
            </a:r>
            <a:r>
              <a:rPr kumimoji="0" lang="en-US" altLang="zh-CN" sz="2800" b="1" kern="0" dirty="0">
                <a:solidFill>
                  <a:srgbClr val="FF3300"/>
                </a:solidFill>
              </a:rPr>
              <a:t>+ …+ </a:t>
            </a:r>
            <a:r>
              <a:rPr kumimoji="0" lang="en-US" altLang="zh-CN" sz="2800" b="1" i="1" kern="0" dirty="0" err="1">
                <a:solidFill>
                  <a:srgbClr val="FF3300"/>
                </a:solidFill>
                <a:sym typeface="Symbol" pitchFamily="18" charset="2"/>
              </a:rPr>
              <a:t>k</a:t>
            </a:r>
            <a:r>
              <a:rPr kumimoji="0" lang="en-US" altLang="zh-CN" sz="2800" b="1" i="1" kern="0" baseline="-25000" dirty="0" err="1">
                <a:solidFill>
                  <a:srgbClr val="FF3300"/>
                </a:solidFill>
                <a:sym typeface="Symbol" pitchFamily="18" charset="2"/>
              </a:rPr>
              <a:t>m</a:t>
            </a:r>
            <a:r>
              <a:rPr kumimoji="0" lang="en-US" altLang="zh-CN" sz="2800" b="1" i="1" kern="0" dirty="0" err="1">
                <a:solidFill>
                  <a:srgbClr val="FF3300"/>
                </a:solidFill>
                <a:sym typeface="Symbol" pitchFamily="18" charset="2"/>
              </a:rPr>
              <a:t>p</a:t>
            </a:r>
            <a:r>
              <a:rPr kumimoji="0" lang="en-US" altLang="zh-CN" sz="2800" b="1" i="1" kern="0" baseline="-25000" dirty="0" err="1">
                <a:solidFill>
                  <a:srgbClr val="FF3300"/>
                </a:solidFill>
                <a:sym typeface="Symbol" pitchFamily="18" charset="2"/>
              </a:rPr>
              <a:t>m</a:t>
            </a:r>
            <a:r>
              <a:rPr kumimoji="0" lang="en-US" altLang="zh-CN" sz="2800" b="1" i="1" kern="0" baseline="-25000" dirty="0">
                <a:solidFill>
                  <a:srgbClr val="FF3300"/>
                </a:solidFill>
                <a:sym typeface="Symbol" pitchFamily="18" charset="2"/>
              </a:rPr>
              <a:t> </a:t>
            </a:r>
            <a:r>
              <a:rPr kumimoji="0" lang="en-US" altLang="zh-CN" sz="2800" b="1" kern="0" dirty="0">
                <a:solidFill>
                  <a:srgbClr val="FF3300"/>
                </a:solidFill>
              </a:rPr>
              <a:t>)</a:t>
            </a:r>
            <a:r>
              <a:rPr kumimoji="0" lang="en-US" altLang="zh-CN" sz="2800" b="1" i="1" kern="0" baseline="-25000" dirty="0">
                <a:solidFill>
                  <a:srgbClr val="FF3300"/>
                </a:solidFill>
                <a:sym typeface="Symbol" pitchFamily="18" charset="2"/>
              </a:rPr>
              <a:t> </a:t>
            </a:r>
            <a:r>
              <a:rPr kumimoji="0" lang="en-US" altLang="zh-CN" sz="2800" b="1" kern="0" dirty="0">
                <a:solidFill>
                  <a:srgbClr val="FF3300"/>
                </a:solidFill>
              </a:rPr>
              <a:t>= 0 </a:t>
            </a:r>
            <a:r>
              <a:rPr kumimoji="0" lang="en-US" altLang="zh-CN" sz="2800" b="1" kern="0" dirty="0">
                <a:solidFill>
                  <a:srgbClr val="000000"/>
                </a:solidFill>
                <a:sym typeface="Symbol" pitchFamily="18" charset="2"/>
              </a:rPr>
              <a:t></a:t>
            </a:r>
          </a:p>
          <a:p>
            <a:pPr algn="ctr" eaLnBrk="1" fontAlgn="auto" hangingPunct="1">
              <a:spcBef>
                <a:spcPct val="20000"/>
              </a:spcBef>
              <a:spcAft>
                <a:spcPts val="0"/>
              </a:spcAft>
              <a:defRPr/>
            </a:pPr>
            <a:endParaRPr kumimoji="0" lang="en-US" altLang="zh-CN" sz="2800" b="1" i="1" kern="0" dirty="0" smtClean="0">
              <a:solidFill>
                <a:srgbClr val="000000"/>
              </a:solidFill>
              <a:sym typeface="Symbol" pitchFamily="18" charset="2"/>
            </a:endParaRPr>
          </a:p>
          <a:p>
            <a:pPr algn="ctr" eaLnBrk="1" fontAlgn="auto" hangingPunct="1">
              <a:spcBef>
                <a:spcPct val="20000"/>
              </a:spcBef>
              <a:spcAft>
                <a:spcPts val="0"/>
              </a:spcAft>
              <a:defRPr/>
            </a:pPr>
            <a:r>
              <a:rPr kumimoji="0" lang="en-US" altLang="zh-CN" sz="2800" b="1" i="1" kern="0" dirty="0" smtClean="0">
                <a:solidFill>
                  <a:srgbClr val="0070C0"/>
                </a:solidFill>
                <a:sym typeface="Symbol" pitchFamily="18" charset="2"/>
              </a:rPr>
              <a:t>k</a:t>
            </a:r>
            <a:r>
              <a:rPr kumimoji="0" lang="en-US" altLang="zh-CN" sz="2800" b="1" kern="0" baseline="-25000" dirty="0" smtClean="0">
                <a:solidFill>
                  <a:srgbClr val="0070C0"/>
                </a:solidFill>
                <a:sym typeface="Symbol" pitchFamily="18" charset="2"/>
              </a:rPr>
              <a:t>1</a:t>
            </a:r>
            <a:r>
              <a:rPr kumimoji="0" lang="en-US" altLang="zh-CN" sz="2800" b="1" i="1" kern="0" dirty="0">
                <a:solidFill>
                  <a:srgbClr val="0070C0"/>
                </a:solidFill>
                <a:sym typeface="Symbol" pitchFamily="18" charset="2"/>
              </a:rPr>
              <a:t></a:t>
            </a:r>
            <a:r>
              <a:rPr kumimoji="0" lang="en-US" altLang="zh-CN" sz="2800" b="1" kern="0" baseline="-25000" dirty="0">
                <a:solidFill>
                  <a:srgbClr val="0070C0"/>
                </a:solidFill>
                <a:sym typeface="Symbol" pitchFamily="18" charset="2"/>
              </a:rPr>
              <a:t>1 </a:t>
            </a:r>
            <a:r>
              <a:rPr kumimoji="0" lang="en-US" altLang="zh-CN" sz="2800" b="1" i="1" kern="0" dirty="0">
                <a:solidFill>
                  <a:srgbClr val="0070C0"/>
                </a:solidFill>
                <a:sym typeface="Symbol" pitchFamily="18" charset="2"/>
              </a:rPr>
              <a:t>p</a:t>
            </a:r>
            <a:r>
              <a:rPr kumimoji="0" lang="en-US" altLang="zh-CN" sz="2800" b="1" kern="0" baseline="-25000" dirty="0">
                <a:solidFill>
                  <a:srgbClr val="0070C0"/>
                </a:solidFill>
                <a:sym typeface="Symbol" pitchFamily="18" charset="2"/>
              </a:rPr>
              <a:t>1</a:t>
            </a:r>
            <a:r>
              <a:rPr kumimoji="0" lang="en-US" altLang="zh-CN" sz="2800" b="1" kern="0" dirty="0">
                <a:solidFill>
                  <a:srgbClr val="0070C0"/>
                </a:solidFill>
              </a:rPr>
              <a:t>+ </a:t>
            </a:r>
            <a:r>
              <a:rPr kumimoji="0" lang="en-US" altLang="zh-CN" sz="2800" b="1" i="1" kern="0" dirty="0">
                <a:solidFill>
                  <a:srgbClr val="0070C0"/>
                </a:solidFill>
                <a:sym typeface="Symbol" pitchFamily="18" charset="2"/>
              </a:rPr>
              <a:t>k</a:t>
            </a:r>
            <a:r>
              <a:rPr kumimoji="0" lang="en-US" altLang="zh-CN" sz="2800" b="1" kern="0" baseline="-25000" dirty="0">
                <a:solidFill>
                  <a:srgbClr val="0070C0"/>
                </a:solidFill>
                <a:sym typeface="Symbol" pitchFamily="18" charset="2"/>
              </a:rPr>
              <a:t>2 </a:t>
            </a:r>
            <a:r>
              <a:rPr kumimoji="0" lang="en-US" altLang="zh-CN" sz="2800" b="1" i="1" kern="0" dirty="0">
                <a:solidFill>
                  <a:srgbClr val="0070C0"/>
                </a:solidFill>
                <a:sym typeface="Symbol" pitchFamily="18" charset="2"/>
              </a:rPr>
              <a:t></a:t>
            </a:r>
            <a:r>
              <a:rPr kumimoji="0" lang="en-US" altLang="zh-CN" sz="2800" b="1" kern="0" baseline="-25000" dirty="0">
                <a:solidFill>
                  <a:srgbClr val="0070C0"/>
                </a:solidFill>
                <a:sym typeface="Symbol" pitchFamily="18" charset="2"/>
              </a:rPr>
              <a:t>2 </a:t>
            </a:r>
            <a:r>
              <a:rPr kumimoji="0" lang="en-US" altLang="zh-CN" sz="2800" b="1" i="1" kern="0" dirty="0">
                <a:solidFill>
                  <a:srgbClr val="0070C0"/>
                </a:solidFill>
                <a:sym typeface="Symbol" pitchFamily="18" charset="2"/>
              </a:rPr>
              <a:t>p</a:t>
            </a:r>
            <a:r>
              <a:rPr kumimoji="0" lang="en-US" altLang="zh-CN" sz="2800" b="1" kern="0" baseline="-25000" dirty="0">
                <a:solidFill>
                  <a:srgbClr val="0070C0"/>
                </a:solidFill>
                <a:sym typeface="Symbol" pitchFamily="18" charset="2"/>
              </a:rPr>
              <a:t>2 </a:t>
            </a:r>
            <a:r>
              <a:rPr kumimoji="0" lang="en-US" altLang="zh-CN" sz="2800" b="1" kern="0" dirty="0">
                <a:solidFill>
                  <a:srgbClr val="0070C0"/>
                </a:solidFill>
              </a:rPr>
              <a:t>+ …+ </a:t>
            </a:r>
            <a:r>
              <a:rPr kumimoji="0" lang="en-US" altLang="zh-CN" sz="2800" b="1" i="1" kern="0" dirty="0">
                <a:solidFill>
                  <a:srgbClr val="0070C0"/>
                </a:solidFill>
                <a:sym typeface="Symbol" pitchFamily="18" charset="2"/>
              </a:rPr>
              <a:t>k</a:t>
            </a:r>
            <a:r>
              <a:rPr kumimoji="0" lang="en-US" altLang="zh-CN" sz="2800" b="1" i="1" kern="0" baseline="-25000" dirty="0">
                <a:solidFill>
                  <a:srgbClr val="0070C0"/>
                </a:solidFill>
                <a:sym typeface="Symbol" pitchFamily="18" charset="2"/>
              </a:rPr>
              <a:t>m </a:t>
            </a:r>
            <a:r>
              <a:rPr kumimoji="0" lang="en-US" altLang="zh-CN" sz="2800" b="1" i="1" kern="0" dirty="0">
                <a:solidFill>
                  <a:srgbClr val="0070C0"/>
                </a:solidFill>
                <a:sym typeface="Symbol" pitchFamily="18" charset="2"/>
              </a:rPr>
              <a:t></a:t>
            </a:r>
            <a:r>
              <a:rPr kumimoji="0" lang="en-US" altLang="zh-CN" sz="2800" b="1" i="1" kern="0" baseline="-25000" dirty="0">
                <a:solidFill>
                  <a:srgbClr val="0070C0"/>
                </a:solidFill>
                <a:sym typeface="Symbol" pitchFamily="18" charset="2"/>
              </a:rPr>
              <a:t>m </a:t>
            </a:r>
            <a:r>
              <a:rPr kumimoji="0" lang="en-US" altLang="zh-CN" sz="2800" b="1" i="1" kern="0" dirty="0">
                <a:solidFill>
                  <a:srgbClr val="0070C0"/>
                </a:solidFill>
                <a:sym typeface="Symbol" pitchFamily="18" charset="2"/>
              </a:rPr>
              <a:t>p</a:t>
            </a:r>
            <a:r>
              <a:rPr kumimoji="0" lang="en-US" altLang="zh-CN" sz="2800" b="1" i="1" kern="0" baseline="-25000" dirty="0">
                <a:solidFill>
                  <a:srgbClr val="0070C0"/>
                </a:solidFill>
                <a:sym typeface="Symbol" pitchFamily="18" charset="2"/>
              </a:rPr>
              <a:t>m</a:t>
            </a:r>
            <a:r>
              <a:rPr kumimoji="0" lang="en-US" altLang="zh-CN" sz="2800" b="1" kern="0" dirty="0">
                <a:solidFill>
                  <a:srgbClr val="0070C0"/>
                </a:solidFill>
              </a:rPr>
              <a:t>= 0.</a:t>
            </a:r>
            <a:endParaRPr kumimoji="0" lang="en-US" altLang="zh-CN" sz="2800" b="1" kern="0" dirty="0">
              <a:solidFill>
                <a:srgbClr val="0070C0"/>
              </a:solidFill>
              <a:sym typeface="Symbol" pitchFamily="18" charset="2"/>
            </a:endParaRPr>
          </a:p>
          <a:p>
            <a:pPr eaLnBrk="1" fontAlgn="auto" hangingPunct="1">
              <a:spcBef>
                <a:spcPct val="20000"/>
              </a:spcBef>
              <a:spcAft>
                <a:spcPts val="0"/>
              </a:spcAft>
              <a:buFontTx/>
              <a:buChar char="•"/>
              <a:defRPr/>
            </a:pPr>
            <a:endParaRPr kumimoji="0" lang="en-US" altLang="zh-CN" sz="1800" b="1" kern="0" dirty="0">
              <a:solidFill>
                <a:srgbClr val="000000"/>
              </a:solidFill>
              <a:sym typeface="Symbol" pitchFamily="18" charset="2"/>
            </a:endParaRPr>
          </a:p>
        </p:txBody>
      </p:sp>
      <p:graphicFrame>
        <p:nvGraphicFramePr>
          <p:cNvPr id="3" name="对象 3"/>
          <p:cNvGraphicFramePr>
            <a:graphicFrameLocks noChangeAspect="1"/>
          </p:cNvGraphicFramePr>
          <p:nvPr>
            <p:extLst>
              <p:ext uri="{D42A27DB-BD31-4B8C-83A1-F6EECF244321}">
                <p14:modId xmlns:p14="http://schemas.microsoft.com/office/powerpoint/2010/main" val="1977771627"/>
              </p:ext>
            </p:extLst>
          </p:nvPr>
        </p:nvGraphicFramePr>
        <p:xfrm>
          <a:off x="439738" y="5606906"/>
          <a:ext cx="11207316" cy="1001712"/>
        </p:xfrm>
        <a:graphic>
          <a:graphicData uri="http://schemas.openxmlformats.org/presentationml/2006/ole">
            <mc:AlternateContent xmlns:mc="http://schemas.openxmlformats.org/markup-compatibility/2006">
              <mc:Choice xmlns:v="urn:schemas-microsoft-com:vml" Requires="v">
                <p:oleObj spid="_x0000_s46332" name="Equation" r:id="rId3" imgW="3149280" imgH="241200" progId="Equation.DSMT4">
                  <p:embed/>
                </p:oleObj>
              </mc:Choice>
              <mc:Fallback>
                <p:oleObj name="Equation" r:id="rId3" imgW="3149280" imgH="241200" progId="Equation.DSMT4">
                  <p:embed/>
                  <p:pic>
                    <p:nvPicPr>
                      <p:cNvPr id="0" name=""/>
                      <p:cNvPicPr>
                        <a:picLocks noChangeAspect="1" noChangeArrowheads="1"/>
                      </p:cNvPicPr>
                      <p:nvPr/>
                    </p:nvPicPr>
                    <p:blipFill>
                      <a:blip r:embed="rId4"/>
                      <a:srcRect/>
                      <a:stretch>
                        <a:fillRect/>
                      </a:stretch>
                    </p:blipFill>
                    <p:spPr bwMode="auto">
                      <a:xfrm>
                        <a:off x="439738" y="5606906"/>
                        <a:ext cx="11207316" cy="100171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44635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47983759"/>
              </p:ext>
            </p:extLst>
          </p:nvPr>
        </p:nvGraphicFramePr>
        <p:xfrm>
          <a:off x="996229" y="331643"/>
          <a:ext cx="8931275" cy="2832100"/>
        </p:xfrm>
        <a:graphic>
          <a:graphicData uri="http://schemas.openxmlformats.org/presentationml/2006/ole">
            <mc:AlternateContent xmlns:mc="http://schemas.openxmlformats.org/markup-compatibility/2006">
              <mc:Choice xmlns:v="urn:schemas-microsoft-com:vml" Requires="v">
                <p:oleObj spid="_x0000_s47850" name="Equation" r:id="rId3" imgW="4038480" imgH="1168200" progId="Equation.DSMT4">
                  <p:embed/>
                </p:oleObj>
              </mc:Choice>
              <mc:Fallback>
                <p:oleObj name="Equation" r:id="rId3" imgW="4038480" imgH="1168200" progId="Equation.DSMT4">
                  <p:embed/>
                  <p:pic>
                    <p:nvPicPr>
                      <p:cNvPr id="0" name=""/>
                      <p:cNvPicPr>
                        <a:picLocks noChangeAspect="1" noChangeArrowheads="1"/>
                      </p:cNvPicPr>
                      <p:nvPr/>
                    </p:nvPicPr>
                    <p:blipFill>
                      <a:blip r:embed="rId4"/>
                      <a:srcRect/>
                      <a:stretch>
                        <a:fillRect/>
                      </a:stretch>
                    </p:blipFill>
                    <p:spPr bwMode="auto">
                      <a:xfrm>
                        <a:off x="996229" y="331643"/>
                        <a:ext cx="8931275" cy="283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27257423"/>
              </p:ext>
            </p:extLst>
          </p:nvPr>
        </p:nvGraphicFramePr>
        <p:xfrm>
          <a:off x="2362924" y="5458547"/>
          <a:ext cx="7564580" cy="974725"/>
        </p:xfrm>
        <a:graphic>
          <a:graphicData uri="http://schemas.openxmlformats.org/presentationml/2006/ole">
            <mc:AlternateContent xmlns:mc="http://schemas.openxmlformats.org/markup-compatibility/2006">
              <mc:Choice xmlns:v="urn:schemas-microsoft-com:vml" Requires="v">
                <p:oleObj spid="_x0000_s47851" name="Equation" r:id="rId5" imgW="1841400" imgH="228600" progId="Equation.DSMT4">
                  <p:embed/>
                </p:oleObj>
              </mc:Choice>
              <mc:Fallback>
                <p:oleObj name="Equation" r:id="rId5" imgW="1841400" imgH="228600" progId="Equation.DSMT4">
                  <p:embed/>
                  <p:pic>
                    <p:nvPicPr>
                      <p:cNvPr id="0" name=""/>
                      <p:cNvPicPr>
                        <a:picLocks noChangeAspect="1" noChangeArrowheads="1"/>
                      </p:cNvPicPr>
                      <p:nvPr/>
                    </p:nvPicPr>
                    <p:blipFill>
                      <a:blip r:embed="rId6"/>
                      <a:srcRect/>
                      <a:stretch>
                        <a:fillRect/>
                      </a:stretch>
                    </p:blipFill>
                    <p:spPr bwMode="auto">
                      <a:xfrm>
                        <a:off x="2362924" y="5458547"/>
                        <a:ext cx="7564580" cy="974725"/>
                      </a:xfrm>
                      <a:prstGeom prst="rect">
                        <a:avLst/>
                      </a:prstGeom>
                      <a:noFill/>
                      <a:ln>
                        <a:noFill/>
                      </a:ln>
                      <a:effectLs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690411095"/>
              </p:ext>
            </p:extLst>
          </p:nvPr>
        </p:nvGraphicFramePr>
        <p:xfrm>
          <a:off x="1890279" y="3773055"/>
          <a:ext cx="7750897" cy="973138"/>
        </p:xfrm>
        <a:graphic>
          <a:graphicData uri="http://schemas.openxmlformats.org/presentationml/2006/ole">
            <mc:AlternateContent xmlns:mc="http://schemas.openxmlformats.org/markup-compatibility/2006">
              <mc:Choice xmlns:v="urn:schemas-microsoft-com:vml" Requires="v">
                <p:oleObj spid="_x0000_s47852" name="Equation" r:id="rId7" imgW="2057400" imgH="228600" progId="Equation.DSMT4">
                  <p:embed/>
                </p:oleObj>
              </mc:Choice>
              <mc:Fallback>
                <p:oleObj name="Equation" r:id="rId7" imgW="2057400" imgH="228600" progId="Equation.DSMT4">
                  <p:embed/>
                  <p:pic>
                    <p:nvPicPr>
                      <p:cNvPr id="0" name=""/>
                      <p:cNvPicPr>
                        <a:picLocks noChangeAspect="1" noChangeArrowheads="1"/>
                      </p:cNvPicPr>
                      <p:nvPr/>
                    </p:nvPicPr>
                    <p:blipFill>
                      <a:blip r:embed="rId8"/>
                      <a:srcRect/>
                      <a:stretch>
                        <a:fillRect/>
                      </a:stretch>
                    </p:blipFill>
                    <p:spPr bwMode="auto">
                      <a:xfrm>
                        <a:off x="1890279" y="3773055"/>
                        <a:ext cx="7750897" cy="97313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1496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2184400" y="498764"/>
            <a:ext cx="75438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性质</a:t>
            </a:r>
            <a:r>
              <a:rPr lang="en-US" altLang="zh-CN" sz="3200" dirty="0" smtClean="0">
                <a:solidFill>
                  <a:schemeClr val="tx1"/>
                </a:solidFill>
                <a:effectLst>
                  <a:outerShdw blurRad="38100" dist="38100" dir="2700000" algn="tl">
                    <a:srgbClr val="000000">
                      <a:alpha val="43137"/>
                    </a:srgbClr>
                  </a:outerShdw>
                </a:effectLst>
              </a:rPr>
              <a:t>5 </a:t>
            </a:r>
            <a:r>
              <a:rPr lang="zh-CN" altLang="en-US" sz="3200" dirty="0" smtClean="0">
                <a:solidFill>
                  <a:schemeClr val="tx1"/>
                </a:solidFill>
                <a:effectLst>
                  <a:outerShdw blurRad="38100" dist="38100" dir="2700000" algn="tl">
                    <a:srgbClr val="000000">
                      <a:alpha val="43137"/>
                    </a:srgbClr>
                  </a:outerShdw>
                </a:effectLst>
              </a:rPr>
              <a:t>实对称矩阵的特征值是实数</a:t>
            </a:r>
            <a:r>
              <a:rPr lang="en-US" altLang="zh-CN" sz="3200" dirty="0" smtClean="0">
                <a:solidFill>
                  <a:schemeClr val="tx1"/>
                </a:solidFill>
                <a:effectLst>
                  <a:outerShdw blurRad="38100" dist="38100" dir="2700000" algn="tl">
                    <a:srgbClr val="000000">
                      <a:alpha val="43137"/>
                    </a:srgbClr>
                  </a:outerShdw>
                </a:effectLst>
              </a:rPr>
              <a:t>.</a:t>
            </a:r>
          </a:p>
          <a:p>
            <a:pPr eaLnBrk="1" hangingPunct="1">
              <a:spcBef>
                <a:spcPct val="20000"/>
              </a:spcBef>
              <a:buFontTx/>
              <a:buChar char="•"/>
              <a:defRPr/>
            </a:pPr>
            <a:r>
              <a:rPr lang="en-US" altLang="zh-CN" sz="3200" dirty="0" smtClean="0">
                <a:solidFill>
                  <a:schemeClr val="tx1"/>
                </a:solidFill>
                <a:effectLst>
                  <a:outerShdw blurRad="38100" dist="38100" dir="2700000" algn="tl">
                    <a:srgbClr val="000000">
                      <a:alpha val="43137"/>
                    </a:srgbClr>
                  </a:outerShdw>
                </a:effectLst>
              </a:rPr>
              <a:t>Proof </a:t>
            </a:r>
            <a:r>
              <a:rPr lang="en-US" altLang="zh-CN" sz="3200" i="1" dirty="0" smtClean="0">
                <a:solidFill>
                  <a:schemeClr val="tx1"/>
                </a:solidFill>
                <a:effectLst>
                  <a:outerShdw blurRad="38100" dist="38100" dir="2700000" algn="tl">
                    <a:srgbClr val="000000">
                      <a:alpha val="43137"/>
                    </a:srgbClr>
                  </a:outerShdw>
                </a:effectLst>
              </a:rPr>
              <a:t>Ax</a:t>
            </a:r>
            <a:r>
              <a:rPr lang="en-US" altLang="zh-CN" sz="3200" dirty="0" smtClean="0">
                <a:solidFill>
                  <a:schemeClr val="tx1"/>
                </a:solidFill>
                <a:effectLst>
                  <a:outerShdw blurRad="38100" dist="38100" dir="2700000" algn="tl">
                    <a:srgbClr val="000000">
                      <a:alpha val="43137"/>
                    </a:srgbClr>
                  </a:outerShdw>
                </a:effectLst>
              </a:rPr>
              <a:t> = </a:t>
            </a:r>
            <a:r>
              <a:rPr lang="en-US" altLang="zh-CN" sz="3200" i="1" dirty="0" smtClean="0">
                <a:solidFill>
                  <a:schemeClr val="tx1"/>
                </a:solidFill>
                <a:effectLst>
                  <a:outerShdw blurRad="38100" dist="38100" dir="2700000" algn="tl">
                    <a:srgbClr val="000000">
                      <a:alpha val="43137"/>
                    </a:srgbClr>
                  </a:outerShdw>
                </a:effectLst>
                <a:sym typeface="Symbol" pitchFamily="18" charset="2"/>
              </a:rPr>
              <a:t></a:t>
            </a:r>
            <a:r>
              <a:rPr lang="en-US" altLang="zh-CN" sz="3200" i="1" dirty="0" smtClean="0">
                <a:solidFill>
                  <a:schemeClr val="tx1"/>
                </a:solidFill>
                <a:effectLst>
                  <a:outerShdw blurRad="38100" dist="38100" dir="2700000" algn="tl">
                    <a:srgbClr val="000000">
                      <a:alpha val="43137"/>
                    </a:srgbClr>
                  </a:outerShdw>
                </a:effectLst>
              </a:rPr>
              <a:t>x</a:t>
            </a:r>
            <a:r>
              <a:rPr lang="en-US" altLang="zh-CN" sz="3200" dirty="0" smtClean="0">
                <a:solidFill>
                  <a:schemeClr val="tx1"/>
                </a:solidFill>
                <a:effectLst>
                  <a:outerShdw blurRad="38100" dist="38100" dir="2700000" algn="tl">
                    <a:srgbClr val="000000">
                      <a:alpha val="43137"/>
                    </a:srgbClr>
                  </a:outerShdw>
                </a:effectLst>
              </a:rPr>
              <a:t>. </a:t>
            </a:r>
          </a:p>
          <a:p>
            <a:pPr eaLnBrk="1" hangingPunct="1">
              <a:spcBef>
                <a:spcPct val="20000"/>
              </a:spcBef>
              <a:buFontTx/>
              <a:buChar char="•"/>
              <a:defRPr/>
            </a:pPr>
            <a:r>
              <a:rPr lang="zh-CN" altLang="en-US" sz="3200" dirty="0" smtClean="0">
                <a:solidFill>
                  <a:schemeClr val="tx1"/>
                </a:solidFill>
                <a:effectLst>
                  <a:outerShdw blurRad="38100" dist="38100" dir="2700000" algn="tl">
                    <a:srgbClr val="000000">
                      <a:alpha val="43137"/>
                    </a:srgbClr>
                  </a:outerShdw>
                </a:effectLst>
              </a:rPr>
              <a:t>考虑</a:t>
            </a: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zh-CN" altLang="en-US" sz="3200" dirty="0" smtClean="0">
              <a:solidFill>
                <a:schemeClr val="tx1"/>
              </a:solidFill>
              <a:effectLst>
                <a:outerShdw blurRad="38100" dist="38100" dir="2700000" algn="tl">
                  <a:srgbClr val="000000">
                    <a:alpha val="43137"/>
                  </a:srgbClr>
                </a:outerShdw>
              </a:effectLst>
            </a:endParaRPr>
          </a:p>
          <a:p>
            <a:pPr eaLnBrk="1" hangingPunct="1">
              <a:spcBef>
                <a:spcPct val="20000"/>
              </a:spcBef>
              <a:buFontTx/>
              <a:buChar char="•"/>
              <a:defRPr/>
            </a:pPr>
            <a:endParaRPr lang="en-US" altLang="zh-CN" sz="3200" dirty="0" smtClean="0">
              <a:solidFill>
                <a:schemeClr val="tx1"/>
              </a:solidFill>
              <a:effectLst>
                <a:outerShdw blurRad="38100" dist="38100" dir="2700000" algn="tl">
                  <a:srgbClr val="000000">
                    <a:alpha val="43137"/>
                  </a:srgbClr>
                </a:outerShdw>
              </a:effectLst>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4281276718"/>
              </p:ext>
            </p:extLst>
          </p:nvPr>
        </p:nvGraphicFramePr>
        <p:xfrm>
          <a:off x="3732814" y="1474777"/>
          <a:ext cx="1160462" cy="857250"/>
        </p:xfrm>
        <a:graphic>
          <a:graphicData uri="http://schemas.openxmlformats.org/presentationml/2006/ole">
            <mc:AlternateContent xmlns:mc="http://schemas.openxmlformats.org/markup-compatibility/2006">
              <mc:Choice xmlns:v="urn:schemas-microsoft-com:vml" Requires="v">
                <p:oleObj spid="_x0000_s49114" name="Equation" r:id="rId3" imgW="393480" imgH="241200" progId="Equation.DSMT4">
                  <p:embed/>
                </p:oleObj>
              </mc:Choice>
              <mc:Fallback>
                <p:oleObj name="Equation" r:id="rId3" imgW="393480" imgH="241200" progId="Equation.DSMT4">
                  <p:embed/>
                  <p:pic>
                    <p:nvPicPr>
                      <p:cNvPr id="0" name=""/>
                      <p:cNvPicPr>
                        <a:picLocks noChangeAspect="1" noChangeArrowheads="1"/>
                      </p:cNvPicPr>
                      <p:nvPr/>
                    </p:nvPicPr>
                    <p:blipFill>
                      <a:blip r:embed="rId4"/>
                      <a:srcRect/>
                      <a:stretch>
                        <a:fillRect/>
                      </a:stretch>
                    </p:blipFill>
                    <p:spPr bwMode="auto">
                      <a:xfrm>
                        <a:off x="3732814" y="1474777"/>
                        <a:ext cx="1160462"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960254806"/>
              </p:ext>
            </p:extLst>
          </p:nvPr>
        </p:nvGraphicFramePr>
        <p:xfrm>
          <a:off x="2678329" y="2556855"/>
          <a:ext cx="6555942" cy="877197"/>
        </p:xfrm>
        <a:graphic>
          <a:graphicData uri="http://schemas.openxmlformats.org/presentationml/2006/ole">
            <mc:AlternateContent xmlns:mc="http://schemas.openxmlformats.org/markup-compatibility/2006">
              <mc:Choice xmlns:v="urn:schemas-microsoft-com:vml" Requires="v">
                <p:oleObj spid="_x0000_s49115" name="Equation" r:id="rId5" imgW="2133360" imgH="266400" progId="Equation.DSMT4">
                  <p:embed/>
                </p:oleObj>
              </mc:Choice>
              <mc:Fallback>
                <p:oleObj name="Equation" r:id="rId5" imgW="2133360" imgH="266400" progId="Equation.DSMT4">
                  <p:embed/>
                  <p:pic>
                    <p:nvPicPr>
                      <p:cNvPr id="0" name=""/>
                      <p:cNvPicPr>
                        <a:picLocks noChangeAspect="1" noChangeArrowheads="1"/>
                      </p:cNvPicPr>
                      <p:nvPr/>
                    </p:nvPicPr>
                    <p:blipFill>
                      <a:blip r:embed="rId6"/>
                      <a:srcRect/>
                      <a:stretch>
                        <a:fillRect/>
                      </a:stretch>
                    </p:blipFill>
                    <p:spPr bwMode="auto">
                      <a:xfrm>
                        <a:off x="2678329" y="2556855"/>
                        <a:ext cx="6555942" cy="877197"/>
                      </a:xfrm>
                      <a:prstGeom prst="rect">
                        <a:avLst/>
                      </a:prstGeom>
                      <a:noFill/>
                      <a:ln>
                        <a:noFill/>
                      </a:ln>
                      <a:effectLs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2343613752"/>
              </p:ext>
            </p:extLst>
          </p:nvPr>
        </p:nvGraphicFramePr>
        <p:xfrm>
          <a:off x="2678329" y="3540414"/>
          <a:ext cx="7398182" cy="928688"/>
        </p:xfrm>
        <a:graphic>
          <a:graphicData uri="http://schemas.openxmlformats.org/presentationml/2006/ole">
            <mc:AlternateContent xmlns:mc="http://schemas.openxmlformats.org/markup-compatibility/2006">
              <mc:Choice xmlns:v="urn:schemas-microsoft-com:vml" Requires="v">
                <p:oleObj spid="_x0000_s49116" name="Equation" r:id="rId7" imgW="2806560" imgH="266400" progId="Equation.DSMT4">
                  <p:embed/>
                </p:oleObj>
              </mc:Choice>
              <mc:Fallback>
                <p:oleObj name="Equation" r:id="rId7" imgW="2806560" imgH="266400" progId="Equation.DSMT4">
                  <p:embed/>
                  <p:pic>
                    <p:nvPicPr>
                      <p:cNvPr id="0" name=""/>
                      <p:cNvPicPr>
                        <a:picLocks noChangeAspect="1" noChangeArrowheads="1"/>
                      </p:cNvPicPr>
                      <p:nvPr/>
                    </p:nvPicPr>
                    <p:blipFill>
                      <a:blip r:embed="rId8"/>
                      <a:srcRect/>
                      <a:stretch>
                        <a:fillRect/>
                      </a:stretch>
                    </p:blipFill>
                    <p:spPr bwMode="auto">
                      <a:xfrm>
                        <a:off x="2678329" y="3540414"/>
                        <a:ext cx="7398182" cy="928688"/>
                      </a:xfrm>
                      <a:prstGeom prst="rect">
                        <a:avLst/>
                      </a:prstGeom>
                      <a:noFill/>
                      <a:ln>
                        <a:noFill/>
                      </a:ln>
                      <a:effectLs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1184632230"/>
              </p:ext>
            </p:extLst>
          </p:nvPr>
        </p:nvGraphicFramePr>
        <p:xfrm>
          <a:off x="5363369" y="5000336"/>
          <a:ext cx="1185862" cy="573088"/>
        </p:xfrm>
        <a:graphic>
          <a:graphicData uri="http://schemas.openxmlformats.org/presentationml/2006/ole">
            <mc:AlternateContent xmlns:mc="http://schemas.openxmlformats.org/markup-compatibility/2006">
              <mc:Choice xmlns:v="urn:schemas-microsoft-com:vml" Requires="v">
                <p:oleObj spid="_x0000_s49117" name="Equation" r:id="rId9" imgW="426240" imgH="146160" progId="Equation.DSMT4">
                  <p:embed/>
                </p:oleObj>
              </mc:Choice>
              <mc:Fallback>
                <p:oleObj name="Equation" r:id="rId9" imgW="426240" imgH="1461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3369" y="5000336"/>
                        <a:ext cx="1185862"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1681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8" name="Text Box 4">
            <a:extLst>
              <a:ext uri="{FF2B5EF4-FFF2-40B4-BE49-F238E27FC236}">
                <a16:creationId xmlns:a16="http://schemas.microsoft.com/office/drawing/2014/main" id="{1A02E179-B97A-433D-B2CF-BF6334BA8E83}"/>
              </a:ext>
            </a:extLst>
          </p:cNvPr>
          <p:cNvSpPr txBox="1">
            <a:spLocks noChangeArrowheads="1"/>
          </p:cNvSpPr>
          <p:nvPr/>
        </p:nvSpPr>
        <p:spPr bwMode="auto">
          <a:xfrm>
            <a:off x="389298" y="4296187"/>
            <a:ext cx="11334939" cy="1384995"/>
          </a:xfrm>
          <a:prstGeom prst="rect">
            <a:avLst/>
          </a:prstGeom>
          <a:noFill/>
          <a:ln w="57150" cap="rnd" cmpd="thinThick" algn="ctr">
            <a:solidFill>
              <a:schemeClr val="accent2">
                <a:lumMod val="60000"/>
                <a:lumOff val="40000"/>
              </a:schemeClr>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sz="2800" b="1" dirty="0">
                <a:solidFill>
                  <a:schemeClr val="bg1"/>
                </a:solidFill>
                <a:latin typeface="华文楷体" panose="02010600040101010101" pitchFamily="2" charset="-122"/>
                <a:ea typeface="华文楷体" panose="02010600040101010101" pitchFamily="2" charset="-122"/>
              </a:rPr>
              <a:t>    </a:t>
            </a:r>
            <a:r>
              <a:rPr lang="en-US" altLang="zh-CN" sz="2800" b="1" dirty="0" smtClean="0">
                <a:solidFill>
                  <a:schemeClr val="bg1"/>
                </a:solidFill>
                <a:latin typeface="华文楷体" panose="02010600040101010101" pitchFamily="2" charset="-122"/>
                <a:ea typeface="华文楷体" panose="02010600040101010101" pitchFamily="2" charset="-122"/>
              </a:rPr>
              <a:t>    </a:t>
            </a:r>
            <a:r>
              <a:rPr lang="zh-CN" altLang="en-US" sz="2800" b="1" dirty="0" smtClean="0">
                <a:solidFill>
                  <a:schemeClr val="bg1"/>
                </a:solidFill>
                <a:latin typeface="华文楷体" panose="02010600040101010101" pitchFamily="2" charset="-122"/>
                <a:ea typeface="华文楷体" panose="02010600040101010101" pitchFamily="2" charset="-122"/>
              </a:rPr>
              <a:t>犹如</a:t>
            </a:r>
            <a:r>
              <a:rPr lang="zh-CN" altLang="en-US" sz="2800" b="1" dirty="0">
                <a:solidFill>
                  <a:schemeClr val="bg1"/>
                </a:solidFill>
                <a:latin typeface="华文楷体" panose="02010600040101010101" pitchFamily="2" charset="-122"/>
                <a:ea typeface="华文楷体" panose="02010600040101010101" pitchFamily="2" charset="-122"/>
              </a:rPr>
              <a:t>世界上每个人都有自己的特点一样，每个矩阵也有其内在的特性。</a:t>
            </a:r>
            <a:r>
              <a:rPr lang="zh-CN" altLang="en-US" sz="2800" b="1" dirty="0">
                <a:solidFill>
                  <a:srgbClr val="FFFF00"/>
                </a:solidFill>
                <a:latin typeface="华文楷体" panose="02010600040101010101" pitchFamily="2" charset="-122"/>
                <a:ea typeface="华文楷体" panose="02010600040101010101" pitchFamily="2" charset="-122"/>
              </a:rPr>
              <a:t>可逆性、秩数、初等变换</a:t>
            </a:r>
            <a:r>
              <a:rPr lang="zh-CN" altLang="en-US" sz="2800" b="1" dirty="0">
                <a:solidFill>
                  <a:schemeClr val="bg1"/>
                </a:solidFill>
                <a:latin typeface="华文楷体" panose="02010600040101010101" pitchFamily="2" charset="-122"/>
                <a:ea typeface="华文楷体" panose="02010600040101010101" pitchFamily="2" charset="-122"/>
              </a:rPr>
              <a:t>的结果等属于矩阵的</a:t>
            </a:r>
            <a:r>
              <a:rPr lang="zh-CN" altLang="en-US" sz="2800" b="1" u="sng" dirty="0">
                <a:solidFill>
                  <a:srgbClr val="FFFF00"/>
                </a:solidFill>
                <a:latin typeface="华文楷体" panose="02010600040101010101" pitchFamily="2" charset="-122"/>
                <a:ea typeface="华文楷体" panose="02010600040101010101" pitchFamily="2" charset="-122"/>
              </a:rPr>
              <a:t>代数</a:t>
            </a:r>
            <a:r>
              <a:rPr lang="zh-CN" altLang="en-US" sz="2800" b="1" dirty="0">
                <a:solidFill>
                  <a:schemeClr val="bg1"/>
                </a:solidFill>
                <a:latin typeface="华文楷体" panose="02010600040101010101" pitchFamily="2" charset="-122"/>
                <a:ea typeface="华文楷体" panose="02010600040101010101" pitchFamily="2" charset="-122"/>
              </a:rPr>
              <a:t>性质，而</a:t>
            </a:r>
            <a:r>
              <a:rPr lang="zh-CN" altLang="en-US" sz="2800" b="1" dirty="0">
                <a:solidFill>
                  <a:srgbClr val="FFFF00"/>
                </a:solidFill>
                <a:latin typeface="华文楷体" panose="02010600040101010101" pitchFamily="2" charset="-122"/>
                <a:ea typeface="华文楷体" panose="02010600040101010101" pitchFamily="2" charset="-122"/>
              </a:rPr>
              <a:t>特征值、特征向量</a:t>
            </a:r>
            <a:r>
              <a:rPr lang="zh-CN" altLang="en-US" sz="2800" b="1" dirty="0">
                <a:solidFill>
                  <a:schemeClr val="bg1"/>
                </a:solidFill>
                <a:latin typeface="华文楷体" panose="02010600040101010101" pitchFamily="2" charset="-122"/>
                <a:ea typeface="华文楷体" panose="02010600040101010101" pitchFamily="2" charset="-122"/>
              </a:rPr>
              <a:t>偏向于反映矩阵的</a:t>
            </a:r>
            <a:r>
              <a:rPr lang="zh-CN" altLang="en-US" sz="2800" b="1" u="sng" dirty="0">
                <a:solidFill>
                  <a:srgbClr val="FFFF00"/>
                </a:solidFill>
                <a:latin typeface="华文楷体" panose="02010600040101010101" pitchFamily="2" charset="-122"/>
                <a:ea typeface="华文楷体" panose="02010600040101010101" pitchFamily="2" charset="-122"/>
              </a:rPr>
              <a:t>几何</a:t>
            </a:r>
            <a:r>
              <a:rPr lang="zh-CN" altLang="en-US" sz="2800" b="1" dirty="0">
                <a:solidFill>
                  <a:schemeClr val="bg1"/>
                </a:solidFill>
                <a:latin typeface="华文楷体" panose="02010600040101010101" pitchFamily="2" charset="-122"/>
                <a:ea typeface="华文楷体" panose="02010600040101010101" pitchFamily="2" charset="-122"/>
              </a:rPr>
              <a:t>特性。</a:t>
            </a:r>
          </a:p>
        </p:txBody>
      </p:sp>
      <p:sp>
        <p:nvSpPr>
          <p:cNvPr id="282664" name="Text Box 40">
            <a:extLst>
              <a:ext uri="{FF2B5EF4-FFF2-40B4-BE49-F238E27FC236}">
                <a16:creationId xmlns:a16="http://schemas.microsoft.com/office/drawing/2014/main" id="{E9D3DA20-B26A-4D17-B2A9-66AECE45DC34}"/>
              </a:ext>
            </a:extLst>
          </p:cNvPr>
          <p:cNvSpPr txBox="1">
            <a:spLocks noChangeArrowheads="1"/>
          </p:cNvSpPr>
          <p:nvPr/>
        </p:nvSpPr>
        <p:spPr bwMode="auto">
          <a:xfrm>
            <a:off x="217283" y="1416991"/>
            <a:ext cx="11678970" cy="2031325"/>
          </a:xfrm>
          <a:prstGeom prst="rect">
            <a:avLst/>
          </a:prstGeom>
          <a:noFill/>
          <a:ln w="57150" cap="rnd" cmpd="dbl" algn="ctr">
            <a:solidFill>
              <a:schemeClr val="accent1">
                <a:lumMod val="50000"/>
              </a:schemeClr>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zh-CN" altLang="en-US" sz="2800" b="1" dirty="0" smtClean="0">
                <a:solidFill>
                  <a:schemeClr val="bg1"/>
                </a:solidFill>
                <a:latin typeface="华文楷体" panose="02010600040101010101" pitchFamily="2" charset="-122"/>
                <a:ea typeface="华文楷体" panose="02010600040101010101" pitchFamily="2" charset="-122"/>
              </a:rPr>
              <a:t>        这个</a:t>
            </a:r>
            <a:r>
              <a:rPr lang="zh-CN" altLang="en-US" sz="2800" b="1" dirty="0">
                <a:solidFill>
                  <a:schemeClr val="bg1"/>
                </a:solidFill>
                <a:latin typeface="华文楷体" panose="02010600040101010101" pitchFamily="2" charset="-122"/>
                <a:ea typeface="华文楷体" panose="02010600040101010101" pitchFamily="2" charset="-122"/>
              </a:rPr>
              <a:t>使</a:t>
            </a:r>
          </a:p>
          <a:p>
            <a:pPr algn="ctr" eaLnBrk="1" hangingPunct="1">
              <a:spcBef>
                <a:spcPts val="600"/>
              </a:spcBef>
              <a:defRPr/>
            </a:pPr>
            <a:r>
              <a:rPr lang="en-US" altLang="zh-CN" b="1" i="1" dirty="0" smtClean="0">
                <a:solidFill>
                  <a:srgbClr val="FFFF00"/>
                </a:solidFill>
                <a:ea typeface="华文楷体" panose="02010600040101010101" pitchFamily="2" charset="-122"/>
                <a:cs typeface="Times New Roman" panose="02020603050405020304" pitchFamily="18" charset="0"/>
              </a:rPr>
              <a:t>AX=</a:t>
            </a:r>
            <a:r>
              <a:rPr lang="en-US" altLang="zh-CN" b="1" i="1" dirty="0" err="1" smtClean="0">
                <a:solidFill>
                  <a:srgbClr val="FFFF00"/>
                </a:solidFill>
                <a:ea typeface="华文楷体" panose="02010600040101010101" pitchFamily="2" charset="-122"/>
                <a:cs typeface="Times New Roman" panose="02020603050405020304" pitchFamily="18" charset="0"/>
              </a:rPr>
              <a:t>λX</a:t>
            </a:r>
            <a:endParaRPr lang="en-US" altLang="zh-CN" b="1" i="1" dirty="0">
              <a:solidFill>
                <a:srgbClr val="FFFF00"/>
              </a:solidFill>
              <a:ea typeface="华文楷体" panose="02010600040101010101" pitchFamily="2" charset="-122"/>
              <a:cs typeface="Times New Roman" panose="02020603050405020304" pitchFamily="18" charset="0"/>
            </a:endParaRPr>
          </a:p>
          <a:p>
            <a:pPr eaLnBrk="1" hangingPunct="1">
              <a:spcBef>
                <a:spcPts val="600"/>
              </a:spcBef>
              <a:defRPr/>
            </a:pPr>
            <a:r>
              <a:rPr lang="zh-CN" altLang="en-US" sz="2800" b="1" dirty="0">
                <a:solidFill>
                  <a:schemeClr val="bg1"/>
                </a:solidFill>
                <a:ea typeface="华文楷体" panose="02010600040101010101" pitchFamily="2" charset="-122"/>
                <a:cs typeface="Times New Roman" panose="02020603050405020304" pitchFamily="18" charset="0"/>
              </a:rPr>
              <a:t>成立的特别的向量因矩阵</a:t>
            </a:r>
            <a:r>
              <a:rPr lang="en-US" altLang="zh-CN" sz="2800" b="1" i="1" dirty="0">
                <a:solidFill>
                  <a:schemeClr val="bg1"/>
                </a:solidFill>
                <a:ea typeface="华文楷体" panose="02010600040101010101" pitchFamily="2" charset="-122"/>
                <a:cs typeface="Times New Roman" panose="02020603050405020304" pitchFamily="18" charset="0"/>
              </a:rPr>
              <a:t>A</a:t>
            </a:r>
            <a:r>
              <a:rPr lang="zh-CN" altLang="en-US" sz="2800" b="1" dirty="0">
                <a:solidFill>
                  <a:schemeClr val="bg1"/>
                </a:solidFill>
                <a:ea typeface="华文楷体" panose="02010600040101010101" pitchFamily="2" charset="-122"/>
                <a:cs typeface="Times New Roman" panose="02020603050405020304" pitchFamily="18" charset="0"/>
              </a:rPr>
              <a:t>而定，反映</a:t>
            </a:r>
            <a:r>
              <a:rPr lang="en-US" altLang="zh-CN" sz="2800" b="1" i="1" dirty="0">
                <a:solidFill>
                  <a:schemeClr val="bg1"/>
                </a:solidFill>
                <a:latin typeface="华文楷体" panose="02010600040101010101" pitchFamily="2" charset="-122"/>
                <a:ea typeface="华文楷体" panose="02010600040101010101" pitchFamily="2" charset="-122"/>
              </a:rPr>
              <a:t>A</a:t>
            </a:r>
            <a:r>
              <a:rPr lang="zh-CN" altLang="en-US" sz="2800" b="1" dirty="0">
                <a:solidFill>
                  <a:schemeClr val="bg1"/>
                </a:solidFill>
                <a:latin typeface="华文楷体" panose="02010600040101010101" pitchFamily="2" charset="-122"/>
                <a:ea typeface="华文楷体" panose="02010600040101010101" pitchFamily="2" charset="-122"/>
              </a:rPr>
              <a:t>的内在特性，故称之为</a:t>
            </a:r>
            <a:r>
              <a:rPr lang="zh-CN" altLang="en-US" sz="2800" b="1" dirty="0">
                <a:solidFill>
                  <a:srgbClr val="FFFF00"/>
                </a:solidFill>
                <a:latin typeface="华文楷体" panose="02010600040101010101" pitchFamily="2" charset="-122"/>
                <a:ea typeface="华文楷体" panose="02010600040101010101" pitchFamily="2" charset="-122"/>
              </a:rPr>
              <a:t>特征向量</a:t>
            </a:r>
            <a:r>
              <a:rPr lang="zh-CN" altLang="en-US" sz="2800" b="1" dirty="0">
                <a:solidFill>
                  <a:schemeClr val="bg1"/>
                </a:solidFill>
                <a:latin typeface="华文楷体" panose="02010600040101010101" pitchFamily="2" charset="-122"/>
                <a:ea typeface="华文楷体" panose="02010600040101010101" pitchFamily="2" charset="-122"/>
              </a:rPr>
              <a:t>，相应的数称为</a:t>
            </a:r>
            <a:r>
              <a:rPr lang="zh-CN" altLang="en-US" sz="2800" b="1" dirty="0">
                <a:solidFill>
                  <a:srgbClr val="FFFF00"/>
                </a:solidFill>
                <a:latin typeface="华文楷体" panose="02010600040101010101" pitchFamily="2" charset="-122"/>
                <a:ea typeface="华文楷体" panose="02010600040101010101" pitchFamily="2" charset="-122"/>
              </a:rPr>
              <a:t>特征值</a:t>
            </a:r>
            <a:r>
              <a:rPr lang="zh-CN" altLang="en-US" sz="2800" b="1" dirty="0">
                <a:solidFill>
                  <a:schemeClr val="bg1"/>
                </a:solidFill>
                <a:latin typeface="华文楷体" panose="02010600040101010101" pitchFamily="2" charset="-122"/>
                <a:ea typeface="华文楷体" panose="02010600040101010101" pitchFamily="2" charset="-122"/>
              </a:rPr>
              <a:t>。</a:t>
            </a:r>
          </a:p>
        </p:txBody>
      </p:sp>
      <p:sp>
        <p:nvSpPr>
          <p:cNvPr id="5" name="矩形 4">
            <a:extLst>
              <a:ext uri="{FF2B5EF4-FFF2-40B4-BE49-F238E27FC236}">
                <a16:creationId xmlns:a16="http://schemas.microsoft.com/office/drawing/2014/main" id="{ADDE02DB-AE5C-4230-88E9-A251731AE394}"/>
              </a:ext>
            </a:extLst>
          </p:cNvPr>
          <p:cNvSpPr/>
          <p:nvPr/>
        </p:nvSpPr>
        <p:spPr>
          <a:xfrm>
            <a:off x="3943029" y="709104"/>
            <a:ext cx="4301177" cy="707886"/>
          </a:xfrm>
          <a:prstGeom prst="rect">
            <a:avLst/>
          </a:prstGeom>
        </p:spPr>
        <p:txBody>
          <a:bodyPr wrap="none">
            <a:spAutoFit/>
          </a:bodyPr>
          <a:lstStyle/>
          <a:p>
            <a:pPr marL="342900" indent="-342900" algn="ctr">
              <a:spcBef>
                <a:spcPct val="20000"/>
              </a:spcBef>
              <a:buClr>
                <a:srgbClr val="E3E3FF"/>
              </a:buClr>
              <a:defRPr/>
            </a:pPr>
            <a:r>
              <a:rPr lang="zh-CN" altLang="en-US" sz="4000" b="1" kern="0" dirty="0">
                <a:solidFill>
                  <a:srgbClr val="FFC000"/>
                </a:solidFill>
                <a:latin typeface="华文楷体" panose="02010600040101010101" pitchFamily="2" charset="-122"/>
                <a:ea typeface="华文楷体" panose="02010600040101010101" pitchFamily="2" charset="-122"/>
                <a:sym typeface="+mn-ea"/>
              </a:rPr>
              <a:t>特征值和特征向量</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82664"/>
                                        </p:tgtEl>
                                        <p:attrNameLst>
                                          <p:attrName>style.visibility</p:attrName>
                                        </p:attrNameLst>
                                      </p:cBhvr>
                                      <p:to>
                                        <p:strVal val="visible"/>
                                      </p:to>
                                    </p:set>
                                    <p:animEffect transition="in" filter="wipe(left)">
                                      <p:cBhvr>
                                        <p:cTn id="7" dur="500"/>
                                        <p:tgtEl>
                                          <p:spTgt spid="2826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282628"/>
                                        </p:tgtEl>
                                        <p:attrNameLst>
                                          <p:attrName>style.visibility</p:attrName>
                                        </p:attrNameLst>
                                      </p:cBhvr>
                                      <p:to>
                                        <p:strVal val="visible"/>
                                      </p:to>
                                    </p:set>
                                    <p:animEffect transition="in" filter="wipe(left)">
                                      <p:cBhvr>
                                        <p:cTn id="12" dur="500"/>
                                        <p:tgtEl>
                                          <p:spTgt spid="282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nimBg="1"/>
      <p:bldP spid="28266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
          <p:cNvGrpSpPr>
            <a:grpSpLocks/>
          </p:cNvGrpSpPr>
          <p:nvPr/>
        </p:nvGrpSpPr>
        <p:grpSpPr bwMode="auto">
          <a:xfrm>
            <a:off x="2165495" y="989446"/>
            <a:ext cx="5256212" cy="519113"/>
            <a:chOff x="295" y="618"/>
            <a:chExt cx="3311" cy="327"/>
          </a:xfrm>
        </p:grpSpPr>
        <p:sp>
          <p:nvSpPr>
            <p:cNvPr id="3" name="Text Box 4"/>
            <p:cNvSpPr txBox="1">
              <a:spLocks noChangeArrowheads="1"/>
            </p:cNvSpPr>
            <p:nvPr/>
          </p:nvSpPr>
          <p:spPr bwMode="auto">
            <a:xfrm>
              <a:off x="295" y="618"/>
              <a:ext cx="33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ct val="50000"/>
                </a:spcBef>
                <a:spcAft>
                  <a:spcPts val="0"/>
                </a:spcAft>
                <a:defRPr/>
              </a:pPr>
              <a:r>
                <a:rPr lang="en-US" altLang="zh-CN" sz="2800" b="0" kern="0" dirty="0" smtClean="0">
                  <a:solidFill>
                    <a:srgbClr val="000000"/>
                  </a:solidFill>
                </a:rPr>
                <a:t>(1) </a:t>
              </a:r>
              <a:r>
                <a:rPr lang="zh-CN" altLang="en-US" sz="2800" b="0" kern="0" dirty="0" smtClean="0">
                  <a:solidFill>
                    <a:srgbClr val="000000"/>
                  </a:solidFill>
                </a:rPr>
                <a:t>向量           满足                  </a:t>
              </a:r>
              <a:r>
                <a:rPr lang="en-US" altLang="zh-CN" sz="2800" b="0" kern="0" dirty="0" smtClean="0">
                  <a:solidFill>
                    <a:srgbClr val="000000"/>
                  </a:solidFill>
                </a:rPr>
                <a:t>,    </a:t>
              </a:r>
              <a:endParaRPr lang="en-US" altLang="zh-CN" b="0" kern="0" dirty="0" smtClean="0">
                <a:solidFill>
                  <a:srgbClr val="000000"/>
                </a:solidFill>
              </a:endParaRPr>
            </a:p>
          </p:txBody>
        </p:sp>
        <p:graphicFrame>
          <p:nvGraphicFramePr>
            <p:cNvPr id="4" name="Object 5"/>
            <p:cNvGraphicFramePr>
              <a:graphicFrameLocks noChangeAspect="1"/>
            </p:cNvGraphicFramePr>
            <p:nvPr/>
          </p:nvGraphicFramePr>
          <p:xfrm>
            <a:off x="1156" y="682"/>
            <a:ext cx="520" cy="200"/>
          </p:xfrm>
          <a:graphic>
            <a:graphicData uri="http://schemas.openxmlformats.org/presentationml/2006/ole">
              <mc:AlternateContent xmlns:mc="http://schemas.openxmlformats.org/markup-compatibility/2006">
                <mc:Choice xmlns:v="urn:schemas-microsoft-com:vml" Requires="v">
                  <p:oleObj spid="_x0000_s108992" name="公式" r:id="rId3" imgW="825142" imgH="317362" progId="Equation.3">
                    <p:embed/>
                  </p:oleObj>
                </mc:Choice>
                <mc:Fallback>
                  <p:oleObj name="公式" r:id="rId3" imgW="825142" imgH="31736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 y="682"/>
                          <a:ext cx="52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6"/>
            <p:cNvGraphicFramePr>
              <a:graphicFrameLocks noChangeAspect="1"/>
            </p:cNvGraphicFramePr>
            <p:nvPr/>
          </p:nvGraphicFramePr>
          <p:xfrm>
            <a:off x="2200" y="671"/>
            <a:ext cx="888" cy="200"/>
          </p:xfrm>
          <a:graphic>
            <a:graphicData uri="http://schemas.openxmlformats.org/presentationml/2006/ole">
              <mc:AlternateContent xmlns:mc="http://schemas.openxmlformats.org/markup-compatibility/2006">
                <mc:Choice xmlns:v="urn:schemas-microsoft-com:vml" Requires="v">
                  <p:oleObj spid="_x0000_s108993" name="公式" r:id="rId5" imgW="1409088" imgH="317362" progId="Equation.3">
                    <p:embed/>
                  </p:oleObj>
                </mc:Choice>
                <mc:Fallback>
                  <p:oleObj name="公式" r:id="rId5" imgW="1409088"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 y="671"/>
                          <a:ext cx="88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7"/>
          <p:cNvGrpSpPr>
            <a:grpSpLocks/>
          </p:cNvGrpSpPr>
          <p:nvPr/>
        </p:nvGrpSpPr>
        <p:grpSpPr bwMode="auto">
          <a:xfrm>
            <a:off x="2825895" y="1637146"/>
            <a:ext cx="4232275" cy="525463"/>
            <a:chOff x="983" y="799"/>
            <a:chExt cx="2666" cy="331"/>
          </a:xfrm>
        </p:grpSpPr>
        <p:graphicFrame>
          <p:nvGraphicFramePr>
            <p:cNvPr id="7" name="Object 8"/>
            <p:cNvGraphicFramePr>
              <a:graphicFrameLocks noChangeAspect="1"/>
            </p:cNvGraphicFramePr>
            <p:nvPr/>
          </p:nvGraphicFramePr>
          <p:xfrm>
            <a:off x="983" y="854"/>
            <a:ext cx="520" cy="200"/>
          </p:xfrm>
          <a:graphic>
            <a:graphicData uri="http://schemas.openxmlformats.org/presentationml/2006/ole">
              <mc:AlternateContent xmlns:mc="http://schemas.openxmlformats.org/markup-compatibility/2006">
                <mc:Choice xmlns:v="urn:schemas-microsoft-com:vml" Requires="v">
                  <p:oleObj spid="_x0000_s108994" name="公式" r:id="rId7" imgW="825142" imgH="317362" progId="Equation.3">
                    <p:embed/>
                  </p:oleObj>
                </mc:Choice>
                <mc:Fallback>
                  <p:oleObj name="公式" r:id="rId7" imgW="825142" imgH="31736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 y="854"/>
                          <a:ext cx="52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9"/>
            <p:cNvSpPr>
              <a:spLocks noChangeArrowheads="1"/>
            </p:cNvSpPr>
            <p:nvPr/>
          </p:nvSpPr>
          <p:spPr bwMode="auto">
            <a:xfrm>
              <a:off x="1474" y="799"/>
              <a:ext cx="2175"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eaLnBrk="1" fontAlgn="auto" hangingPunct="1">
                <a:spcBef>
                  <a:spcPct val="50000"/>
                </a:spcBef>
                <a:spcAft>
                  <a:spcPts val="0"/>
                </a:spcAft>
                <a:defRPr/>
              </a:pPr>
              <a:r>
                <a:rPr kumimoji="0" lang="zh-CN" altLang="en-US" sz="2800" kern="0" dirty="0">
                  <a:solidFill>
                    <a:srgbClr val="000000"/>
                  </a:solidFill>
                </a:rPr>
                <a:t>是 </a:t>
              </a:r>
              <a:r>
                <a:rPr lang="en-US" altLang="zh-CN" sz="2800" b="1" i="1" kern="0" dirty="0">
                  <a:solidFill>
                    <a:srgbClr val="000000"/>
                  </a:solidFill>
                  <a:cs typeface="Times New Roman" panose="02020603050405020304" pitchFamily="18" charset="0"/>
                </a:rPr>
                <a:t>A</a:t>
              </a:r>
              <a:r>
                <a:rPr kumimoji="0" lang="en-US" altLang="zh-CN" sz="2800" kern="0" dirty="0" smtClean="0">
                  <a:solidFill>
                    <a:srgbClr val="000000"/>
                  </a:solidFill>
                </a:rPr>
                <a:t> </a:t>
              </a:r>
              <a:r>
                <a:rPr kumimoji="0" lang="zh-CN" altLang="en-US" sz="2800" kern="0" dirty="0">
                  <a:solidFill>
                    <a:srgbClr val="000000"/>
                  </a:solidFill>
                </a:rPr>
                <a:t>的特征向量吗？</a:t>
              </a:r>
            </a:p>
          </p:txBody>
        </p:sp>
      </p:grpSp>
      <p:sp>
        <p:nvSpPr>
          <p:cNvPr id="9" name="Text Box 10"/>
          <p:cNvSpPr txBox="1">
            <a:spLocks noChangeArrowheads="1"/>
          </p:cNvSpPr>
          <p:nvPr/>
        </p:nvSpPr>
        <p:spPr bwMode="auto">
          <a:xfrm>
            <a:off x="2043257" y="2562659"/>
            <a:ext cx="7164388"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ct val="50000"/>
              </a:spcBef>
              <a:spcAft>
                <a:spcPts val="0"/>
              </a:spcAft>
              <a:defRPr/>
            </a:pPr>
            <a:r>
              <a:rPr lang="en-US" altLang="zh-CN" sz="2800" b="0" kern="0" dirty="0" smtClean="0">
                <a:solidFill>
                  <a:srgbClr val="000000"/>
                </a:solidFill>
              </a:rPr>
              <a:t>(2) </a:t>
            </a:r>
            <a:r>
              <a:rPr lang="zh-CN" altLang="en-US" sz="2800" b="0" kern="0" dirty="0" smtClean="0">
                <a:solidFill>
                  <a:srgbClr val="000000"/>
                </a:solidFill>
              </a:rPr>
              <a:t>实矩阵的特征值</a:t>
            </a:r>
            <a:r>
              <a:rPr lang="en-US" altLang="zh-CN" sz="2800" b="0" kern="0" dirty="0" smtClean="0">
                <a:solidFill>
                  <a:srgbClr val="000000"/>
                </a:solidFill>
              </a:rPr>
              <a:t>(</a:t>
            </a:r>
            <a:r>
              <a:rPr lang="zh-CN" altLang="en-US" sz="2800" b="0" kern="0" dirty="0" smtClean="0">
                <a:solidFill>
                  <a:srgbClr val="000000"/>
                </a:solidFill>
              </a:rPr>
              <a:t>特征向量</a:t>
            </a:r>
            <a:r>
              <a:rPr lang="en-US" altLang="zh-CN" sz="2800" b="0" kern="0" dirty="0" smtClean="0">
                <a:solidFill>
                  <a:srgbClr val="000000"/>
                </a:solidFill>
              </a:rPr>
              <a:t>)</a:t>
            </a:r>
            <a:r>
              <a:rPr lang="zh-CN" altLang="en-US" sz="2800" b="0" kern="0" dirty="0" smtClean="0">
                <a:solidFill>
                  <a:srgbClr val="000000"/>
                </a:solidFill>
              </a:rPr>
              <a:t>一定是实的吗</a:t>
            </a:r>
            <a:r>
              <a:rPr lang="en-US" altLang="zh-CN" sz="2800" b="0" kern="0" dirty="0" smtClean="0">
                <a:solidFill>
                  <a:srgbClr val="000000"/>
                </a:solidFill>
              </a:rPr>
              <a:t>?</a:t>
            </a:r>
          </a:p>
        </p:txBody>
      </p:sp>
      <p:sp>
        <p:nvSpPr>
          <p:cNvPr id="10" name="Text Box 11"/>
          <p:cNvSpPr txBox="1">
            <a:spLocks noChangeArrowheads="1"/>
          </p:cNvSpPr>
          <p:nvPr/>
        </p:nvSpPr>
        <p:spPr bwMode="auto">
          <a:xfrm>
            <a:off x="2163907" y="3337359"/>
            <a:ext cx="813593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ct val="50000"/>
              </a:spcBef>
              <a:spcAft>
                <a:spcPts val="0"/>
              </a:spcAft>
              <a:defRPr/>
            </a:pPr>
            <a:r>
              <a:rPr lang="en-US" altLang="zh-CN" sz="2800" b="0" kern="0" dirty="0" smtClean="0">
                <a:solidFill>
                  <a:srgbClr val="000000"/>
                </a:solidFill>
              </a:rPr>
              <a:t>(3) </a:t>
            </a:r>
            <a:r>
              <a:rPr lang="zh-CN" altLang="en-US" sz="2800" b="0" kern="0" dirty="0" smtClean="0">
                <a:solidFill>
                  <a:srgbClr val="000000"/>
                </a:solidFill>
              </a:rPr>
              <a:t>矩阵 </a:t>
            </a:r>
            <a:r>
              <a:rPr lang="en-US" altLang="zh-CN" sz="2800" i="1" kern="0" dirty="0">
                <a:solidFill>
                  <a:srgbClr val="000000"/>
                </a:solidFill>
                <a:cs typeface="Times New Roman" panose="02020603050405020304" pitchFamily="18" charset="0"/>
              </a:rPr>
              <a:t>A</a:t>
            </a:r>
            <a:r>
              <a:rPr lang="en-US" altLang="zh-CN" sz="2800" b="0" kern="0" dirty="0" smtClean="0">
                <a:solidFill>
                  <a:srgbClr val="000000"/>
                </a:solidFill>
              </a:rPr>
              <a:t> </a:t>
            </a:r>
            <a:r>
              <a:rPr lang="zh-CN" altLang="en-US" sz="2800" b="0" kern="0" dirty="0" smtClean="0">
                <a:solidFill>
                  <a:srgbClr val="000000"/>
                </a:solidFill>
              </a:rPr>
              <a:t>可逆的充要条件是所有特征值</a:t>
            </a:r>
            <a:r>
              <a:rPr lang="en-US" altLang="zh-CN" sz="2800" b="0" kern="0" dirty="0" smtClean="0">
                <a:solidFill>
                  <a:srgbClr val="000000"/>
                </a:solidFill>
              </a:rPr>
              <a:t>______.</a:t>
            </a:r>
          </a:p>
        </p:txBody>
      </p:sp>
      <p:grpSp>
        <p:nvGrpSpPr>
          <p:cNvPr id="11" name="Group 13"/>
          <p:cNvGrpSpPr>
            <a:grpSpLocks/>
          </p:cNvGrpSpPr>
          <p:nvPr/>
        </p:nvGrpSpPr>
        <p:grpSpPr bwMode="auto">
          <a:xfrm>
            <a:off x="2813195" y="5109009"/>
            <a:ext cx="7200900" cy="525462"/>
            <a:chOff x="884" y="3203"/>
            <a:chExt cx="4536" cy="331"/>
          </a:xfrm>
        </p:grpSpPr>
        <p:sp>
          <p:nvSpPr>
            <p:cNvPr id="12" name="Text Box 14"/>
            <p:cNvSpPr txBox="1">
              <a:spLocks noChangeArrowheads="1"/>
            </p:cNvSpPr>
            <p:nvPr/>
          </p:nvSpPr>
          <p:spPr bwMode="auto">
            <a:xfrm>
              <a:off x="1836" y="3203"/>
              <a:ext cx="3584"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ct val="50000"/>
                </a:spcBef>
                <a:spcAft>
                  <a:spcPts val="0"/>
                </a:spcAft>
                <a:defRPr/>
              </a:pPr>
              <a:r>
                <a:rPr lang="zh-CN" altLang="en-US" sz="2800" b="0" kern="0" dirty="0" smtClean="0">
                  <a:solidFill>
                    <a:srgbClr val="000000"/>
                  </a:solidFill>
                </a:rPr>
                <a:t>，</a:t>
              </a:r>
              <a:r>
                <a:rPr lang="en-US" altLang="zh-CN" sz="2800" i="1" kern="0" dirty="0">
                  <a:solidFill>
                    <a:srgbClr val="000000"/>
                  </a:solidFill>
                  <a:cs typeface="Times New Roman" panose="02020603050405020304" pitchFamily="18" charset="0"/>
                </a:rPr>
                <a:t> A</a:t>
              </a:r>
              <a:r>
                <a:rPr lang="zh-CN" altLang="en-US" sz="2800" b="0" kern="0" dirty="0" smtClean="0">
                  <a:solidFill>
                    <a:srgbClr val="000000"/>
                  </a:solidFill>
                </a:rPr>
                <a:t>有一个特征值为</a:t>
              </a:r>
              <a:r>
                <a:rPr lang="en-US" altLang="zh-CN" sz="2800" b="0" kern="0" dirty="0" smtClean="0">
                  <a:solidFill>
                    <a:srgbClr val="000000"/>
                  </a:solidFill>
                </a:rPr>
                <a:t>______.</a:t>
              </a:r>
            </a:p>
          </p:txBody>
        </p:sp>
        <p:graphicFrame>
          <p:nvGraphicFramePr>
            <p:cNvPr id="13" name="Object 15"/>
            <p:cNvGraphicFramePr>
              <a:graphicFrameLocks noChangeAspect="1"/>
            </p:cNvGraphicFramePr>
            <p:nvPr/>
          </p:nvGraphicFramePr>
          <p:xfrm>
            <a:off x="884" y="3249"/>
            <a:ext cx="976" cy="280"/>
          </p:xfrm>
          <a:graphic>
            <a:graphicData uri="http://schemas.openxmlformats.org/presentationml/2006/ole">
              <mc:AlternateContent xmlns:mc="http://schemas.openxmlformats.org/markup-compatibility/2006">
                <mc:Choice xmlns:v="urn:schemas-microsoft-com:vml" Requires="v">
                  <p:oleObj spid="_x0000_s108995" name="公式" r:id="rId8" imgW="1548728" imgH="444307" progId="Equation.3">
                    <p:embed/>
                  </p:oleObj>
                </mc:Choice>
                <mc:Fallback>
                  <p:oleObj name="公式" r:id="rId8" imgW="1548728" imgH="44430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 y="3249"/>
                          <a:ext cx="976"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16"/>
          <p:cNvGrpSpPr>
            <a:grpSpLocks/>
          </p:cNvGrpSpPr>
          <p:nvPr/>
        </p:nvGrpSpPr>
        <p:grpSpPr bwMode="auto">
          <a:xfrm>
            <a:off x="2163907" y="4373996"/>
            <a:ext cx="7345363" cy="525463"/>
            <a:chOff x="340" y="2750"/>
            <a:chExt cx="4627" cy="331"/>
          </a:xfrm>
        </p:grpSpPr>
        <p:sp>
          <p:nvSpPr>
            <p:cNvPr id="15" name="Text Box 17"/>
            <p:cNvSpPr txBox="1">
              <a:spLocks noChangeArrowheads="1"/>
            </p:cNvSpPr>
            <p:nvPr/>
          </p:nvSpPr>
          <p:spPr bwMode="auto">
            <a:xfrm>
              <a:off x="340" y="2750"/>
              <a:ext cx="4627"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ct val="50000"/>
                </a:spcBef>
                <a:spcAft>
                  <a:spcPts val="0"/>
                </a:spcAft>
                <a:defRPr/>
              </a:pPr>
              <a:r>
                <a:rPr lang="en-US" altLang="zh-CN" sz="2800" b="0" kern="0" dirty="0" smtClean="0">
                  <a:solidFill>
                    <a:srgbClr val="000000"/>
                  </a:solidFill>
                </a:rPr>
                <a:t>(4)             </a:t>
              </a:r>
              <a:r>
                <a:rPr lang="zh-CN" altLang="en-US" sz="2800" b="0" kern="0" dirty="0" smtClean="0">
                  <a:solidFill>
                    <a:srgbClr val="000000"/>
                  </a:solidFill>
                </a:rPr>
                <a:t>，</a:t>
              </a:r>
              <a:r>
                <a:rPr lang="en-US" altLang="zh-CN" sz="2800" i="1" kern="0" dirty="0">
                  <a:solidFill>
                    <a:srgbClr val="000000"/>
                  </a:solidFill>
                  <a:cs typeface="Times New Roman" panose="02020603050405020304" pitchFamily="18" charset="0"/>
                </a:rPr>
                <a:t> A</a:t>
              </a:r>
              <a:r>
                <a:rPr lang="en-US" altLang="zh-CN" sz="2800" b="0" i="1" kern="0" dirty="0" smtClean="0">
                  <a:solidFill>
                    <a:srgbClr val="000000"/>
                  </a:solidFill>
                </a:rPr>
                <a:t> </a:t>
              </a:r>
              <a:r>
                <a:rPr lang="zh-CN" altLang="en-US" sz="2800" b="0" kern="0" dirty="0" smtClean="0">
                  <a:solidFill>
                    <a:srgbClr val="000000"/>
                  </a:solidFill>
                </a:rPr>
                <a:t>有一个特征值为</a:t>
              </a:r>
              <a:r>
                <a:rPr lang="en-US" altLang="zh-CN" sz="2800" b="0" kern="0" dirty="0" smtClean="0">
                  <a:solidFill>
                    <a:srgbClr val="000000"/>
                  </a:solidFill>
                </a:rPr>
                <a:t>______.</a:t>
              </a:r>
            </a:p>
          </p:txBody>
        </p:sp>
        <p:graphicFrame>
          <p:nvGraphicFramePr>
            <p:cNvPr id="16" name="Object 18"/>
            <p:cNvGraphicFramePr>
              <a:graphicFrameLocks noChangeAspect="1"/>
            </p:cNvGraphicFramePr>
            <p:nvPr/>
          </p:nvGraphicFramePr>
          <p:xfrm>
            <a:off x="748" y="2795"/>
            <a:ext cx="576" cy="280"/>
          </p:xfrm>
          <a:graphic>
            <a:graphicData uri="http://schemas.openxmlformats.org/presentationml/2006/ole">
              <mc:AlternateContent xmlns:mc="http://schemas.openxmlformats.org/markup-compatibility/2006">
                <mc:Choice xmlns:v="urn:schemas-microsoft-com:vml" Requires="v">
                  <p:oleObj spid="_x0000_s108996" name="公式" r:id="rId10" imgW="914400" imgH="444500" progId="Equation.3">
                    <p:embed/>
                  </p:oleObj>
                </mc:Choice>
                <mc:Fallback>
                  <p:oleObj name="公式" r:id="rId10" imgW="914400" imgH="444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 y="2795"/>
                          <a:ext cx="576"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19"/>
          <p:cNvGrpSpPr>
            <a:grpSpLocks/>
          </p:cNvGrpSpPr>
          <p:nvPr/>
        </p:nvGrpSpPr>
        <p:grpSpPr bwMode="auto">
          <a:xfrm>
            <a:off x="2741757" y="5886884"/>
            <a:ext cx="7034213" cy="525462"/>
            <a:chOff x="1034" y="3339"/>
            <a:chExt cx="4431" cy="331"/>
          </a:xfrm>
        </p:grpSpPr>
        <p:graphicFrame>
          <p:nvGraphicFramePr>
            <p:cNvPr id="18" name="Object 20"/>
            <p:cNvGraphicFramePr>
              <a:graphicFrameLocks noChangeAspect="1"/>
            </p:cNvGraphicFramePr>
            <p:nvPr/>
          </p:nvGraphicFramePr>
          <p:xfrm>
            <a:off x="1034" y="3401"/>
            <a:ext cx="576" cy="192"/>
          </p:xfrm>
          <a:graphic>
            <a:graphicData uri="http://schemas.openxmlformats.org/presentationml/2006/ole">
              <mc:AlternateContent xmlns:mc="http://schemas.openxmlformats.org/markup-compatibility/2006">
                <mc:Choice xmlns:v="urn:schemas-microsoft-com:vml" Requires="v">
                  <p:oleObj spid="_x0000_s108997" name="公式" r:id="rId12" imgW="914400" imgH="304800" progId="Equation.3">
                    <p:embed/>
                  </p:oleObj>
                </mc:Choice>
                <mc:Fallback>
                  <p:oleObj name="公式" r:id="rId12" imgW="914400" imgH="304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4" y="3401"/>
                          <a:ext cx="57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21"/>
            <p:cNvSpPr txBox="1">
              <a:spLocks noChangeArrowheads="1"/>
            </p:cNvSpPr>
            <p:nvPr/>
          </p:nvSpPr>
          <p:spPr bwMode="auto">
            <a:xfrm>
              <a:off x="1565" y="3339"/>
              <a:ext cx="390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ct val="50000"/>
                </a:spcBef>
                <a:spcAft>
                  <a:spcPts val="0"/>
                </a:spcAft>
                <a:defRPr/>
              </a:pPr>
              <a:r>
                <a:rPr lang="zh-CN" altLang="en-US" sz="2800" b="0" kern="0" dirty="0" smtClean="0">
                  <a:solidFill>
                    <a:srgbClr val="000000"/>
                  </a:solidFill>
                </a:rPr>
                <a:t>可逆</a:t>
              </a:r>
              <a:r>
                <a:rPr lang="en-US" altLang="zh-CN" sz="2800" b="0" kern="0" dirty="0" smtClean="0">
                  <a:solidFill>
                    <a:srgbClr val="000000"/>
                  </a:solidFill>
                </a:rPr>
                <a:t>, </a:t>
              </a:r>
              <a:r>
                <a:rPr lang="en-US" altLang="zh-CN" sz="2800" i="1" kern="0" dirty="0">
                  <a:solidFill>
                    <a:srgbClr val="000000"/>
                  </a:solidFill>
                  <a:cs typeface="Times New Roman" panose="02020603050405020304" pitchFamily="18" charset="0"/>
                </a:rPr>
                <a:t>A</a:t>
              </a:r>
              <a:r>
                <a:rPr lang="en-US" altLang="zh-CN" sz="2800" b="0" kern="0" dirty="0" smtClean="0">
                  <a:solidFill>
                    <a:srgbClr val="000000"/>
                  </a:solidFill>
                </a:rPr>
                <a:t> </a:t>
              </a:r>
              <a:r>
                <a:rPr lang="zh-CN" altLang="en-US" sz="2800" b="0" kern="0" dirty="0" smtClean="0">
                  <a:solidFill>
                    <a:srgbClr val="000000"/>
                  </a:solidFill>
                </a:rPr>
                <a:t>的特征值一定不等于</a:t>
              </a:r>
              <a:r>
                <a:rPr lang="en-US" altLang="zh-CN" sz="2800" b="0" kern="0" dirty="0" smtClean="0">
                  <a:solidFill>
                    <a:srgbClr val="000000"/>
                  </a:solidFill>
                </a:rPr>
                <a:t>______.</a:t>
              </a:r>
            </a:p>
          </p:txBody>
        </p:sp>
      </p:grpSp>
      <p:sp>
        <p:nvSpPr>
          <p:cNvPr id="20" name="Rectangle 22"/>
          <p:cNvSpPr txBox="1">
            <a:spLocks noChangeArrowheads="1"/>
          </p:cNvSpPr>
          <p:nvPr/>
        </p:nvSpPr>
        <p:spPr bwMode="auto">
          <a:xfrm>
            <a:off x="1660670" y="356034"/>
            <a:ext cx="2362200"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0000FF"/>
                </a:solidFill>
                <a:latin typeface="Times New Roman" panose="02020603050405020304" pitchFamily="18" charset="0"/>
                <a:ea typeface="黑体" panose="02010609060101010101" pitchFamily="49" charset="-122"/>
              </a:rPr>
              <a:t>回答问题</a:t>
            </a:r>
          </a:p>
        </p:txBody>
      </p:sp>
    </p:spTree>
    <p:extLst>
      <p:ext uri="{BB962C8B-B14F-4D97-AF65-F5344CB8AC3E}">
        <p14:creationId xmlns:p14="http://schemas.microsoft.com/office/powerpoint/2010/main" val="143541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884046" y="363847"/>
            <a:ext cx="10030496"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ct val="50000"/>
              </a:spcBef>
              <a:spcAft>
                <a:spcPts val="0"/>
              </a:spcAft>
              <a:defRPr/>
            </a:pPr>
            <a:r>
              <a:rPr lang="en-US" altLang="zh-CN" sz="2800" b="0" kern="0" dirty="0" smtClean="0">
                <a:solidFill>
                  <a:srgbClr val="000000"/>
                </a:solidFill>
              </a:rPr>
              <a:t>(5) 3</a:t>
            </a:r>
            <a:r>
              <a:rPr lang="zh-CN" altLang="en-US" sz="2800" b="0" kern="0" dirty="0" smtClean="0">
                <a:solidFill>
                  <a:srgbClr val="000000"/>
                </a:solidFill>
              </a:rPr>
              <a:t>阶矩阵</a:t>
            </a:r>
            <a:r>
              <a:rPr lang="en-US" altLang="zh-CN" sz="2800" i="1" kern="0" dirty="0" smtClean="0">
                <a:solidFill>
                  <a:srgbClr val="000000"/>
                </a:solidFill>
                <a:cs typeface="Times New Roman" panose="02020603050405020304" pitchFamily="18" charset="0"/>
              </a:rPr>
              <a:t>A</a:t>
            </a:r>
            <a:r>
              <a:rPr lang="en-US" altLang="zh-CN" sz="2800" b="0" kern="0" dirty="0" smtClean="0">
                <a:solidFill>
                  <a:srgbClr val="000000"/>
                </a:solidFill>
              </a:rPr>
              <a:t> </a:t>
            </a:r>
            <a:r>
              <a:rPr lang="zh-CN" altLang="en-US" sz="2800" b="0" kern="0" dirty="0" smtClean="0">
                <a:solidFill>
                  <a:srgbClr val="000000"/>
                </a:solidFill>
              </a:rPr>
              <a:t>的各行元素之和均等于</a:t>
            </a:r>
            <a:r>
              <a:rPr lang="en-US" altLang="zh-CN" sz="2800" b="0" kern="0" dirty="0" smtClean="0">
                <a:solidFill>
                  <a:srgbClr val="000000"/>
                </a:solidFill>
              </a:rPr>
              <a:t>2,</a:t>
            </a:r>
            <a:r>
              <a:rPr lang="zh-CN" altLang="en-US" sz="2800" b="0" kern="0" dirty="0" smtClean="0">
                <a:solidFill>
                  <a:srgbClr val="000000"/>
                </a:solidFill>
              </a:rPr>
              <a:t>则 </a:t>
            </a:r>
            <a:r>
              <a:rPr lang="en-US" altLang="zh-CN" sz="2800" i="1" kern="0" dirty="0">
                <a:solidFill>
                  <a:srgbClr val="000000"/>
                </a:solidFill>
                <a:cs typeface="Times New Roman" panose="02020603050405020304" pitchFamily="18" charset="0"/>
              </a:rPr>
              <a:t>A</a:t>
            </a:r>
            <a:r>
              <a:rPr lang="zh-CN" altLang="en-US" sz="2800" b="0" kern="0" dirty="0" smtClean="0">
                <a:solidFill>
                  <a:srgbClr val="000000"/>
                </a:solidFill>
              </a:rPr>
              <a:t>有一个特征值</a:t>
            </a:r>
          </a:p>
        </p:txBody>
      </p:sp>
      <p:sp>
        <p:nvSpPr>
          <p:cNvPr id="3" name="Rectangle 5"/>
          <p:cNvSpPr>
            <a:spLocks noChangeArrowheads="1"/>
          </p:cNvSpPr>
          <p:nvPr/>
        </p:nvSpPr>
        <p:spPr bwMode="auto">
          <a:xfrm>
            <a:off x="1424668" y="977354"/>
            <a:ext cx="5870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fontAlgn="auto" hangingPunct="1">
              <a:spcBef>
                <a:spcPct val="50000"/>
              </a:spcBef>
              <a:spcAft>
                <a:spcPts val="0"/>
              </a:spcAft>
              <a:defRPr/>
            </a:pPr>
            <a:r>
              <a:rPr kumimoji="0" lang="zh-CN" altLang="en-US" sz="2800" kern="0" dirty="0">
                <a:solidFill>
                  <a:srgbClr val="000000"/>
                </a:solidFill>
              </a:rPr>
              <a:t>是</a:t>
            </a:r>
            <a:r>
              <a:rPr kumimoji="0" lang="en-US" altLang="zh-CN" sz="2800" kern="0" dirty="0">
                <a:solidFill>
                  <a:srgbClr val="000000"/>
                </a:solidFill>
              </a:rPr>
              <a:t>___, </a:t>
            </a:r>
            <a:r>
              <a:rPr kumimoji="0" lang="zh-CN" altLang="en-US" sz="2800" kern="0" dirty="0">
                <a:solidFill>
                  <a:srgbClr val="000000"/>
                </a:solidFill>
              </a:rPr>
              <a:t>它对应的特征向量是</a:t>
            </a:r>
            <a:r>
              <a:rPr kumimoji="0" lang="en-US" altLang="zh-CN" sz="2800" kern="0" dirty="0">
                <a:solidFill>
                  <a:srgbClr val="000000"/>
                </a:solidFill>
              </a:rPr>
              <a:t>______</a:t>
            </a:r>
            <a:r>
              <a:rPr kumimoji="0" lang="zh-CN" altLang="en-US" sz="2800" kern="0" dirty="0">
                <a:solidFill>
                  <a:srgbClr val="000000"/>
                </a:solidFill>
              </a:rPr>
              <a:t>。</a:t>
            </a:r>
          </a:p>
        </p:txBody>
      </p:sp>
      <p:graphicFrame>
        <p:nvGraphicFramePr>
          <p:cNvPr id="4" name="Object 6"/>
          <p:cNvGraphicFramePr>
            <a:graphicFrameLocks noChangeAspect="1"/>
          </p:cNvGraphicFramePr>
          <p:nvPr>
            <p:extLst>
              <p:ext uri="{D42A27DB-BD31-4B8C-83A1-F6EECF244321}">
                <p14:modId xmlns:p14="http://schemas.microsoft.com/office/powerpoint/2010/main" val="1967699028"/>
              </p:ext>
            </p:extLst>
          </p:nvPr>
        </p:nvGraphicFramePr>
        <p:xfrm>
          <a:off x="2203595" y="1732973"/>
          <a:ext cx="7683500" cy="1536700"/>
        </p:xfrm>
        <a:graphic>
          <a:graphicData uri="http://schemas.openxmlformats.org/presentationml/2006/ole">
            <mc:AlternateContent xmlns:mc="http://schemas.openxmlformats.org/markup-compatibility/2006">
              <mc:Choice xmlns:v="urn:schemas-microsoft-com:vml" Requires="v">
                <p:oleObj spid="_x0000_s50517" name="公式" r:id="rId3" imgW="7683500" imgH="1536700" progId="Equation.3">
                  <p:embed/>
                </p:oleObj>
              </mc:Choice>
              <mc:Fallback>
                <p:oleObj name="公式" r:id="rId3" imgW="7683500" imgH="1536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595" y="1732973"/>
                        <a:ext cx="76835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884046" y="3537095"/>
            <a:ext cx="11229654" cy="97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lnSpc>
                <a:spcPct val="140000"/>
              </a:lnSpc>
              <a:spcBef>
                <a:spcPts val="0"/>
              </a:spcBef>
              <a:spcAft>
                <a:spcPts val="0"/>
              </a:spcAft>
              <a:defRPr/>
            </a:pPr>
            <a:r>
              <a:rPr lang="zh-CN" altLang="en-US" kern="0" dirty="0" smtClean="0">
                <a:solidFill>
                  <a:srgbClr val="000000"/>
                </a:solidFill>
              </a:rPr>
              <a:t>（</a:t>
            </a:r>
            <a:r>
              <a:rPr lang="en-US" altLang="zh-CN" kern="0" dirty="0" smtClean="0">
                <a:solidFill>
                  <a:srgbClr val="000000"/>
                </a:solidFill>
              </a:rPr>
              <a:t> 6 </a:t>
            </a:r>
            <a:r>
              <a:rPr lang="zh-CN" altLang="en-US" kern="0" dirty="0" smtClean="0">
                <a:solidFill>
                  <a:srgbClr val="000000"/>
                </a:solidFill>
              </a:rPr>
              <a:t>）</a:t>
            </a:r>
            <a:r>
              <a:rPr lang="zh-CN" altLang="en-US" kern="0" dirty="0" smtClean="0">
                <a:solidFill>
                  <a:srgbClr val="000000"/>
                </a:solidFill>
                <a:cs typeface="Times New Roman" panose="02020603050405020304" pitchFamily="18" charset="0"/>
              </a:rPr>
              <a:t>设</a:t>
            </a:r>
            <a:r>
              <a:rPr lang="en-US" altLang="zh-CN" i="1" kern="0" dirty="0" smtClean="0">
                <a:solidFill>
                  <a:srgbClr val="000000"/>
                </a:solidFill>
                <a:cs typeface="Times New Roman" panose="02020603050405020304" pitchFamily="18" charset="0"/>
              </a:rPr>
              <a:t>A</a:t>
            </a:r>
            <a:r>
              <a:rPr lang="zh-CN" altLang="en-US" kern="0" dirty="0" smtClean="0">
                <a:solidFill>
                  <a:srgbClr val="000000"/>
                </a:solidFill>
                <a:cs typeface="Times New Roman" panose="02020603050405020304" pitchFamily="18" charset="0"/>
              </a:rPr>
              <a:t>是</a:t>
            </a:r>
            <a:r>
              <a:rPr lang="en-US" altLang="zh-CN" kern="0" dirty="0" smtClean="0">
                <a:solidFill>
                  <a:srgbClr val="000000"/>
                </a:solidFill>
                <a:cs typeface="Times New Roman" panose="02020603050405020304" pitchFamily="18" charset="0"/>
              </a:rPr>
              <a:t>3</a:t>
            </a:r>
            <a:r>
              <a:rPr lang="zh-CN" altLang="en-US" kern="0" dirty="0" smtClean="0">
                <a:solidFill>
                  <a:srgbClr val="000000"/>
                </a:solidFill>
                <a:cs typeface="Times New Roman" panose="02020603050405020304" pitchFamily="18" charset="0"/>
              </a:rPr>
              <a:t>阶方阵，已知方阵</a:t>
            </a:r>
            <a:r>
              <a:rPr lang="en-US" altLang="zh-CN" i="1" kern="0" dirty="0" smtClean="0">
                <a:solidFill>
                  <a:srgbClr val="000000"/>
                </a:solidFill>
                <a:cs typeface="Times New Roman" panose="02020603050405020304" pitchFamily="18" charset="0"/>
              </a:rPr>
              <a:t> E</a:t>
            </a:r>
            <a:r>
              <a:rPr lang="zh-CN" altLang="en-US" kern="0" dirty="0" smtClean="0">
                <a:solidFill>
                  <a:srgbClr val="000000"/>
                </a:solidFill>
                <a:cs typeface="Times New Roman" panose="02020603050405020304" pitchFamily="18" charset="0"/>
              </a:rPr>
              <a:t>－</a:t>
            </a:r>
            <a:r>
              <a:rPr lang="en-US" altLang="zh-CN" i="1" kern="0" dirty="0" smtClean="0">
                <a:solidFill>
                  <a:srgbClr val="000000"/>
                </a:solidFill>
                <a:cs typeface="Times New Roman" panose="02020603050405020304" pitchFamily="18" charset="0"/>
              </a:rPr>
              <a:t> </a:t>
            </a:r>
            <a:r>
              <a:rPr lang="en-US" altLang="zh-CN" i="1" kern="0" dirty="0">
                <a:solidFill>
                  <a:srgbClr val="000000"/>
                </a:solidFill>
                <a:cs typeface="Times New Roman" panose="02020603050405020304" pitchFamily="18" charset="0"/>
              </a:rPr>
              <a:t>A </a:t>
            </a:r>
            <a:r>
              <a:rPr lang="zh-CN" altLang="en-US" kern="0" dirty="0" smtClean="0">
                <a:solidFill>
                  <a:srgbClr val="000000"/>
                </a:solidFill>
                <a:cs typeface="Times New Roman" panose="02020603050405020304" pitchFamily="18" charset="0"/>
              </a:rPr>
              <a:t>，</a:t>
            </a:r>
            <a:r>
              <a:rPr lang="en-US" altLang="zh-CN" i="1" kern="0" dirty="0">
                <a:solidFill>
                  <a:srgbClr val="000000"/>
                </a:solidFill>
                <a:cs typeface="Times New Roman" panose="02020603050405020304" pitchFamily="18" charset="0"/>
              </a:rPr>
              <a:t> E </a:t>
            </a:r>
            <a:r>
              <a:rPr lang="zh-CN" altLang="en-US" kern="0" dirty="0" smtClean="0">
                <a:solidFill>
                  <a:srgbClr val="000000"/>
                </a:solidFill>
                <a:cs typeface="Times New Roman" panose="02020603050405020304" pitchFamily="18" charset="0"/>
              </a:rPr>
              <a:t>＋</a:t>
            </a:r>
            <a:r>
              <a:rPr lang="en-US" altLang="zh-CN" i="1" kern="0" dirty="0" smtClean="0">
                <a:solidFill>
                  <a:srgbClr val="000000"/>
                </a:solidFill>
                <a:cs typeface="Times New Roman" panose="02020603050405020304" pitchFamily="18" charset="0"/>
              </a:rPr>
              <a:t> </a:t>
            </a:r>
            <a:r>
              <a:rPr lang="en-US" altLang="zh-CN" i="1" kern="0" dirty="0">
                <a:solidFill>
                  <a:srgbClr val="000000"/>
                </a:solidFill>
                <a:cs typeface="Times New Roman" panose="02020603050405020304" pitchFamily="18" charset="0"/>
              </a:rPr>
              <a:t>A </a:t>
            </a:r>
            <a:r>
              <a:rPr lang="zh-CN" altLang="en-US" kern="0" dirty="0" smtClean="0">
                <a:solidFill>
                  <a:srgbClr val="000000"/>
                </a:solidFill>
                <a:cs typeface="Times New Roman" panose="02020603050405020304" pitchFamily="18" charset="0"/>
              </a:rPr>
              <a:t>，３</a:t>
            </a:r>
            <a:r>
              <a:rPr lang="en-US" altLang="zh-CN" i="1" kern="0" dirty="0">
                <a:solidFill>
                  <a:srgbClr val="000000"/>
                </a:solidFill>
                <a:cs typeface="Times New Roman" panose="02020603050405020304" pitchFamily="18" charset="0"/>
              </a:rPr>
              <a:t> E </a:t>
            </a:r>
            <a:r>
              <a:rPr lang="zh-CN" altLang="en-US" kern="0" dirty="0" smtClean="0">
                <a:solidFill>
                  <a:srgbClr val="000000"/>
                </a:solidFill>
                <a:cs typeface="Times New Roman" panose="02020603050405020304" pitchFamily="18" charset="0"/>
              </a:rPr>
              <a:t>－</a:t>
            </a:r>
            <a:r>
              <a:rPr lang="en-US" altLang="zh-CN" i="1" kern="0" dirty="0" smtClean="0">
                <a:solidFill>
                  <a:srgbClr val="000000"/>
                </a:solidFill>
                <a:cs typeface="Times New Roman" panose="02020603050405020304" pitchFamily="18" charset="0"/>
              </a:rPr>
              <a:t> A</a:t>
            </a:r>
            <a:r>
              <a:rPr lang="zh-CN" altLang="en-US" kern="0" dirty="0" smtClean="0">
                <a:solidFill>
                  <a:srgbClr val="000000"/>
                </a:solidFill>
                <a:cs typeface="Times New Roman" panose="02020603050405020304" pitchFamily="18" charset="0"/>
              </a:rPr>
              <a:t>都不可逆，则</a:t>
            </a:r>
            <a:r>
              <a:rPr lang="en-US" altLang="zh-CN" i="1" kern="0" dirty="0">
                <a:solidFill>
                  <a:srgbClr val="000000"/>
                </a:solidFill>
                <a:cs typeface="Times New Roman" panose="02020603050405020304" pitchFamily="18" charset="0"/>
              </a:rPr>
              <a:t>A</a:t>
            </a:r>
            <a:r>
              <a:rPr lang="zh-CN" altLang="en-US" kern="0" dirty="0" smtClean="0">
                <a:solidFill>
                  <a:srgbClr val="000000"/>
                </a:solidFill>
                <a:cs typeface="Times New Roman" panose="02020603050405020304" pitchFamily="18" charset="0"/>
              </a:rPr>
              <a:t>的特征值为</a:t>
            </a:r>
            <a:r>
              <a:rPr lang="zh-CN" altLang="en-US" kern="0" dirty="0" smtClean="0">
                <a:solidFill>
                  <a:srgbClr val="000000"/>
                </a:solidFill>
              </a:rPr>
              <a:t>（                          ）</a:t>
            </a:r>
            <a:r>
              <a:rPr lang="zh-CN" altLang="en-US" b="0" kern="0" dirty="0" smtClean="0">
                <a:solidFill>
                  <a:srgbClr val="000000"/>
                </a:solidFill>
              </a:rPr>
              <a:t>．</a:t>
            </a:r>
            <a:endParaRPr lang="zh-CN" altLang="en-US" sz="2600" b="0" kern="0" dirty="0" smtClean="0">
              <a:solidFill>
                <a:srgbClr val="000000"/>
              </a:solidFill>
              <a:ea typeface="华文细黑" pitchFamily="2" charset="-122"/>
            </a:endParaRPr>
          </a:p>
        </p:txBody>
      </p:sp>
      <p:sp>
        <p:nvSpPr>
          <p:cNvPr id="6" name="Text Box 5"/>
          <p:cNvSpPr txBox="1">
            <a:spLocks noChangeArrowheads="1"/>
          </p:cNvSpPr>
          <p:nvPr/>
        </p:nvSpPr>
        <p:spPr bwMode="auto">
          <a:xfrm>
            <a:off x="1068514" y="4944240"/>
            <a:ext cx="10397446" cy="97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lnSpc>
                <a:spcPct val="140000"/>
              </a:lnSpc>
              <a:spcBef>
                <a:spcPts val="0"/>
              </a:spcBef>
              <a:spcAft>
                <a:spcPts val="0"/>
              </a:spcAft>
              <a:defRPr/>
            </a:pPr>
            <a:r>
              <a:rPr lang="zh-CN" altLang="en-US" kern="0" dirty="0" smtClean="0">
                <a:solidFill>
                  <a:srgbClr val="000000"/>
                </a:solidFill>
              </a:rPr>
              <a:t>（</a:t>
            </a:r>
            <a:r>
              <a:rPr lang="en-US" altLang="zh-CN" kern="0" dirty="0" smtClean="0">
                <a:solidFill>
                  <a:srgbClr val="000000"/>
                </a:solidFill>
              </a:rPr>
              <a:t>7</a:t>
            </a:r>
            <a:r>
              <a:rPr lang="zh-CN" altLang="en-US" kern="0" dirty="0" smtClean="0">
                <a:solidFill>
                  <a:srgbClr val="000000"/>
                </a:solidFill>
              </a:rPr>
              <a:t>）已知三阶矩阵</a:t>
            </a:r>
            <a:r>
              <a:rPr lang="en-US" altLang="zh-CN" i="1" kern="0" dirty="0" smtClean="0">
                <a:solidFill>
                  <a:srgbClr val="000000"/>
                </a:solidFill>
              </a:rPr>
              <a:t>A</a:t>
            </a:r>
            <a:r>
              <a:rPr lang="zh-CN" altLang="en-US" kern="0" dirty="0" smtClean="0">
                <a:solidFill>
                  <a:srgbClr val="000000"/>
                </a:solidFill>
              </a:rPr>
              <a:t>的特征值为１，</a:t>
            </a:r>
            <a:r>
              <a:rPr lang="en-US" altLang="zh-CN" kern="0" dirty="0" smtClean="0">
                <a:solidFill>
                  <a:srgbClr val="000000"/>
                </a:solidFill>
              </a:rPr>
              <a:t>—</a:t>
            </a:r>
            <a:r>
              <a:rPr lang="zh-CN" altLang="en-US" kern="0" dirty="0" smtClean="0">
                <a:solidFill>
                  <a:srgbClr val="000000"/>
                </a:solidFill>
              </a:rPr>
              <a:t>１，２，则｜</a:t>
            </a:r>
            <a:r>
              <a:rPr lang="en-US" altLang="zh-CN" i="1" kern="0" dirty="0">
                <a:solidFill>
                  <a:srgbClr val="000000"/>
                </a:solidFill>
                <a:cs typeface="Times New Roman" panose="02020603050405020304" pitchFamily="18" charset="0"/>
              </a:rPr>
              <a:t> A </a:t>
            </a:r>
            <a:r>
              <a:rPr lang="zh-CN" altLang="en-US" kern="0" dirty="0" smtClean="0">
                <a:solidFill>
                  <a:srgbClr val="000000"/>
                </a:solidFill>
              </a:rPr>
              <a:t>－５</a:t>
            </a:r>
            <a:r>
              <a:rPr lang="en-US" altLang="zh-CN" i="1" kern="0" dirty="0">
                <a:solidFill>
                  <a:srgbClr val="000000"/>
                </a:solidFill>
                <a:cs typeface="Times New Roman" panose="02020603050405020304" pitchFamily="18" charset="0"/>
              </a:rPr>
              <a:t> E </a:t>
            </a:r>
            <a:r>
              <a:rPr lang="zh-CN" altLang="en-US" kern="0" dirty="0" smtClean="0">
                <a:solidFill>
                  <a:srgbClr val="000000"/>
                </a:solidFill>
              </a:rPr>
              <a:t>｜＝（              ）。</a:t>
            </a:r>
            <a:endParaRPr lang="zh-CN" altLang="en-US" sz="2600" kern="0" dirty="0" smtClean="0">
              <a:solidFill>
                <a:srgbClr val="000000"/>
              </a:solidFill>
              <a:ea typeface="华文细黑" pitchFamily="2" charset="-122"/>
            </a:endParaRPr>
          </a:p>
        </p:txBody>
      </p:sp>
    </p:spTree>
    <p:extLst>
      <p:ext uri="{BB962C8B-B14F-4D97-AF65-F5344CB8AC3E}">
        <p14:creationId xmlns:p14="http://schemas.microsoft.com/office/powerpoint/2010/main" val="365998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utoUpdateAnimBg="0"/>
      <p:bldP spid="6"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1983509" y="749877"/>
            <a:ext cx="328771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第四章 矩阵的相似变换和特征值 </a:t>
            </a:r>
          </a:p>
        </p:txBody>
      </p:sp>
      <p:sp>
        <p:nvSpPr>
          <p:cNvPr id="3" name="Line 4"/>
          <p:cNvSpPr>
            <a:spLocks noChangeShapeType="1"/>
          </p:cNvSpPr>
          <p:nvPr/>
        </p:nvSpPr>
        <p:spPr bwMode="auto">
          <a:xfrm>
            <a:off x="2059709" y="1099127"/>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4" name="Rectangle 6"/>
          <p:cNvSpPr>
            <a:spLocks noChangeArrowheads="1"/>
          </p:cNvSpPr>
          <p:nvPr/>
        </p:nvSpPr>
        <p:spPr bwMode="auto">
          <a:xfrm>
            <a:off x="1867622" y="1129290"/>
            <a:ext cx="54340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dirty="0">
                <a:solidFill>
                  <a:srgbClr val="0000CC"/>
                </a:solidFill>
                <a:effectLst>
                  <a:outerShdw blurRad="38100" dist="38100" dir="2700000" algn="tl">
                    <a:srgbClr val="000000"/>
                  </a:outerShdw>
                </a:effectLst>
                <a:ea typeface="黑体" pitchFamily="49" charset="-122"/>
                <a:cs typeface="Arial" pitchFamily="34" charset="0"/>
              </a:rPr>
              <a:t>§4.3 </a:t>
            </a:r>
            <a:r>
              <a:rPr kumimoji="0" lang="zh-CN" altLang="en-US" b="1" dirty="0">
                <a:solidFill>
                  <a:srgbClr val="0000CC"/>
                </a:solidFill>
                <a:effectLst>
                  <a:outerShdw blurRad="38100" dist="38100" dir="2700000" algn="tl">
                    <a:srgbClr val="000000"/>
                  </a:outerShdw>
                </a:effectLst>
                <a:ea typeface="黑体" pitchFamily="49" charset="-122"/>
                <a:cs typeface="Arial" pitchFamily="34" charset="0"/>
              </a:rPr>
              <a:t>相似矩阵和对角化</a:t>
            </a:r>
          </a:p>
        </p:txBody>
      </p:sp>
      <p:sp>
        <p:nvSpPr>
          <p:cNvPr id="5" name="Rectangle 7"/>
          <p:cNvSpPr>
            <a:spLocks noChangeArrowheads="1"/>
          </p:cNvSpPr>
          <p:nvPr/>
        </p:nvSpPr>
        <p:spPr bwMode="auto">
          <a:xfrm>
            <a:off x="1983509" y="1738890"/>
            <a:ext cx="49768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dirty="0">
                <a:effectLst>
                  <a:outerShdw blurRad="38100" dist="38100" dir="2700000" algn="tl">
                    <a:srgbClr val="FFFFFF"/>
                  </a:outerShdw>
                </a:effectLst>
                <a:ea typeface="黑体" pitchFamily="49" charset="-122"/>
              </a:rPr>
              <a:t>一</a:t>
            </a:r>
            <a:r>
              <a:rPr kumimoji="0" lang="en-US" altLang="zh-CN" b="1" dirty="0">
                <a:effectLst>
                  <a:outerShdw blurRad="38100" dist="38100" dir="2700000" algn="tl">
                    <a:srgbClr val="FFFFFF"/>
                  </a:outerShdw>
                </a:effectLst>
                <a:ea typeface="黑体" pitchFamily="49" charset="-122"/>
              </a:rPr>
              <a:t>. </a:t>
            </a:r>
            <a:r>
              <a:rPr kumimoji="0" lang="zh-CN" altLang="en-US" b="1" dirty="0">
                <a:effectLst>
                  <a:outerShdw blurRad="38100" dist="38100" dir="2700000" algn="tl">
                    <a:srgbClr val="FFFFFF"/>
                  </a:outerShdw>
                </a:effectLst>
                <a:ea typeface="黑体" pitchFamily="49" charset="-122"/>
              </a:rPr>
              <a:t>相似矩阵的定义和性质 </a:t>
            </a:r>
          </a:p>
        </p:txBody>
      </p:sp>
      <p:sp>
        <p:nvSpPr>
          <p:cNvPr id="6" name="Rectangle 8"/>
          <p:cNvSpPr>
            <a:spLocks noChangeArrowheads="1"/>
          </p:cNvSpPr>
          <p:nvPr/>
        </p:nvSpPr>
        <p:spPr bwMode="auto">
          <a:xfrm>
            <a:off x="1829522" y="2380240"/>
            <a:ext cx="8620125"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110000"/>
              </a:lnSpc>
              <a:defRPr/>
            </a:pPr>
            <a:r>
              <a:rPr lang="zh-CN" altLang="en-US" b="1" dirty="0" smtClean="0">
                <a:solidFill>
                  <a:srgbClr val="FF0000"/>
                </a:solidFill>
                <a:effectLst>
                  <a:outerShdw blurRad="38100" dist="38100" dir="2700000" algn="tl">
                    <a:srgbClr val="000000"/>
                  </a:outerShdw>
                </a:effectLst>
              </a:rPr>
              <a:t>定义</a:t>
            </a:r>
            <a:r>
              <a:rPr lang="en-US" altLang="zh-CN" b="1" dirty="0" smtClean="0">
                <a:solidFill>
                  <a:srgbClr val="FF0000"/>
                </a:solidFill>
                <a:effectLst>
                  <a:outerShdw blurRad="38100" dist="38100" dir="2700000" algn="tl">
                    <a:srgbClr val="000000"/>
                  </a:outerShdw>
                </a:effectLst>
              </a:rPr>
              <a:t>1  </a:t>
            </a:r>
            <a:r>
              <a:rPr lang="zh-CN" altLang="en-US" b="1" dirty="0">
                <a:effectLst>
                  <a:outerShdw blurRad="38100" dist="38100" dir="2700000" algn="tl">
                    <a:srgbClr val="FFFFFF"/>
                  </a:outerShdw>
                </a:effectLst>
              </a:rPr>
              <a:t>设</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 B</a:t>
            </a:r>
            <a:r>
              <a:rPr lang="zh-CN" altLang="en-US" b="1" dirty="0">
                <a:effectLst>
                  <a:outerShdw blurRad="38100" dist="38100" dir="2700000" algn="tl">
                    <a:srgbClr val="FFFFFF"/>
                  </a:outerShdw>
                </a:effectLst>
              </a:rPr>
              <a:t>都是</a:t>
            </a:r>
            <a:r>
              <a:rPr lang="en-US" altLang="zh-CN" b="1" i="1" dirty="0">
                <a:effectLst>
                  <a:outerShdw blurRad="38100" dist="38100" dir="2700000" algn="tl">
                    <a:srgbClr val="FFFFFF"/>
                  </a:outerShdw>
                </a:effectLst>
              </a:rPr>
              <a:t>n</a:t>
            </a:r>
            <a:r>
              <a:rPr lang="zh-CN" altLang="en-US" b="1" dirty="0">
                <a:effectLst>
                  <a:outerShdw blurRad="38100" dist="38100" dir="2700000" algn="tl">
                    <a:srgbClr val="FFFFFF"/>
                  </a:outerShdw>
                </a:effectLst>
              </a:rPr>
              <a:t>阶方阵</a:t>
            </a:r>
            <a:r>
              <a:rPr lang="en-US" altLang="zh-CN" b="1" dirty="0">
                <a:effectLst>
                  <a:outerShdw blurRad="38100" dist="38100" dir="2700000" algn="tl">
                    <a:srgbClr val="FFFFFF"/>
                  </a:outerShdw>
                </a:effectLst>
              </a:rPr>
              <a:t>, </a:t>
            </a:r>
            <a:r>
              <a:rPr lang="zh-CN" altLang="en-US" b="1" dirty="0">
                <a:effectLst>
                  <a:outerShdw blurRad="38100" dist="38100" dir="2700000" algn="tl">
                    <a:srgbClr val="FFFFFF"/>
                  </a:outerShdw>
                </a:effectLst>
              </a:rPr>
              <a:t>若有</a:t>
            </a:r>
            <a:r>
              <a:rPr lang="zh-CN" altLang="en-US" b="1" dirty="0">
                <a:solidFill>
                  <a:srgbClr val="FF0000"/>
                </a:solidFill>
                <a:effectLst>
                  <a:outerShdw blurRad="38100" dist="38100" dir="2700000" algn="tl">
                    <a:srgbClr val="000000"/>
                  </a:outerShdw>
                </a:effectLst>
              </a:rPr>
              <a:t>可逆矩阵</a:t>
            </a:r>
            <a:r>
              <a:rPr lang="en-US" altLang="zh-CN" b="1" i="1" dirty="0">
                <a:effectLst>
                  <a:outerShdw blurRad="38100" dist="38100" dir="2700000" algn="tl">
                    <a:srgbClr val="FFFFFF"/>
                  </a:outerShdw>
                </a:effectLst>
              </a:rPr>
              <a:t>P</a:t>
            </a:r>
            <a:r>
              <a:rPr lang="en-US" altLang="zh-CN" b="1" dirty="0">
                <a:effectLst>
                  <a:outerShdw blurRad="38100" dist="38100" dir="2700000" algn="tl">
                    <a:srgbClr val="FFFFFF"/>
                  </a:outerShdw>
                </a:effectLst>
              </a:rPr>
              <a:t>, </a:t>
            </a:r>
          </a:p>
          <a:p>
            <a:pPr eaLnBrk="1" hangingPunct="1">
              <a:lnSpc>
                <a:spcPct val="110000"/>
              </a:lnSpc>
              <a:defRPr/>
            </a:pPr>
            <a:r>
              <a:rPr lang="zh-CN" altLang="en-US" b="1" dirty="0">
                <a:effectLst>
                  <a:outerShdw blurRad="38100" dist="38100" dir="2700000" algn="tl">
                    <a:srgbClr val="FFFFFF"/>
                  </a:outerShdw>
                </a:effectLst>
              </a:rPr>
              <a:t>使得</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 </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 </a:t>
            </a:r>
            <a:r>
              <a:rPr lang="zh-CN" altLang="en-US" b="1" dirty="0">
                <a:effectLst>
                  <a:outerShdw blurRad="38100" dist="38100" dir="2700000" algn="tl">
                    <a:srgbClr val="FFFFFF"/>
                  </a:outerShdw>
                </a:effectLst>
              </a:rPr>
              <a:t>则称矩阵</a:t>
            </a:r>
            <a:r>
              <a:rPr lang="en-US" altLang="zh-CN" b="1" i="1" dirty="0">
                <a:effectLst>
                  <a:outerShdw blurRad="38100" dist="38100" dir="2700000" algn="tl">
                    <a:srgbClr val="FFFFFF"/>
                  </a:outerShdw>
                </a:effectLst>
              </a:rPr>
              <a:t>A</a:t>
            </a:r>
            <a:r>
              <a:rPr lang="zh-CN" altLang="en-US" b="1" dirty="0">
                <a:effectLst>
                  <a:outerShdw blurRad="38100" dist="38100" dir="2700000" algn="tl">
                    <a:srgbClr val="FFFFFF"/>
                  </a:outerShdw>
                </a:effectLst>
              </a:rPr>
              <a:t>与</a:t>
            </a:r>
            <a:r>
              <a:rPr lang="en-US" altLang="zh-CN" b="1" i="1" dirty="0">
                <a:effectLst>
                  <a:outerShdw blurRad="38100" dist="38100" dir="2700000" algn="tl">
                    <a:srgbClr val="FFFFFF"/>
                  </a:outerShdw>
                </a:effectLst>
              </a:rPr>
              <a:t>B</a:t>
            </a:r>
            <a:r>
              <a:rPr lang="zh-CN" altLang="en-US" b="1" u="sng" dirty="0">
                <a:solidFill>
                  <a:srgbClr val="FF0000"/>
                </a:solidFill>
                <a:effectLst>
                  <a:outerShdw blurRad="38100" dist="38100" dir="2700000" algn="tl">
                    <a:srgbClr val="000000"/>
                  </a:outerShdw>
                </a:effectLst>
                <a:ea typeface="黑体" pitchFamily="49" charset="-122"/>
              </a:rPr>
              <a:t>相似</a:t>
            </a:r>
            <a:r>
              <a:rPr lang="en-US" altLang="zh-CN" b="1" dirty="0">
                <a:effectLst>
                  <a:outerShdw blurRad="38100" dist="38100" dir="2700000" algn="tl">
                    <a:srgbClr val="FFFFFF"/>
                  </a:outerShdw>
                </a:effectLst>
              </a:rPr>
              <a:t>. </a:t>
            </a:r>
            <a:r>
              <a:rPr lang="zh-CN" altLang="en-US" b="1" dirty="0">
                <a:effectLst>
                  <a:outerShdw blurRad="38100" dist="38100" dir="2700000" algn="tl">
                    <a:srgbClr val="FFFFFF"/>
                  </a:outerShdw>
                </a:effectLst>
              </a:rPr>
              <a:t>记为</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 </a:t>
            </a:r>
          </a:p>
          <a:p>
            <a:pPr eaLnBrk="1" hangingPunct="1">
              <a:lnSpc>
                <a:spcPct val="110000"/>
              </a:lnSpc>
              <a:defRPr/>
            </a:pPr>
            <a:r>
              <a:rPr lang="en-US" altLang="zh-CN" b="1" i="1" dirty="0">
                <a:effectLst>
                  <a:outerShdw blurRad="38100" dist="38100" dir="2700000" algn="tl">
                    <a:srgbClr val="FFFFFF"/>
                  </a:outerShdw>
                </a:effectLst>
              </a:rPr>
              <a:t>P</a:t>
            </a:r>
            <a:r>
              <a:rPr lang="zh-CN" altLang="en-US" b="1" dirty="0">
                <a:effectLst>
                  <a:outerShdw blurRad="38100" dist="38100" dir="2700000" algn="tl">
                    <a:srgbClr val="FFFFFF"/>
                  </a:outerShdw>
                </a:effectLst>
              </a:rPr>
              <a:t>称为</a:t>
            </a:r>
            <a:r>
              <a:rPr lang="zh-CN" altLang="en-US" b="1" u="sng" dirty="0">
                <a:solidFill>
                  <a:srgbClr val="FF0000"/>
                </a:solidFill>
                <a:effectLst>
                  <a:outerShdw blurRad="38100" dist="38100" dir="2700000" algn="tl">
                    <a:srgbClr val="000000"/>
                  </a:outerShdw>
                </a:effectLst>
                <a:ea typeface="黑体" pitchFamily="49" charset="-122"/>
              </a:rPr>
              <a:t>相似变换矩阵</a:t>
            </a:r>
            <a:r>
              <a:rPr lang="en-US" altLang="zh-CN" b="1" dirty="0">
                <a:effectLst>
                  <a:outerShdw blurRad="38100" dist="38100" dir="2700000" algn="tl">
                    <a:srgbClr val="FFFFFF"/>
                  </a:outerShdw>
                </a:effectLst>
              </a:rPr>
              <a:t>.</a:t>
            </a:r>
          </a:p>
        </p:txBody>
      </p:sp>
      <p:sp>
        <p:nvSpPr>
          <p:cNvPr id="7" name="Rectangle 11"/>
          <p:cNvSpPr>
            <a:spLocks noChangeArrowheads="1"/>
          </p:cNvSpPr>
          <p:nvPr/>
        </p:nvSpPr>
        <p:spPr bwMode="auto">
          <a:xfrm>
            <a:off x="4063134" y="5010727"/>
            <a:ext cx="4439487" cy="6477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10000"/>
              </a:lnSpc>
              <a:defRPr/>
            </a:pP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rPr>
              <a:t>P</a:t>
            </a:r>
            <a:r>
              <a:rPr lang="en-US" altLang="zh-CN" b="1" dirty="0">
                <a:effectLst>
                  <a:outerShdw blurRad="38100" dist="38100" dir="2700000" algn="tl">
                    <a:srgbClr val="FFFFFF"/>
                  </a:outerShdw>
                </a:effectLst>
                <a:sym typeface="Symbol" pitchFamily="18" charset="2"/>
              </a:rPr>
              <a:t> </a:t>
            </a:r>
            <a:r>
              <a:rPr lang="en-US" altLang="zh-CN" b="1" dirty="0" err="1">
                <a:effectLst>
                  <a:outerShdw blurRad="38100" dist="38100" dir="2700000" algn="tl">
                    <a:srgbClr val="FFFFFF"/>
                  </a:outerShdw>
                </a:effectLst>
                <a:sym typeface="Symbol" pitchFamily="18" charset="2"/>
              </a:rPr>
              <a:t>s.t.</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 </a:t>
            </a: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 </a:t>
            </a:r>
          </a:p>
        </p:txBody>
      </p:sp>
      <p:sp>
        <p:nvSpPr>
          <p:cNvPr id="8" name="Rectangle 12"/>
          <p:cNvSpPr>
            <a:spLocks noChangeArrowheads="1"/>
          </p:cNvSpPr>
          <p:nvPr/>
        </p:nvSpPr>
        <p:spPr bwMode="auto">
          <a:xfrm>
            <a:off x="2821709" y="4345565"/>
            <a:ext cx="4019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rPr>
              <a:t>A</a:t>
            </a:r>
            <a:r>
              <a:rPr lang="zh-CN" altLang="en-US" b="1" dirty="0">
                <a:effectLst>
                  <a:outerShdw blurRad="38100" dist="38100" dir="2700000" algn="tl">
                    <a:srgbClr val="FFFFFF"/>
                  </a:outerShdw>
                </a:effectLst>
              </a:rPr>
              <a:t>与</a:t>
            </a:r>
            <a:r>
              <a:rPr lang="en-US" altLang="zh-CN" b="1" i="1" dirty="0">
                <a:effectLst>
                  <a:outerShdw blurRad="38100" dist="38100" dir="2700000" algn="tl">
                    <a:srgbClr val="FFFFFF"/>
                  </a:outerShdw>
                </a:effectLst>
              </a:rPr>
              <a:t>B</a:t>
            </a:r>
            <a:r>
              <a:rPr lang="zh-CN" altLang="en-US" b="1" dirty="0">
                <a:solidFill>
                  <a:srgbClr val="FF0000"/>
                </a:solidFill>
                <a:effectLst>
                  <a:outerShdw blurRad="38100" dist="38100" dir="2700000" algn="tl">
                    <a:srgbClr val="000000"/>
                  </a:outerShdw>
                </a:effectLst>
                <a:ea typeface="黑体" pitchFamily="49" charset="-122"/>
              </a:rPr>
              <a:t>相似</a:t>
            </a:r>
            <a:r>
              <a:rPr lang="en-US" altLang="zh-CN" b="1" dirty="0">
                <a:effectLst>
                  <a:outerShdw blurRad="38100" dist="38100" dir="2700000" algn="tl">
                    <a:srgbClr val="FFFFFF"/>
                  </a:outerShdw>
                </a:effectLst>
              </a:rPr>
              <a:t>(</a:t>
            </a:r>
            <a:r>
              <a:rPr lang="zh-CN" altLang="en-US" b="1" dirty="0">
                <a:effectLst>
                  <a:outerShdw blurRad="38100" dist="38100" dir="2700000" algn="tl">
                    <a:srgbClr val="FFFFFF"/>
                  </a:outerShdw>
                </a:effectLst>
              </a:rPr>
              <a:t>记为</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 </a:t>
            </a:r>
          </a:p>
        </p:txBody>
      </p:sp>
      <p:sp>
        <p:nvSpPr>
          <p:cNvPr id="9" name="Rectangle 13"/>
          <p:cNvSpPr>
            <a:spLocks noChangeArrowheads="1"/>
          </p:cNvSpPr>
          <p:nvPr/>
        </p:nvSpPr>
        <p:spPr bwMode="auto">
          <a:xfrm>
            <a:off x="10060709" y="7074996"/>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E2ADB0FB-6077-4E15-8C85-0C8E8B9FA6CB}" type="slidenum">
              <a:rPr lang="en-US" altLang="zh-CN" sz="1800" b="1" smtClean="0">
                <a:solidFill>
                  <a:schemeClr val="tx2"/>
                </a:solidFill>
                <a:effectLst>
                  <a:outerShdw blurRad="38100" dist="38100" dir="2700000" algn="tl">
                    <a:srgbClr val="FFFFFF"/>
                  </a:outerShdw>
                </a:effectLst>
              </a:rPr>
              <a:pPr eaLnBrk="1" hangingPunct="1">
                <a:defRPr/>
              </a:pPr>
              <a:t>62</a:t>
            </a:fld>
            <a:endParaRPr lang="en-US" altLang="zh-CN" sz="1800" b="1" smtClean="0">
              <a:solidFill>
                <a:schemeClr val="tx2"/>
              </a:solidFill>
              <a:effectLst>
                <a:outerShdw blurRad="38100" dist="38100" dir="2700000" algn="tl">
                  <a:srgbClr val="FFFFFF"/>
                </a:outerShdw>
              </a:effectLst>
            </a:endParaRPr>
          </a:p>
        </p:txBody>
      </p:sp>
      <p:sp>
        <p:nvSpPr>
          <p:cNvPr id="10" name="Rectangle 14"/>
          <p:cNvSpPr>
            <a:spLocks noChangeArrowheads="1"/>
          </p:cNvSpPr>
          <p:nvPr/>
        </p:nvSpPr>
        <p:spPr bwMode="auto">
          <a:xfrm>
            <a:off x="7479434" y="738765"/>
            <a:ext cx="2587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mc:AlternateContent xmlns:mc="http://schemas.openxmlformats.org/markup-compatibility/2006" xmlns:a14="http://schemas.microsoft.com/office/drawing/2010/main">
        <mc:Choice Requires="a14">
          <p:sp>
            <p:nvSpPr>
              <p:cNvPr id="11" name="矩形 10"/>
              <p:cNvSpPr/>
              <p:nvPr/>
            </p:nvSpPr>
            <p:spPr>
              <a:xfrm>
                <a:off x="7003906" y="5001680"/>
                <a:ext cx="7120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7003906" y="5001680"/>
                <a:ext cx="712053" cy="584775"/>
              </a:xfrm>
              <a:prstGeom prst="rect">
                <a:avLst/>
              </a:prstGeom>
              <a:blipFill rotWithShape="0">
                <a:blip r:embed="rId2"/>
                <a:stretch>
                  <a:fillRect/>
                </a:stretch>
              </a:blipFill>
            </p:spPr>
            <p:txBody>
              <a:bodyPr/>
              <a:lstStyle/>
              <a:p>
                <a:r>
                  <a:rPr lang="zh-CN" altLang="en-US">
                    <a:noFill/>
                  </a:rPr>
                  <a:t> </a:t>
                </a:r>
              </a:p>
            </p:txBody>
          </p:sp>
        </mc:Fallback>
      </mc:AlternateContent>
      <p:sp>
        <p:nvSpPr>
          <p:cNvPr id="12" name="矩形 11"/>
          <p:cNvSpPr/>
          <p:nvPr/>
        </p:nvSpPr>
        <p:spPr>
          <a:xfrm>
            <a:off x="7556528" y="5010727"/>
            <a:ext cx="946093" cy="584775"/>
          </a:xfrm>
          <a:prstGeom prst="rect">
            <a:avLst/>
          </a:prstGeom>
        </p:spPr>
        <p:txBody>
          <a:bodyPr wrap="none">
            <a:spAutoFit/>
          </a:bodyPr>
          <a:lstStyle/>
          <a:p>
            <a:r>
              <a:rPr lang="en-US" altLang="zh-CN" b="1" i="1" dirty="0">
                <a:solidFill>
                  <a:srgbClr val="000000"/>
                </a:solidFill>
                <a:effectLst>
                  <a:outerShdw blurRad="38100" dist="38100" dir="2700000" algn="tl">
                    <a:srgbClr val="FFFFFF"/>
                  </a:outerShdw>
                </a:effectLst>
              </a:rPr>
              <a:t>A</a:t>
            </a:r>
            <a:r>
              <a:rPr lang="en-US" altLang="zh-CN" b="1" dirty="0">
                <a:solidFill>
                  <a:srgbClr val="000000"/>
                </a:solidFill>
                <a:effectLst>
                  <a:outerShdw blurRad="38100" dist="38100" dir="2700000" algn="tl">
                    <a:srgbClr val="FFFFFF"/>
                  </a:outerShdw>
                </a:effectLst>
              </a:rPr>
              <a:t>~</a:t>
            </a:r>
            <a:r>
              <a:rPr lang="en-US" altLang="zh-CN" b="1" i="1" dirty="0">
                <a:solidFill>
                  <a:srgbClr val="000000"/>
                </a:solidFill>
                <a:effectLst>
                  <a:outerShdw blurRad="38100" dist="38100" dir="2700000" algn="tl">
                    <a:srgbClr val="FFFFFF"/>
                  </a:outerShdw>
                </a:effectLst>
              </a:rPr>
              <a:t>B</a:t>
            </a:r>
            <a:endParaRPr lang="zh-CN" altLang="en-US" dirty="0"/>
          </a:p>
        </p:txBody>
      </p:sp>
    </p:spTree>
    <p:extLst>
      <p:ext uri="{BB962C8B-B14F-4D97-AF65-F5344CB8AC3E}">
        <p14:creationId xmlns:p14="http://schemas.microsoft.com/office/powerpoint/2010/main" val="305994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466035152"/>
              </p:ext>
            </p:extLst>
          </p:nvPr>
        </p:nvGraphicFramePr>
        <p:xfrm>
          <a:off x="2492520" y="1943100"/>
          <a:ext cx="5424487" cy="1320800"/>
        </p:xfrm>
        <a:graphic>
          <a:graphicData uri="http://schemas.openxmlformats.org/presentationml/2006/ole">
            <mc:AlternateContent xmlns:mc="http://schemas.openxmlformats.org/markup-compatibility/2006">
              <mc:Choice xmlns:v="urn:schemas-microsoft-com:vml" Requires="v">
                <p:oleObj spid="_x0000_s99218" name="Equation" r:id="rId3" imgW="4711700" imgH="1117600" progId="Equation.DSMT4">
                  <p:embed/>
                </p:oleObj>
              </mc:Choice>
              <mc:Fallback>
                <p:oleObj name="Equation" r:id="rId3" imgW="4711700" imgH="111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520" y="1943100"/>
                        <a:ext cx="5424487"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5"/>
          <p:cNvSpPr>
            <a:spLocks noChangeArrowheads="1"/>
          </p:cNvSpPr>
          <p:nvPr/>
        </p:nvSpPr>
        <p:spPr bwMode="auto">
          <a:xfrm>
            <a:off x="2205182" y="247650"/>
            <a:ext cx="39084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4" name="Rectangle 6"/>
          <p:cNvSpPr>
            <a:spLocks noChangeArrowheads="1"/>
          </p:cNvSpPr>
          <p:nvPr/>
        </p:nvSpPr>
        <p:spPr bwMode="auto">
          <a:xfrm>
            <a:off x="7701107" y="236538"/>
            <a:ext cx="26116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
        <p:nvSpPr>
          <p:cNvPr id="5" name="Line 7"/>
          <p:cNvSpPr>
            <a:spLocks noChangeShapeType="1"/>
          </p:cNvSpPr>
          <p:nvPr/>
        </p:nvSpPr>
        <p:spPr bwMode="auto">
          <a:xfrm>
            <a:off x="2281382" y="596900"/>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6" name="Text Box 8"/>
          <p:cNvSpPr txBox="1">
            <a:spLocks noChangeArrowheads="1"/>
          </p:cNvSpPr>
          <p:nvPr/>
        </p:nvSpPr>
        <p:spPr bwMode="auto">
          <a:xfrm>
            <a:off x="1671782" y="901700"/>
            <a:ext cx="1308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a:solidFill>
                  <a:srgbClr val="FF0000"/>
                </a:solidFill>
                <a:effectLst>
                  <a:outerShdw blurRad="38100" dist="38100" dir="2700000" algn="tl">
                    <a:srgbClr val="000000"/>
                  </a:outerShdw>
                </a:effectLst>
                <a:ea typeface="楷体_GB2312" pitchFamily="49" charset="-122"/>
              </a:rPr>
              <a:t>例如</a:t>
            </a:r>
            <a:r>
              <a:rPr lang="zh-CN" altLang="en-US" sz="2800">
                <a:solidFill>
                  <a:srgbClr val="FF0000"/>
                </a:solidFill>
                <a:effectLst>
                  <a:outerShdw blurRad="38100" dist="38100" dir="2700000" algn="tl">
                    <a:srgbClr val="000000"/>
                  </a:outerShdw>
                </a:effectLst>
                <a:ea typeface="楷体_GB2312" pitchFamily="49" charset="-122"/>
              </a:rPr>
              <a:t>：</a:t>
            </a:r>
          </a:p>
        </p:txBody>
      </p:sp>
      <p:graphicFrame>
        <p:nvGraphicFramePr>
          <p:cNvPr id="7" name="Object 9"/>
          <p:cNvGraphicFramePr>
            <a:graphicFrameLocks noChangeAspect="1"/>
          </p:cNvGraphicFramePr>
          <p:nvPr>
            <p:extLst>
              <p:ext uri="{D42A27DB-BD31-4B8C-83A1-F6EECF244321}">
                <p14:modId xmlns:p14="http://schemas.microsoft.com/office/powerpoint/2010/main" val="3731820915"/>
              </p:ext>
            </p:extLst>
          </p:nvPr>
        </p:nvGraphicFramePr>
        <p:xfrm>
          <a:off x="2721120" y="584200"/>
          <a:ext cx="2241550" cy="1346200"/>
        </p:xfrm>
        <a:graphic>
          <a:graphicData uri="http://schemas.openxmlformats.org/presentationml/2006/ole">
            <mc:AlternateContent xmlns:mc="http://schemas.openxmlformats.org/markup-compatibility/2006">
              <mc:Choice xmlns:v="urn:schemas-microsoft-com:vml" Requires="v">
                <p:oleObj spid="_x0000_s99219" name="公式" r:id="rId5" imgW="2146300" imgH="1117600" progId="Equation.3">
                  <p:embed/>
                </p:oleObj>
              </mc:Choice>
              <mc:Fallback>
                <p:oleObj name="公式" r:id="rId5" imgW="2146300" imgH="1117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1120" y="584200"/>
                        <a:ext cx="224155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00963303"/>
              </p:ext>
            </p:extLst>
          </p:nvPr>
        </p:nvGraphicFramePr>
        <p:xfrm>
          <a:off x="5015057" y="635000"/>
          <a:ext cx="2092325" cy="1374775"/>
        </p:xfrm>
        <a:graphic>
          <a:graphicData uri="http://schemas.openxmlformats.org/presentationml/2006/ole">
            <mc:AlternateContent xmlns:mc="http://schemas.openxmlformats.org/markup-compatibility/2006">
              <mc:Choice xmlns:v="urn:schemas-microsoft-com:vml" Requires="v">
                <p:oleObj spid="_x0000_s99220" name="公式" r:id="rId7" imgW="1701800" imgH="1117600" progId="Equation.3">
                  <p:embed/>
                </p:oleObj>
              </mc:Choice>
              <mc:Fallback>
                <p:oleObj name="公式" r:id="rId7" imgW="17018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5057" y="635000"/>
                        <a:ext cx="2092325" cy="137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4074363480"/>
              </p:ext>
            </p:extLst>
          </p:nvPr>
        </p:nvGraphicFramePr>
        <p:xfrm>
          <a:off x="7316932" y="647700"/>
          <a:ext cx="3028950" cy="1374775"/>
        </p:xfrm>
        <a:graphic>
          <a:graphicData uri="http://schemas.openxmlformats.org/presentationml/2006/ole">
            <mc:AlternateContent xmlns:mc="http://schemas.openxmlformats.org/markup-compatibility/2006">
              <mc:Choice xmlns:v="urn:schemas-microsoft-com:vml" Requires="v">
                <p:oleObj spid="_x0000_s99221" name="公式" r:id="rId9" imgW="2463800" imgH="1117600" progId="Equation.3">
                  <p:embed/>
                </p:oleObj>
              </mc:Choice>
              <mc:Fallback>
                <p:oleObj name="公式" r:id="rId9" imgW="2463800" imgH="1117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6932" y="647700"/>
                        <a:ext cx="3028950" cy="137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2"/>
          <p:cNvSpPr txBox="1">
            <a:spLocks noChangeArrowheads="1"/>
          </p:cNvSpPr>
          <p:nvPr/>
        </p:nvSpPr>
        <p:spPr bwMode="auto">
          <a:xfrm>
            <a:off x="1671782" y="2997200"/>
            <a:ext cx="1308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FF0000"/>
                </a:solidFill>
                <a:effectLst>
                  <a:outerShdw blurRad="38100" dist="38100" dir="2700000" algn="tl">
                    <a:srgbClr val="000000"/>
                  </a:outerShdw>
                </a:effectLst>
                <a:ea typeface="楷体_GB2312" pitchFamily="49" charset="-122"/>
              </a:rPr>
              <a:t>又如</a:t>
            </a:r>
            <a:r>
              <a:rPr lang="zh-CN" altLang="en-US" sz="2800" dirty="0">
                <a:solidFill>
                  <a:srgbClr val="FF0000"/>
                </a:solidFill>
                <a:effectLst>
                  <a:outerShdw blurRad="38100" dist="38100" dir="2700000" algn="tl">
                    <a:srgbClr val="000000"/>
                  </a:outerShdw>
                </a:effectLst>
                <a:ea typeface="楷体_GB2312" pitchFamily="49" charset="-122"/>
              </a:rPr>
              <a:t>：</a:t>
            </a:r>
          </a:p>
        </p:txBody>
      </p:sp>
      <p:graphicFrame>
        <p:nvGraphicFramePr>
          <p:cNvPr id="11" name="Object 15"/>
          <p:cNvGraphicFramePr>
            <a:graphicFrameLocks noChangeAspect="1"/>
          </p:cNvGraphicFramePr>
          <p:nvPr>
            <p:extLst>
              <p:ext uri="{D42A27DB-BD31-4B8C-83A1-F6EECF244321}">
                <p14:modId xmlns:p14="http://schemas.microsoft.com/office/powerpoint/2010/main" val="2252360855"/>
              </p:ext>
            </p:extLst>
          </p:nvPr>
        </p:nvGraphicFramePr>
        <p:xfrm>
          <a:off x="2232170" y="3376613"/>
          <a:ext cx="2447925" cy="1270000"/>
        </p:xfrm>
        <a:graphic>
          <a:graphicData uri="http://schemas.openxmlformats.org/presentationml/2006/ole">
            <mc:AlternateContent xmlns:mc="http://schemas.openxmlformats.org/markup-compatibility/2006">
              <mc:Choice xmlns:v="urn:schemas-microsoft-com:vml" Requires="v">
                <p:oleObj spid="_x0000_s99222" name="Equation" r:id="rId11" imgW="3124200" imgH="1511300" progId="Equation.DSMT4">
                  <p:embed/>
                </p:oleObj>
              </mc:Choice>
              <mc:Fallback>
                <p:oleObj name="Equation" r:id="rId11" imgW="3124200" imgH="1511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2170" y="3376613"/>
                        <a:ext cx="2447925"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0"/>
          <p:cNvGraphicFramePr>
            <a:graphicFrameLocks noChangeAspect="1"/>
          </p:cNvGraphicFramePr>
          <p:nvPr>
            <p:extLst>
              <p:ext uri="{D42A27DB-BD31-4B8C-83A1-F6EECF244321}">
                <p14:modId xmlns:p14="http://schemas.microsoft.com/office/powerpoint/2010/main" val="3167542418"/>
              </p:ext>
            </p:extLst>
          </p:nvPr>
        </p:nvGraphicFramePr>
        <p:xfrm>
          <a:off x="5037282" y="3289300"/>
          <a:ext cx="2208213" cy="1506538"/>
        </p:xfrm>
        <a:graphic>
          <a:graphicData uri="http://schemas.openxmlformats.org/presentationml/2006/ole">
            <mc:AlternateContent xmlns:mc="http://schemas.openxmlformats.org/markup-compatibility/2006">
              <mc:Choice xmlns:v="urn:schemas-microsoft-com:vml" Requires="v">
                <p:oleObj spid="_x0000_s99223" name="Equation" r:id="rId13" imgW="1917700" imgH="1117600" progId="Equation.DSMT4">
                  <p:embed/>
                </p:oleObj>
              </mc:Choice>
              <mc:Fallback>
                <p:oleObj name="Equation" r:id="rId13" imgW="1917700" imgH="1117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37282" y="3289300"/>
                        <a:ext cx="2208213" cy="150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1"/>
          <p:cNvGraphicFramePr>
            <a:graphicFrameLocks noChangeAspect="1"/>
          </p:cNvGraphicFramePr>
          <p:nvPr>
            <p:extLst>
              <p:ext uri="{D42A27DB-BD31-4B8C-83A1-F6EECF244321}">
                <p14:modId xmlns:p14="http://schemas.microsoft.com/office/powerpoint/2010/main" val="2033414017"/>
              </p:ext>
            </p:extLst>
          </p:nvPr>
        </p:nvGraphicFramePr>
        <p:xfrm>
          <a:off x="7458220" y="3238500"/>
          <a:ext cx="2676525" cy="1506538"/>
        </p:xfrm>
        <a:graphic>
          <a:graphicData uri="http://schemas.openxmlformats.org/presentationml/2006/ole">
            <mc:AlternateContent xmlns:mc="http://schemas.openxmlformats.org/markup-compatibility/2006">
              <mc:Choice xmlns:v="urn:schemas-microsoft-com:vml" Requires="v">
                <p:oleObj spid="_x0000_s99224" name="Equation" r:id="rId15" imgW="2324100" imgH="1117600" progId="Equation.DSMT4">
                  <p:embed/>
                </p:oleObj>
              </mc:Choice>
              <mc:Fallback>
                <p:oleObj name="Equation" r:id="rId15" imgW="2324100" imgH="1117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58220" y="3238500"/>
                        <a:ext cx="2676525" cy="150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2"/>
          <p:cNvGraphicFramePr>
            <a:graphicFrameLocks noChangeAspect="1"/>
          </p:cNvGraphicFramePr>
          <p:nvPr>
            <p:extLst>
              <p:ext uri="{D42A27DB-BD31-4B8C-83A1-F6EECF244321}">
                <p14:modId xmlns:p14="http://schemas.microsoft.com/office/powerpoint/2010/main" val="2314008787"/>
              </p:ext>
            </p:extLst>
          </p:nvPr>
        </p:nvGraphicFramePr>
        <p:xfrm>
          <a:off x="3044825" y="4941888"/>
          <a:ext cx="4957763" cy="1265237"/>
        </p:xfrm>
        <a:graphic>
          <a:graphicData uri="http://schemas.openxmlformats.org/presentationml/2006/ole">
            <mc:AlternateContent xmlns:mc="http://schemas.openxmlformats.org/markup-compatibility/2006">
              <mc:Choice xmlns:v="urn:schemas-microsoft-com:vml" Requires="v">
                <p:oleObj spid="_x0000_s99225" name="Equation" r:id="rId17" imgW="3035160" imgH="863280" progId="Equation.DSMT4">
                  <p:embed/>
                </p:oleObj>
              </mc:Choice>
              <mc:Fallback>
                <p:oleObj name="Equation" r:id="rId17" imgW="3035160" imgH="863280" progId="Equation.DSMT4">
                  <p:embed/>
                  <p:pic>
                    <p:nvPicPr>
                      <p:cNvPr id="0" name=""/>
                      <p:cNvPicPr>
                        <a:picLocks noChangeAspect="1" noChangeArrowheads="1"/>
                      </p:cNvPicPr>
                      <p:nvPr/>
                    </p:nvPicPr>
                    <p:blipFill>
                      <a:blip r:embed="rId18"/>
                      <a:srcRect/>
                      <a:stretch>
                        <a:fillRect/>
                      </a:stretch>
                    </p:blipFill>
                    <p:spPr bwMode="auto">
                      <a:xfrm>
                        <a:off x="3044825" y="4941888"/>
                        <a:ext cx="4957763" cy="1265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23"/>
          <p:cNvSpPr>
            <a:spLocks noChangeArrowheads="1"/>
          </p:cNvSpPr>
          <p:nvPr/>
        </p:nvSpPr>
        <p:spPr bwMode="auto">
          <a:xfrm>
            <a:off x="10301432" y="64912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258B61D1-9AD3-4E94-93CA-DBB2DB5E7B02}" type="slidenum">
              <a:rPr lang="en-US" altLang="zh-CN" sz="1800" b="1" smtClean="0">
                <a:solidFill>
                  <a:schemeClr val="tx2"/>
                </a:solidFill>
                <a:effectLst>
                  <a:outerShdw blurRad="38100" dist="38100" dir="2700000" algn="tl">
                    <a:srgbClr val="FFFFFF"/>
                  </a:outerShdw>
                </a:effectLst>
              </a:rPr>
              <a:pPr eaLnBrk="1" hangingPunct="1">
                <a:defRPr/>
              </a:pPr>
              <a:t>63</a:t>
            </a:fld>
            <a:endParaRPr lang="en-US" altLang="zh-CN" sz="1800" b="1" smtClean="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360998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a:spLocks noChangeArrowheads="1"/>
          </p:cNvSpPr>
          <p:nvPr/>
        </p:nvSpPr>
        <p:spPr bwMode="auto">
          <a:xfrm>
            <a:off x="2232891" y="611332"/>
            <a:ext cx="39084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3" name="Rectangle 5"/>
          <p:cNvSpPr>
            <a:spLocks noChangeArrowheads="1"/>
          </p:cNvSpPr>
          <p:nvPr/>
        </p:nvSpPr>
        <p:spPr bwMode="auto">
          <a:xfrm>
            <a:off x="7728816" y="600220"/>
            <a:ext cx="2587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
        <p:nvSpPr>
          <p:cNvPr id="4" name="Line 6"/>
          <p:cNvSpPr>
            <a:spLocks noChangeShapeType="1"/>
          </p:cNvSpPr>
          <p:nvPr/>
        </p:nvSpPr>
        <p:spPr bwMode="auto">
          <a:xfrm>
            <a:off x="2309091" y="960582"/>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5" name="Text Box 7"/>
          <p:cNvSpPr txBox="1">
            <a:spLocks noChangeArrowheads="1"/>
          </p:cNvSpPr>
          <p:nvPr/>
        </p:nvSpPr>
        <p:spPr bwMode="auto">
          <a:xfrm>
            <a:off x="1699491" y="1265382"/>
            <a:ext cx="1308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FF0000"/>
                </a:solidFill>
                <a:effectLst>
                  <a:outerShdw blurRad="38100" dist="38100" dir="2700000" algn="tl">
                    <a:srgbClr val="000000"/>
                  </a:outerShdw>
                </a:effectLst>
                <a:ea typeface="楷体_GB2312" pitchFamily="49" charset="-122"/>
              </a:rPr>
              <a:t>例如</a:t>
            </a:r>
            <a:r>
              <a:rPr lang="zh-CN" altLang="en-US" sz="2800" dirty="0">
                <a:solidFill>
                  <a:srgbClr val="FF0000"/>
                </a:solidFill>
                <a:effectLst>
                  <a:outerShdw blurRad="38100" dist="38100" dir="2700000" algn="tl">
                    <a:srgbClr val="000000"/>
                  </a:outerShdw>
                </a:effectLst>
                <a:ea typeface="楷体_GB2312" pitchFamily="49" charset="-122"/>
              </a:rPr>
              <a:t>：</a:t>
            </a:r>
          </a:p>
        </p:txBody>
      </p:sp>
      <p:graphicFrame>
        <p:nvGraphicFramePr>
          <p:cNvPr id="6" name="Object 8"/>
          <p:cNvGraphicFramePr>
            <a:graphicFrameLocks noChangeAspect="1"/>
          </p:cNvGraphicFramePr>
          <p:nvPr>
            <p:extLst>
              <p:ext uri="{D42A27DB-BD31-4B8C-83A1-F6EECF244321}">
                <p14:modId xmlns:p14="http://schemas.microsoft.com/office/powerpoint/2010/main" val="2279511593"/>
              </p:ext>
            </p:extLst>
          </p:nvPr>
        </p:nvGraphicFramePr>
        <p:xfrm>
          <a:off x="2748829" y="947882"/>
          <a:ext cx="2241550" cy="1346200"/>
        </p:xfrm>
        <a:graphic>
          <a:graphicData uri="http://schemas.openxmlformats.org/presentationml/2006/ole">
            <mc:AlternateContent xmlns:mc="http://schemas.openxmlformats.org/markup-compatibility/2006">
              <mc:Choice xmlns:v="urn:schemas-microsoft-com:vml" Requires="v">
                <p:oleObj spid="_x0000_s104096" name="Equation" r:id="rId3" imgW="2146300" imgH="1117600" progId="Equation.DSMT4">
                  <p:embed/>
                </p:oleObj>
              </mc:Choice>
              <mc:Fallback>
                <p:oleObj name="Equation" r:id="rId3" imgW="2146300" imgH="111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829" y="947882"/>
                        <a:ext cx="224155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3699282448"/>
              </p:ext>
            </p:extLst>
          </p:nvPr>
        </p:nvGraphicFramePr>
        <p:xfrm>
          <a:off x="5042766" y="998682"/>
          <a:ext cx="2092325" cy="1374775"/>
        </p:xfrm>
        <a:graphic>
          <a:graphicData uri="http://schemas.openxmlformats.org/presentationml/2006/ole">
            <mc:AlternateContent xmlns:mc="http://schemas.openxmlformats.org/markup-compatibility/2006">
              <mc:Choice xmlns:v="urn:schemas-microsoft-com:vml" Requires="v">
                <p:oleObj spid="_x0000_s104097" name="Equation" r:id="rId5" imgW="1701800" imgH="1117600" progId="Equation.DSMT4">
                  <p:embed/>
                </p:oleObj>
              </mc:Choice>
              <mc:Fallback>
                <p:oleObj name="Equation" r:id="rId5" imgW="1701800" imgH="1117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2766" y="998682"/>
                        <a:ext cx="2092325" cy="137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426654699"/>
              </p:ext>
            </p:extLst>
          </p:nvPr>
        </p:nvGraphicFramePr>
        <p:xfrm>
          <a:off x="7344641" y="1011382"/>
          <a:ext cx="3028950" cy="1374775"/>
        </p:xfrm>
        <a:graphic>
          <a:graphicData uri="http://schemas.openxmlformats.org/presentationml/2006/ole">
            <mc:AlternateContent xmlns:mc="http://schemas.openxmlformats.org/markup-compatibility/2006">
              <mc:Choice xmlns:v="urn:schemas-microsoft-com:vml" Requires="v">
                <p:oleObj spid="_x0000_s104098" name="Equation" r:id="rId7" imgW="2463800" imgH="1117600" progId="Equation.DSMT4">
                  <p:embed/>
                </p:oleObj>
              </mc:Choice>
              <mc:Fallback>
                <p:oleObj name="Equation" r:id="rId7" imgW="2463800" imgH="1117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4641" y="1011382"/>
                        <a:ext cx="3028950" cy="137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33"/>
          <p:cNvGrpSpPr>
            <a:grpSpLocks/>
          </p:cNvGrpSpPr>
          <p:nvPr/>
        </p:nvGrpSpPr>
        <p:grpSpPr bwMode="auto">
          <a:xfrm>
            <a:off x="2232891" y="2586182"/>
            <a:ext cx="3302000" cy="1244600"/>
            <a:chOff x="464" y="1480"/>
            <a:chExt cx="2016" cy="704"/>
          </a:xfrm>
        </p:grpSpPr>
        <p:graphicFrame>
          <p:nvGraphicFramePr>
            <p:cNvPr id="10" name="Object 11"/>
            <p:cNvGraphicFramePr>
              <a:graphicFrameLocks noChangeAspect="1"/>
            </p:cNvGraphicFramePr>
            <p:nvPr/>
          </p:nvGraphicFramePr>
          <p:xfrm>
            <a:off x="464" y="1480"/>
            <a:ext cx="2016" cy="704"/>
          </p:xfrm>
          <a:graphic>
            <a:graphicData uri="http://schemas.openxmlformats.org/presentationml/2006/ole">
              <mc:AlternateContent xmlns:mc="http://schemas.openxmlformats.org/markup-compatibility/2006">
                <mc:Choice xmlns:v="urn:schemas-microsoft-com:vml" Requires="v">
                  <p:oleObj spid="_x0000_s104099" name="Equation" r:id="rId9" imgW="3200400" imgH="1117600" progId="Equation.DSMT4">
                    <p:embed/>
                  </p:oleObj>
                </mc:Choice>
                <mc:Fallback>
                  <p:oleObj name="Equation" r:id="rId9" imgW="3200400" imgH="1117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 y="1480"/>
                          <a:ext cx="2016" cy="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2"/>
            <p:cNvSpPr>
              <a:spLocks noChangeShapeType="1"/>
            </p:cNvSpPr>
            <p:nvPr/>
          </p:nvSpPr>
          <p:spPr bwMode="auto">
            <a:xfrm>
              <a:off x="1784" y="1480"/>
              <a:ext cx="0" cy="664"/>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grpSp>
      <p:grpSp>
        <p:nvGrpSpPr>
          <p:cNvPr id="12" name="Group 17"/>
          <p:cNvGrpSpPr>
            <a:grpSpLocks/>
          </p:cNvGrpSpPr>
          <p:nvPr/>
        </p:nvGrpSpPr>
        <p:grpSpPr bwMode="auto">
          <a:xfrm>
            <a:off x="5566643" y="2659207"/>
            <a:ext cx="1390651" cy="1081088"/>
            <a:chOff x="2436" y="1454"/>
            <a:chExt cx="876" cy="681"/>
          </a:xfrm>
        </p:grpSpPr>
        <p:sp>
          <p:nvSpPr>
            <p:cNvPr id="13" name="Line 13"/>
            <p:cNvSpPr>
              <a:spLocks noChangeShapeType="1"/>
            </p:cNvSpPr>
            <p:nvPr/>
          </p:nvSpPr>
          <p:spPr bwMode="auto">
            <a:xfrm>
              <a:off x="2480" y="1832"/>
              <a:ext cx="712" cy="0"/>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14" name="Text Box 15"/>
            <p:cNvSpPr txBox="1">
              <a:spLocks noChangeArrowheads="1"/>
            </p:cNvSpPr>
            <p:nvPr/>
          </p:nvSpPr>
          <p:spPr bwMode="auto">
            <a:xfrm>
              <a:off x="2436" y="1454"/>
              <a:ext cx="8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dirty="0">
                  <a:solidFill>
                    <a:srgbClr val="FF0000"/>
                  </a:solidFill>
                  <a:effectLst>
                    <a:outerShdw blurRad="38100" dist="38100" dir="2700000" algn="tl">
                      <a:srgbClr val="000000"/>
                    </a:outerShdw>
                  </a:effectLst>
                </a:rPr>
                <a:t>-</a:t>
              </a:r>
              <a:r>
                <a:rPr lang="en-US" altLang="zh-CN" sz="2800" b="1" i="1" dirty="0">
                  <a:solidFill>
                    <a:srgbClr val="FF0000"/>
                  </a:solidFill>
                  <a:effectLst>
                    <a:outerShdw blurRad="38100" dist="38100" dir="2700000" algn="tl">
                      <a:srgbClr val="000000"/>
                    </a:outerShdw>
                  </a:effectLst>
                </a:rPr>
                <a:t>r</a:t>
              </a:r>
              <a:r>
                <a:rPr lang="en-US" altLang="zh-CN" sz="2800" b="1" baseline="-25000" dirty="0">
                  <a:solidFill>
                    <a:srgbClr val="FF0000"/>
                  </a:solidFill>
                  <a:effectLst>
                    <a:outerShdw blurRad="38100" dist="38100" dir="2700000" algn="tl">
                      <a:srgbClr val="000000"/>
                    </a:outerShdw>
                  </a:effectLst>
                </a:rPr>
                <a:t>1</a:t>
              </a:r>
              <a:r>
                <a:rPr lang="en-US" altLang="zh-CN" sz="2800" b="1" dirty="0">
                  <a:solidFill>
                    <a:srgbClr val="FF0000"/>
                  </a:solidFill>
                  <a:effectLst>
                    <a:outerShdw blurRad="38100" dist="38100" dir="2700000" algn="tl">
                      <a:srgbClr val="000000"/>
                    </a:outerShdw>
                  </a:effectLst>
                </a:rPr>
                <a:t>+</a:t>
              </a:r>
              <a:r>
                <a:rPr lang="en-US" altLang="zh-CN" sz="2800" b="1" i="1" dirty="0">
                  <a:solidFill>
                    <a:srgbClr val="FF0000"/>
                  </a:solidFill>
                  <a:effectLst>
                    <a:outerShdw blurRad="38100" dist="38100" dir="2700000" algn="tl">
                      <a:srgbClr val="000000"/>
                    </a:outerShdw>
                  </a:effectLst>
                </a:rPr>
                <a:t>r</a:t>
              </a:r>
              <a:r>
                <a:rPr lang="en-US" altLang="zh-CN" sz="2800" b="1" baseline="-25000" dirty="0">
                  <a:solidFill>
                    <a:srgbClr val="FF0000"/>
                  </a:solidFill>
                  <a:effectLst>
                    <a:outerShdw blurRad="38100" dist="38100" dir="2700000" algn="tl">
                      <a:srgbClr val="000000"/>
                    </a:outerShdw>
                  </a:effectLst>
                </a:rPr>
                <a:t>2</a:t>
              </a:r>
            </a:p>
          </p:txBody>
        </p:sp>
        <p:sp>
          <p:nvSpPr>
            <p:cNvPr id="15" name="Text Box 16"/>
            <p:cNvSpPr txBox="1">
              <a:spLocks noChangeArrowheads="1"/>
            </p:cNvSpPr>
            <p:nvPr/>
          </p:nvSpPr>
          <p:spPr bwMode="auto">
            <a:xfrm>
              <a:off x="2480" y="1808"/>
              <a:ext cx="8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a:solidFill>
                    <a:srgbClr val="FF0000"/>
                  </a:solidFill>
                  <a:effectLst>
                    <a:outerShdw blurRad="38100" dist="38100" dir="2700000" algn="tl">
                      <a:srgbClr val="000000"/>
                    </a:outerShdw>
                  </a:effectLst>
                </a:rPr>
                <a:t>-</a:t>
              </a: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1</a:t>
              </a:r>
              <a:r>
                <a:rPr lang="en-US" altLang="zh-CN" sz="2800" b="1">
                  <a:solidFill>
                    <a:srgbClr val="FF0000"/>
                  </a:solidFill>
                  <a:effectLst>
                    <a:outerShdw blurRad="38100" dist="38100" dir="2700000" algn="tl">
                      <a:srgbClr val="000000"/>
                    </a:outerShdw>
                  </a:effectLst>
                </a:rPr>
                <a:t>+</a:t>
              </a: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3</a:t>
              </a:r>
            </a:p>
          </p:txBody>
        </p:sp>
      </p:grpSp>
      <p:grpSp>
        <p:nvGrpSpPr>
          <p:cNvPr id="16" name="Group 18"/>
          <p:cNvGrpSpPr>
            <a:grpSpLocks/>
          </p:cNvGrpSpPr>
          <p:nvPr/>
        </p:nvGrpSpPr>
        <p:grpSpPr bwMode="auto">
          <a:xfrm>
            <a:off x="2080491" y="4351482"/>
            <a:ext cx="1384300" cy="1179513"/>
            <a:chOff x="2440" y="1392"/>
            <a:chExt cx="872" cy="743"/>
          </a:xfrm>
        </p:grpSpPr>
        <p:sp>
          <p:nvSpPr>
            <p:cNvPr id="17" name="Line 19"/>
            <p:cNvSpPr>
              <a:spLocks noChangeShapeType="1"/>
            </p:cNvSpPr>
            <p:nvPr/>
          </p:nvSpPr>
          <p:spPr bwMode="auto">
            <a:xfrm>
              <a:off x="2480" y="1832"/>
              <a:ext cx="712" cy="0"/>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18" name="Text Box 20"/>
            <p:cNvSpPr txBox="1">
              <a:spLocks noChangeArrowheads="1"/>
            </p:cNvSpPr>
            <p:nvPr/>
          </p:nvSpPr>
          <p:spPr bwMode="auto">
            <a:xfrm>
              <a:off x="2440" y="1392"/>
              <a:ext cx="8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2</a:t>
              </a:r>
              <a:r>
                <a:rPr lang="en-US" altLang="zh-CN" sz="2800" b="1">
                  <a:solidFill>
                    <a:srgbClr val="FF0000"/>
                  </a:solidFill>
                  <a:effectLst>
                    <a:outerShdw blurRad="38100" dist="38100" dir="2700000" algn="tl">
                      <a:srgbClr val="000000"/>
                    </a:outerShdw>
                  </a:effectLst>
                </a:rPr>
                <a:t>+</a:t>
              </a: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1</a:t>
              </a:r>
            </a:p>
          </p:txBody>
        </p:sp>
        <p:sp>
          <p:nvSpPr>
            <p:cNvPr id="19" name="Text Box 21"/>
            <p:cNvSpPr txBox="1">
              <a:spLocks noChangeArrowheads="1"/>
            </p:cNvSpPr>
            <p:nvPr/>
          </p:nvSpPr>
          <p:spPr bwMode="auto">
            <a:xfrm>
              <a:off x="2480" y="1808"/>
              <a:ext cx="8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a:solidFill>
                    <a:srgbClr val="FF0000"/>
                  </a:solidFill>
                  <a:effectLst>
                    <a:outerShdw blurRad="38100" dist="38100" dir="2700000" algn="tl">
                      <a:srgbClr val="000000"/>
                    </a:outerShdw>
                  </a:effectLst>
                </a:rPr>
                <a:t>-2</a:t>
              </a: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1</a:t>
              </a:r>
              <a:r>
                <a:rPr lang="en-US" altLang="zh-CN" sz="2800" b="1">
                  <a:solidFill>
                    <a:srgbClr val="FF0000"/>
                  </a:solidFill>
                  <a:effectLst>
                    <a:outerShdw blurRad="38100" dist="38100" dir="2700000" algn="tl">
                      <a:srgbClr val="000000"/>
                    </a:outerShdw>
                  </a:effectLst>
                </a:rPr>
                <a:t>+</a:t>
              </a: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3</a:t>
              </a:r>
            </a:p>
          </p:txBody>
        </p:sp>
      </p:grpSp>
      <p:grpSp>
        <p:nvGrpSpPr>
          <p:cNvPr id="20" name="Group 37"/>
          <p:cNvGrpSpPr>
            <a:grpSpLocks/>
          </p:cNvGrpSpPr>
          <p:nvPr/>
        </p:nvGrpSpPr>
        <p:grpSpPr bwMode="auto">
          <a:xfrm>
            <a:off x="6119091" y="3995882"/>
            <a:ext cx="1739900" cy="1905000"/>
            <a:chOff x="2784" y="2296"/>
            <a:chExt cx="1096" cy="1200"/>
          </a:xfrm>
        </p:grpSpPr>
        <p:sp>
          <p:nvSpPr>
            <p:cNvPr id="21" name="Line 24"/>
            <p:cNvSpPr>
              <a:spLocks noChangeShapeType="1"/>
            </p:cNvSpPr>
            <p:nvPr/>
          </p:nvSpPr>
          <p:spPr bwMode="auto">
            <a:xfrm>
              <a:off x="2784" y="2888"/>
              <a:ext cx="712" cy="0"/>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22" name="Text Box 25"/>
            <p:cNvSpPr txBox="1">
              <a:spLocks noChangeArrowheads="1"/>
            </p:cNvSpPr>
            <p:nvPr/>
          </p:nvSpPr>
          <p:spPr bwMode="auto">
            <a:xfrm>
              <a:off x="2832" y="2863"/>
              <a:ext cx="104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b="1" i="1">
                  <a:solidFill>
                    <a:srgbClr val="FF0000"/>
                  </a:solidFill>
                  <a:effectLst>
                    <a:outerShdw blurRad="38100" dist="38100" dir="2700000" algn="tl">
                      <a:srgbClr val="000000"/>
                    </a:outerShdw>
                  </a:effectLst>
                </a:rPr>
                <a:t>r</a:t>
              </a:r>
              <a:r>
                <a:rPr lang="en-US" altLang="zh-CN" sz="2400" b="1" baseline="-25000">
                  <a:solidFill>
                    <a:srgbClr val="FF0000"/>
                  </a:solidFill>
                  <a:effectLst>
                    <a:outerShdw blurRad="38100" dist="38100" dir="2700000" algn="tl">
                      <a:srgbClr val="000000"/>
                    </a:outerShdw>
                  </a:effectLst>
                </a:rPr>
                <a:t>2</a:t>
              </a:r>
              <a:r>
                <a:rPr lang="en-US" altLang="zh-CN" sz="2400" b="1">
                  <a:solidFill>
                    <a:srgbClr val="FF0000"/>
                  </a:solidFill>
                  <a:effectLst>
                    <a:outerShdw blurRad="38100" dist="38100" dir="2700000" algn="tl">
                      <a:srgbClr val="000000"/>
                    </a:outerShdw>
                  </a:effectLst>
                </a:rPr>
                <a:t>×(-1)</a:t>
              </a:r>
            </a:p>
            <a:p>
              <a:pPr eaLnBrk="1" hangingPunct="1">
                <a:spcBef>
                  <a:spcPct val="50000"/>
                </a:spcBef>
                <a:defRPr/>
              </a:pPr>
              <a:r>
                <a:rPr lang="en-US" altLang="zh-CN" sz="2400" b="1" i="1">
                  <a:solidFill>
                    <a:srgbClr val="FF0000"/>
                  </a:solidFill>
                  <a:effectLst>
                    <a:outerShdw blurRad="38100" dist="38100" dir="2700000" algn="tl">
                      <a:srgbClr val="000000"/>
                    </a:outerShdw>
                  </a:effectLst>
                </a:rPr>
                <a:t>r</a:t>
              </a:r>
              <a:r>
                <a:rPr lang="en-US" altLang="zh-CN" sz="2400" b="1" baseline="-25000">
                  <a:solidFill>
                    <a:srgbClr val="FF0000"/>
                  </a:solidFill>
                  <a:effectLst>
                    <a:outerShdw blurRad="38100" dist="38100" dir="2700000" algn="tl">
                      <a:srgbClr val="000000"/>
                    </a:outerShdw>
                  </a:effectLst>
                </a:rPr>
                <a:t>3</a:t>
              </a:r>
              <a:r>
                <a:rPr lang="en-US" altLang="zh-CN" sz="2400" b="1">
                  <a:solidFill>
                    <a:srgbClr val="FF0000"/>
                  </a:solidFill>
                  <a:effectLst>
                    <a:outerShdw blurRad="38100" dist="38100" dir="2700000" algn="tl">
                      <a:srgbClr val="000000"/>
                    </a:outerShdw>
                  </a:effectLst>
                </a:rPr>
                <a:t>×(-1)</a:t>
              </a:r>
            </a:p>
          </p:txBody>
        </p:sp>
        <p:sp>
          <p:nvSpPr>
            <p:cNvPr id="23" name="Text Box 26"/>
            <p:cNvSpPr txBox="1">
              <a:spLocks noChangeArrowheads="1"/>
            </p:cNvSpPr>
            <p:nvPr/>
          </p:nvSpPr>
          <p:spPr bwMode="auto">
            <a:xfrm>
              <a:off x="2840" y="2296"/>
              <a:ext cx="8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3</a:t>
              </a:r>
              <a:r>
                <a:rPr lang="en-US" altLang="zh-CN" sz="2800" b="1">
                  <a:solidFill>
                    <a:srgbClr val="FF0000"/>
                  </a:solidFill>
                  <a:effectLst>
                    <a:outerShdw blurRad="38100" dist="38100" dir="2700000" algn="tl">
                      <a:srgbClr val="000000"/>
                    </a:outerShdw>
                  </a:effectLst>
                </a:rPr>
                <a:t>+</a:t>
              </a: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1</a:t>
              </a:r>
            </a:p>
          </p:txBody>
        </p:sp>
        <p:sp>
          <p:nvSpPr>
            <p:cNvPr id="24" name="Text Box 29"/>
            <p:cNvSpPr txBox="1">
              <a:spLocks noChangeArrowheads="1"/>
            </p:cNvSpPr>
            <p:nvPr/>
          </p:nvSpPr>
          <p:spPr bwMode="auto">
            <a:xfrm>
              <a:off x="2872" y="2544"/>
              <a:ext cx="8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3+</a:t>
              </a:r>
              <a:r>
                <a:rPr lang="en-US" altLang="zh-CN" sz="2800" b="1" i="1">
                  <a:solidFill>
                    <a:srgbClr val="FF0000"/>
                  </a:solidFill>
                  <a:effectLst>
                    <a:outerShdw blurRad="38100" dist="38100" dir="2700000" algn="tl">
                      <a:srgbClr val="000000"/>
                    </a:outerShdw>
                  </a:effectLst>
                </a:rPr>
                <a:t>r</a:t>
              </a:r>
              <a:r>
                <a:rPr lang="en-US" altLang="zh-CN" sz="2800" b="1" baseline="-25000">
                  <a:solidFill>
                    <a:srgbClr val="FF0000"/>
                  </a:solidFill>
                  <a:effectLst>
                    <a:outerShdw blurRad="38100" dist="38100" dir="2700000" algn="tl">
                      <a:srgbClr val="000000"/>
                    </a:outerShdw>
                  </a:effectLst>
                </a:rPr>
                <a:t>2</a:t>
              </a:r>
            </a:p>
          </p:txBody>
        </p:sp>
      </p:grpSp>
      <p:grpSp>
        <p:nvGrpSpPr>
          <p:cNvPr id="25" name="Group 35"/>
          <p:cNvGrpSpPr>
            <a:grpSpLocks/>
          </p:cNvGrpSpPr>
          <p:nvPr/>
        </p:nvGrpSpPr>
        <p:grpSpPr bwMode="auto">
          <a:xfrm>
            <a:off x="3261591" y="4376882"/>
            <a:ext cx="2870200" cy="1206500"/>
            <a:chOff x="984" y="2536"/>
            <a:chExt cx="1808" cy="760"/>
          </a:xfrm>
        </p:grpSpPr>
        <p:graphicFrame>
          <p:nvGraphicFramePr>
            <p:cNvPr id="26" name="Object 22"/>
            <p:cNvGraphicFramePr>
              <a:graphicFrameLocks noChangeAspect="1"/>
            </p:cNvGraphicFramePr>
            <p:nvPr/>
          </p:nvGraphicFramePr>
          <p:xfrm>
            <a:off x="984" y="2536"/>
            <a:ext cx="1808" cy="760"/>
          </p:xfrm>
          <a:graphic>
            <a:graphicData uri="http://schemas.openxmlformats.org/presentationml/2006/ole">
              <mc:AlternateContent xmlns:mc="http://schemas.openxmlformats.org/markup-compatibility/2006">
                <mc:Choice xmlns:v="urn:schemas-microsoft-com:vml" Requires="v">
                  <p:oleObj spid="_x0000_s104100" name="Equation" r:id="rId11" imgW="2870200" imgH="1117600" progId="Equation.DSMT4">
                    <p:embed/>
                  </p:oleObj>
                </mc:Choice>
                <mc:Fallback>
                  <p:oleObj name="Equation" r:id="rId11" imgW="2870200" imgH="1117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4" y="2536"/>
                          <a:ext cx="1808" cy="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30"/>
            <p:cNvSpPr>
              <a:spLocks noChangeShapeType="1"/>
            </p:cNvSpPr>
            <p:nvPr/>
          </p:nvSpPr>
          <p:spPr bwMode="auto">
            <a:xfrm>
              <a:off x="1872" y="2592"/>
              <a:ext cx="0" cy="664"/>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grpSp>
      <p:grpSp>
        <p:nvGrpSpPr>
          <p:cNvPr id="28" name="Group 34"/>
          <p:cNvGrpSpPr>
            <a:grpSpLocks/>
          </p:cNvGrpSpPr>
          <p:nvPr/>
        </p:nvGrpSpPr>
        <p:grpSpPr bwMode="auto">
          <a:xfrm>
            <a:off x="6741391" y="2675082"/>
            <a:ext cx="2540000" cy="1117600"/>
            <a:chOff x="3176" y="1464"/>
            <a:chExt cx="1600" cy="704"/>
          </a:xfrm>
        </p:grpSpPr>
        <p:graphicFrame>
          <p:nvGraphicFramePr>
            <p:cNvPr id="29" name="Object 14"/>
            <p:cNvGraphicFramePr>
              <a:graphicFrameLocks noChangeAspect="1"/>
            </p:cNvGraphicFramePr>
            <p:nvPr/>
          </p:nvGraphicFramePr>
          <p:xfrm>
            <a:off x="3176" y="1464"/>
            <a:ext cx="1600" cy="704"/>
          </p:xfrm>
          <a:graphic>
            <a:graphicData uri="http://schemas.openxmlformats.org/presentationml/2006/ole">
              <mc:AlternateContent xmlns:mc="http://schemas.openxmlformats.org/markup-compatibility/2006">
                <mc:Choice xmlns:v="urn:schemas-microsoft-com:vml" Requires="v">
                  <p:oleObj spid="_x0000_s104101" name="Equation" r:id="rId13" imgW="2540000" imgH="1117600" progId="Equation.DSMT4">
                    <p:embed/>
                  </p:oleObj>
                </mc:Choice>
                <mc:Fallback>
                  <p:oleObj name="Equation" r:id="rId13" imgW="2540000" imgH="1117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6" y="1464"/>
                          <a:ext cx="1600" cy="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31"/>
            <p:cNvSpPr>
              <a:spLocks noChangeShapeType="1"/>
            </p:cNvSpPr>
            <p:nvPr/>
          </p:nvSpPr>
          <p:spPr bwMode="auto">
            <a:xfrm>
              <a:off x="3984" y="1488"/>
              <a:ext cx="0" cy="664"/>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grpSp>
      <p:grpSp>
        <p:nvGrpSpPr>
          <p:cNvPr id="31" name="Group 36"/>
          <p:cNvGrpSpPr>
            <a:grpSpLocks/>
          </p:cNvGrpSpPr>
          <p:nvPr/>
        </p:nvGrpSpPr>
        <p:grpSpPr bwMode="auto">
          <a:xfrm>
            <a:off x="7293841" y="4364182"/>
            <a:ext cx="2679700" cy="1206500"/>
            <a:chOff x="3644" y="2528"/>
            <a:chExt cx="1688" cy="760"/>
          </a:xfrm>
        </p:grpSpPr>
        <p:graphicFrame>
          <p:nvGraphicFramePr>
            <p:cNvPr id="32" name="Object 27"/>
            <p:cNvGraphicFramePr>
              <a:graphicFrameLocks noChangeAspect="1"/>
            </p:cNvGraphicFramePr>
            <p:nvPr/>
          </p:nvGraphicFramePr>
          <p:xfrm>
            <a:off x="3644" y="2528"/>
            <a:ext cx="1688" cy="760"/>
          </p:xfrm>
          <a:graphic>
            <a:graphicData uri="http://schemas.openxmlformats.org/presentationml/2006/ole">
              <mc:AlternateContent xmlns:mc="http://schemas.openxmlformats.org/markup-compatibility/2006">
                <mc:Choice xmlns:v="urn:schemas-microsoft-com:vml" Requires="v">
                  <p:oleObj spid="_x0000_s104102" name="Equation" r:id="rId15" imgW="2679700" imgH="1117600" progId="Equation.DSMT4">
                    <p:embed/>
                  </p:oleObj>
                </mc:Choice>
                <mc:Fallback>
                  <p:oleObj name="Equation" r:id="rId15" imgW="2679700" imgH="1117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44" y="2528"/>
                          <a:ext cx="1688" cy="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32"/>
            <p:cNvSpPr>
              <a:spLocks noChangeShapeType="1"/>
            </p:cNvSpPr>
            <p:nvPr/>
          </p:nvSpPr>
          <p:spPr bwMode="auto">
            <a:xfrm>
              <a:off x="4376" y="2560"/>
              <a:ext cx="0" cy="664"/>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grpSp>
      <p:sp>
        <p:nvSpPr>
          <p:cNvPr id="34" name="AutoShape 39"/>
          <p:cNvSpPr>
            <a:spLocks noChangeArrowheads="1"/>
          </p:cNvSpPr>
          <p:nvPr/>
        </p:nvSpPr>
        <p:spPr bwMode="auto">
          <a:xfrm>
            <a:off x="10132291" y="2319482"/>
            <a:ext cx="393700" cy="3949700"/>
          </a:xfrm>
          <a:prstGeom prst="upArrow">
            <a:avLst>
              <a:gd name="adj1" fmla="val 50000"/>
              <a:gd name="adj2" fmla="val 250806"/>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defRPr/>
            </a:pPr>
            <a:endParaRPr lang="zh-CN" altLang="en-US">
              <a:effectLst>
                <a:outerShdw blurRad="38100" dist="38100" dir="2700000" algn="tl">
                  <a:srgbClr val="000000">
                    <a:alpha val="43137"/>
                  </a:srgbClr>
                </a:outerShdw>
              </a:effectLst>
            </a:endParaRPr>
          </a:p>
        </p:txBody>
      </p:sp>
      <p:grpSp>
        <p:nvGrpSpPr>
          <p:cNvPr id="35" name="Group 42"/>
          <p:cNvGrpSpPr>
            <a:grpSpLocks/>
          </p:cNvGrpSpPr>
          <p:nvPr/>
        </p:nvGrpSpPr>
        <p:grpSpPr bwMode="auto">
          <a:xfrm>
            <a:off x="7820891" y="5710382"/>
            <a:ext cx="1600200" cy="973138"/>
            <a:chOff x="3856" y="3376"/>
            <a:chExt cx="1008" cy="613"/>
          </a:xfrm>
        </p:grpSpPr>
        <p:sp>
          <p:nvSpPr>
            <p:cNvPr id="36" name="Line 40"/>
            <p:cNvSpPr>
              <a:spLocks noChangeShapeType="1"/>
            </p:cNvSpPr>
            <p:nvPr/>
          </p:nvSpPr>
          <p:spPr bwMode="auto">
            <a:xfrm>
              <a:off x="4288" y="3376"/>
              <a:ext cx="8" cy="32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7" name="Text Box 41"/>
            <p:cNvSpPr txBox="1">
              <a:spLocks noChangeArrowheads="1"/>
            </p:cNvSpPr>
            <p:nvPr/>
          </p:nvSpPr>
          <p:spPr bwMode="auto">
            <a:xfrm>
              <a:off x="3856" y="3624"/>
              <a:ext cx="100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a:effectLst>
                    <a:outerShdw blurRad="38100" dist="38100" dir="2700000" algn="tl">
                      <a:srgbClr val="FFFFFF"/>
                    </a:outerShdw>
                  </a:effectLst>
                </a:rPr>
                <a:t>[</a:t>
              </a:r>
              <a:r>
                <a:rPr lang="en-US" altLang="zh-CN" b="1" i="1">
                  <a:solidFill>
                    <a:srgbClr val="0000CC"/>
                  </a:solidFill>
                  <a:effectLst>
                    <a:outerShdw blurRad="38100" dist="38100" dir="2700000" algn="tl">
                      <a:srgbClr val="000000"/>
                    </a:outerShdw>
                  </a:effectLst>
                </a:rPr>
                <a:t>I</a:t>
              </a:r>
              <a:r>
                <a:rPr lang="en-US" altLang="zh-CN" i="1">
                  <a:effectLst>
                    <a:outerShdw blurRad="38100" dist="38100" dir="2700000" algn="tl">
                      <a:srgbClr val="FFFFFF"/>
                    </a:outerShdw>
                  </a:effectLst>
                </a:rPr>
                <a:t> </a:t>
              </a:r>
              <a:r>
                <a:rPr lang="en-US" altLang="zh-CN">
                  <a:effectLst>
                    <a:outerShdw blurRad="38100" dist="38100" dir="2700000" algn="tl">
                      <a:srgbClr val="FFFFFF"/>
                    </a:outerShdw>
                  </a:effectLst>
                </a:rPr>
                <a:t>|</a:t>
              </a:r>
              <a:r>
                <a:rPr lang="en-US" altLang="zh-CN">
                  <a:solidFill>
                    <a:srgbClr val="FF0000"/>
                  </a:solidFill>
                  <a:effectLst>
                    <a:outerShdw blurRad="38100" dist="38100" dir="2700000" algn="tl">
                      <a:srgbClr val="000000"/>
                    </a:outerShdw>
                  </a:effectLst>
                </a:rPr>
                <a:t> </a:t>
              </a:r>
              <a:r>
                <a:rPr lang="en-US" altLang="zh-CN" b="1" i="1">
                  <a:solidFill>
                    <a:srgbClr val="FF0000"/>
                  </a:solidFill>
                  <a:effectLst>
                    <a:outerShdw blurRad="38100" dist="38100" dir="2700000" algn="tl">
                      <a:srgbClr val="000000"/>
                    </a:outerShdw>
                  </a:effectLst>
                </a:rPr>
                <a:t>P</a:t>
              </a:r>
              <a:r>
                <a:rPr lang="en-US" altLang="zh-CN" b="1" baseline="30000">
                  <a:solidFill>
                    <a:srgbClr val="FF0000"/>
                  </a:solidFill>
                  <a:effectLst>
                    <a:outerShdw blurRad="38100" dist="38100" dir="2700000" algn="tl">
                      <a:srgbClr val="000000"/>
                    </a:outerShdw>
                  </a:effectLst>
                </a:rPr>
                <a:t>-1</a:t>
              </a:r>
              <a:r>
                <a:rPr lang="en-US" altLang="zh-CN">
                  <a:effectLst>
                    <a:outerShdw blurRad="38100" dist="38100" dir="2700000" algn="tl">
                      <a:srgbClr val="FFFFFF"/>
                    </a:outerShdw>
                  </a:effectLst>
                </a:rPr>
                <a:t>]</a:t>
              </a:r>
            </a:p>
          </p:txBody>
        </p:sp>
      </p:grpSp>
      <p:sp>
        <p:nvSpPr>
          <p:cNvPr id="38" name="Rectangle 44"/>
          <p:cNvSpPr>
            <a:spLocks noChangeArrowheads="1"/>
          </p:cNvSpPr>
          <p:nvPr/>
        </p:nvSpPr>
        <p:spPr bwMode="auto">
          <a:xfrm>
            <a:off x="10329141" y="6854970"/>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DDE1ED93-FA03-4738-BD92-4261FA7A07D8}" type="slidenum">
              <a:rPr lang="en-US" altLang="zh-CN" sz="1800" b="1" smtClean="0">
                <a:solidFill>
                  <a:schemeClr val="tx2"/>
                </a:solidFill>
                <a:effectLst>
                  <a:outerShdw blurRad="38100" dist="38100" dir="2700000" algn="tl">
                    <a:srgbClr val="FFFFFF"/>
                  </a:outerShdw>
                </a:effectLst>
              </a:rPr>
              <a:pPr eaLnBrk="1" hangingPunct="1">
                <a:defRPr/>
              </a:pPr>
              <a:t>64</a:t>
            </a:fld>
            <a:endParaRPr lang="en-US" altLang="zh-CN" sz="1800" b="1" smtClean="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127603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heckerboard(across)">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ppt_x"/>
                                          </p:val>
                                        </p:tav>
                                        <p:tav tm="100000">
                                          <p:val>
                                            <p:strVal val="#ppt_x"/>
                                          </p:val>
                                        </p:tav>
                                      </p:tavLst>
                                    </p:anim>
                                    <p:anim calcmode="lin" valueType="num">
                                      <p:cBhvr additive="base">
                                        <p:cTn id="5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1872673" y="371187"/>
            <a:ext cx="39084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a:solidFill>
                  <a:srgbClr val="FF0000"/>
                </a:solidFill>
                <a:latin typeface="黑体" panose="02010609060101010101" pitchFamily="49" charset="-122"/>
                <a:ea typeface="黑体" panose="02010609060101010101" pitchFamily="49" charset="-122"/>
              </a:rPr>
              <a:t>第四章 矩阵的特征值、特征向量和相似 </a:t>
            </a:r>
            <a:endParaRPr kumimoji="0" lang="zh-CN" altLang="en-US" sz="1600" b="1">
              <a:solidFill>
                <a:srgbClr val="FF0000"/>
              </a:solidFill>
              <a:latin typeface="Times New Roman" panose="02020603050405020304" pitchFamily="18" charset="0"/>
              <a:ea typeface="黑体" panose="02010609060101010101" pitchFamily="49" charset="-122"/>
            </a:endParaRPr>
          </a:p>
        </p:txBody>
      </p:sp>
      <p:sp>
        <p:nvSpPr>
          <p:cNvPr id="3" name="Rectangle 3"/>
          <p:cNvSpPr>
            <a:spLocks noChangeArrowheads="1"/>
          </p:cNvSpPr>
          <p:nvPr/>
        </p:nvSpPr>
        <p:spPr bwMode="auto">
          <a:xfrm>
            <a:off x="7368598" y="360075"/>
            <a:ext cx="26116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
        <p:nvSpPr>
          <p:cNvPr id="4" name="Line 4"/>
          <p:cNvSpPr>
            <a:spLocks noChangeShapeType="1"/>
          </p:cNvSpPr>
          <p:nvPr/>
        </p:nvSpPr>
        <p:spPr bwMode="auto">
          <a:xfrm>
            <a:off x="1948873" y="720437"/>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5" name="Rectangle 5"/>
          <p:cNvSpPr>
            <a:spLocks noChangeArrowheads="1"/>
          </p:cNvSpPr>
          <p:nvPr/>
        </p:nvSpPr>
        <p:spPr bwMode="auto">
          <a:xfrm>
            <a:off x="649145" y="767235"/>
            <a:ext cx="1504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dirty="0">
                <a:effectLst>
                  <a:outerShdw blurRad="38100" dist="38100" dir="2700000" algn="tl">
                    <a:srgbClr val="FFFFFF"/>
                  </a:outerShdw>
                </a:effectLst>
              </a:rPr>
              <a:t>2. </a:t>
            </a:r>
            <a:r>
              <a:rPr kumimoji="0" lang="zh-CN" altLang="en-US" b="1" dirty="0">
                <a:effectLst>
                  <a:outerShdw blurRad="38100" dist="38100" dir="2700000" algn="tl">
                    <a:srgbClr val="FFFFFF"/>
                  </a:outerShdw>
                </a:effectLst>
              </a:rPr>
              <a:t>性质 </a:t>
            </a:r>
          </a:p>
        </p:txBody>
      </p:sp>
      <p:sp>
        <p:nvSpPr>
          <p:cNvPr id="6" name="Rectangle 6"/>
          <p:cNvSpPr>
            <a:spLocks noChangeArrowheads="1"/>
          </p:cNvSpPr>
          <p:nvPr/>
        </p:nvSpPr>
        <p:spPr bwMode="auto">
          <a:xfrm>
            <a:off x="1984809" y="1324480"/>
            <a:ext cx="3176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dirty="0">
                <a:solidFill>
                  <a:srgbClr val="0000CC"/>
                </a:solidFill>
                <a:effectLst>
                  <a:outerShdw blurRad="38100" dist="38100" dir="2700000" algn="tl">
                    <a:srgbClr val="000000"/>
                  </a:outerShdw>
                </a:effectLst>
              </a:rPr>
              <a:t>(1)</a:t>
            </a:r>
            <a:r>
              <a:rPr kumimoji="0" lang="en-US" altLang="zh-CN" b="1" dirty="0">
                <a:effectLst>
                  <a:outerShdw blurRad="38100" dist="38100" dir="2700000" algn="tl">
                    <a:srgbClr val="FFFFFF"/>
                  </a:outerShdw>
                </a:effectLst>
              </a:rPr>
              <a:t> </a:t>
            </a:r>
            <a:r>
              <a:rPr kumimoji="0" lang="zh-CN" altLang="en-US" b="1" dirty="0">
                <a:effectLst>
                  <a:outerShdw blurRad="38100" dist="38100" dir="2700000" algn="tl">
                    <a:srgbClr val="FFFFFF"/>
                  </a:outerShdw>
                </a:effectLst>
              </a:rPr>
              <a:t>反身性</a:t>
            </a:r>
            <a:r>
              <a:rPr kumimoji="0" lang="en-US" altLang="zh-CN" b="1" dirty="0">
                <a:effectLst>
                  <a:outerShdw blurRad="38100" dist="38100" dir="2700000" algn="tl">
                    <a:srgbClr val="FFFFFF"/>
                  </a:outerShdw>
                </a:effectLst>
              </a:rPr>
              <a:t>: </a:t>
            </a:r>
            <a:r>
              <a:rPr kumimoji="0"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 </a:t>
            </a:r>
          </a:p>
        </p:txBody>
      </p:sp>
      <p:sp>
        <p:nvSpPr>
          <p:cNvPr id="7" name="Rectangle 9"/>
          <p:cNvSpPr>
            <a:spLocks noChangeArrowheads="1"/>
          </p:cNvSpPr>
          <p:nvPr/>
        </p:nvSpPr>
        <p:spPr bwMode="auto">
          <a:xfrm>
            <a:off x="2009632" y="2113071"/>
            <a:ext cx="45354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solidFill>
                  <a:srgbClr val="0000CC"/>
                </a:solidFill>
                <a:effectLst>
                  <a:outerShdw blurRad="38100" dist="38100" dir="2700000" algn="tl">
                    <a:srgbClr val="000000"/>
                  </a:outerShdw>
                </a:effectLst>
              </a:rPr>
              <a:t>(2)</a:t>
            </a:r>
            <a:r>
              <a:rPr lang="en-US" altLang="zh-CN" b="1" dirty="0">
                <a:effectLst>
                  <a:outerShdw blurRad="38100" dist="38100" dir="2700000" algn="tl">
                    <a:srgbClr val="FFFFFF"/>
                  </a:outerShdw>
                </a:effectLst>
              </a:rPr>
              <a:t> </a:t>
            </a:r>
            <a:r>
              <a:rPr lang="zh-CN" altLang="en-US" b="1" dirty="0">
                <a:effectLst>
                  <a:outerShdw blurRad="38100" dist="38100" dir="2700000" algn="tl">
                    <a:srgbClr val="FFFFFF"/>
                  </a:outerShdw>
                </a:effectLst>
              </a:rPr>
              <a:t>对称性</a:t>
            </a: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B </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 </a:t>
            </a:r>
          </a:p>
        </p:txBody>
      </p:sp>
      <p:sp>
        <p:nvSpPr>
          <p:cNvPr id="8" name="Rectangle 11"/>
          <p:cNvSpPr>
            <a:spLocks noChangeArrowheads="1"/>
          </p:cNvSpPr>
          <p:nvPr/>
        </p:nvSpPr>
        <p:spPr bwMode="auto">
          <a:xfrm>
            <a:off x="6595485" y="2142837"/>
            <a:ext cx="2139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 </a:t>
            </a: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 </a:t>
            </a:r>
          </a:p>
        </p:txBody>
      </p:sp>
      <p:sp>
        <p:nvSpPr>
          <p:cNvPr id="9" name="Rectangle 12"/>
          <p:cNvSpPr>
            <a:spLocks noChangeArrowheads="1"/>
          </p:cNvSpPr>
          <p:nvPr/>
        </p:nvSpPr>
        <p:spPr bwMode="auto">
          <a:xfrm>
            <a:off x="2058410" y="3108038"/>
            <a:ext cx="5492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solidFill>
                  <a:srgbClr val="0000CC"/>
                </a:solidFill>
                <a:effectLst>
                  <a:outerShdw blurRad="38100" dist="38100" dir="2700000" algn="tl">
                    <a:srgbClr val="000000"/>
                  </a:outerShdw>
                </a:effectLst>
              </a:rPr>
              <a:t>(3)</a:t>
            </a:r>
            <a:r>
              <a:rPr lang="en-US" altLang="zh-CN" b="1" dirty="0">
                <a:effectLst>
                  <a:outerShdw blurRad="38100" dist="38100" dir="2700000" algn="tl">
                    <a:srgbClr val="FFFFFF"/>
                  </a:outerShdw>
                </a:effectLst>
              </a:rPr>
              <a:t> </a:t>
            </a:r>
            <a:r>
              <a:rPr lang="zh-CN" altLang="en-US" b="1" dirty="0">
                <a:effectLst>
                  <a:outerShdw blurRad="38100" dist="38100" dir="2700000" algn="tl">
                    <a:srgbClr val="FFFFFF"/>
                  </a:outerShdw>
                </a:effectLst>
              </a:rPr>
              <a:t>传递性</a:t>
            </a: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C </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C</a:t>
            </a:r>
            <a:r>
              <a:rPr lang="en-US" altLang="zh-CN" b="1" dirty="0">
                <a:effectLst>
                  <a:outerShdw blurRad="38100" dist="38100" dir="2700000" algn="tl">
                    <a:srgbClr val="FFFFFF"/>
                  </a:outerShdw>
                </a:effectLst>
              </a:rPr>
              <a:t>. </a:t>
            </a:r>
            <a:endParaRPr lang="en-US" altLang="zh-CN" b="1" dirty="0">
              <a:effectLst>
                <a:outerShdw blurRad="38100" dist="38100" dir="2700000" algn="tl">
                  <a:srgbClr val="FFFFFF"/>
                </a:outerShdw>
              </a:effectLst>
              <a:sym typeface="Symbol" pitchFamily="18" charset="2"/>
            </a:endParaRPr>
          </a:p>
        </p:txBody>
      </p:sp>
      <p:sp>
        <p:nvSpPr>
          <p:cNvPr id="10" name="Rectangle 13"/>
          <p:cNvSpPr>
            <a:spLocks noChangeArrowheads="1"/>
          </p:cNvSpPr>
          <p:nvPr/>
        </p:nvSpPr>
        <p:spPr bwMode="auto">
          <a:xfrm>
            <a:off x="8884660" y="3741828"/>
            <a:ext cx="21304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rPr>
              <a:t>Q</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BQ </a:t>
            </a: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C </a:t>
            </a:r>
          </a:p>
        </p:txBody>
      </p:sp>
      <p:sp>
        <p:nvSpPr>
          <p:cNvPr id="11" name="Rectangle 14"/>
          <p:cNvSpPr>
            <a:spLocks noChangeArrowheads="1"/>
          </p:cNvSpPr>
          <p:nvPr/>
        </p:nvSpPr>
        <p:spPr bwMode="auto">
          <a:xfrm>
            <a:off x="6000429" y="3757189"/>
            <a:ext cx="29035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rPr>
              <a:t>Q</a:t>
            </a:r>
            <a:r>
              <a:rPr lang="en-US" altLang="zh-CN" b="1" baseline="30000" dirty="0">
                <a:effectLst>
                  <a:outerShdw blurRad="38100" dist="38100" dir="2700000" algn="tl">
                    <a:srgbClr val="FFFFFF"/>
                  </a:outerShdw>
                </a:effectLst>
                <a:sym typeface="Symbol" pitchFamily="18" charset="2"/>
              </a:rPr>
              <a:t>1</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Q</a:t>
            </a:r>
            <a:r>
              <a:rPr lang="en-US" altLang="zh-CN" b="1" dirty="0">
                <a:effectLst>
                  <a:outerShdw blurRad="38100" dist="38100" dir="2700000" algn="tl">
                    <a:srgbClr val="FFFFFF"/>
                  </a:outerShdw>
                </a:effectLst>
              </a:rPr>
              <a:t> = </a:t>
            </a:r>
          </a:p>
        </p:txBody>
      </p:sp>
      <p:sp>
        <p:nvSpPr>
          <p:cNvPr id="12" name="Rectangle 15"/>
          <p:cNvSpPr>
            <a:spLocks noChangeArrowheads="1"/>
          </p:cNvSpPr>
          <p:nvPr/>
        </p:nvSpPr>
        <p:spPr bwMode="auto">
          <a:xfrm>
            <a:off x="3156961" y="3813285"/>
            <a:ext cx="27924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PQ</a:t>
            </a:r>
            <a:r>
              <a:rPr lang="en-US" altLang="zh-CN" b="1" dirty="0">
                <a:effectLst>
                  <a:outerShdw blurRad="38100" dist="38100" dir="2700000" algn="tl">
                    <a:srgbClr val="FFFFFF"/>
                  </a:outerShdw>
                </a:effectLst>
              </a:rPr>
              <a:t>)</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PQ</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 </a:t>
            </a:r>
            <a:r>
              <a:rPr lang="en-US" altLang="zh-CN" b="1" dirty="0">
                <a:effectLst>
                  <a:outerShdw blurRad="38100" dist="38100" dir="2700000" algn="tl">
                    <a:srgbClr val="FFFFFF"/>
                  </a:outerShdw>
                </a:effectLst>
              </a:rPr>
              <a:t>= </a:t>
            </a:r>
          </a:p>
        </p:txBody>
      </p:sp>
      <p:sp>
        <p:nvSpPr>
          <p:cNvPr id="13" name="Rectangle 16"/>
          <p:cNvSpPr>
            <a:spLocks noChangeArrowheads="1"/>
          </p:cNvSpPr>
          <p:nvPr/>
        </p:nvSpPr>
        <p:spPr bwMode="auto">
          <a:xfrm>
            <a:off x="2058410" y="4631929"/>
            <a:ext cx="5711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b="1" dirty="0">
                <a:solidFill>
                  <a:srgbClr val="0000CC"/>
                </a:solidFill>
                <a:effectLst>
                  <a:outerShdw blurRad="38100" dist="38100" dir="2700000" algn="tl">
                    <a:srgbClr val="000000"/>
                  </a:outerShdw>
                </a:effectLst>
              </a:rPr>
              <a:t>(4)</a:t>
            </a: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B </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a:t>
            </a:r>
            <a:r>
              <a:rPr lang="zh-CN" altLang="en-US" b="1" dirty="0">
                <a:effectLst>
                  <a:outerShdw blurRad="38100" dist="38100" dir="2700000" algn="tl">
                    <a:srgbClr val="FFFFFF"/>
                  </a:outerShdw>
                </a:effectLst>
              </a:rPr>
              <a:t>，</a:t>
            </a:r>
            <a:r>
              <a:rPr lang="en-US" altLang="zh-CN" b="1" i="1" dirty="0" err="1">
                <a:solidFill>
                  <a:srgbClr val="FF0000"/>
                </a:solidFill>
                <a:effectLst>
                  <a:outerShdw blurRad="38100" dist="38100" dir="2700000" algn="tl">
                    <a:srgbClr val="000000"/>
                  </a:outerShdw>
                </a:effectLst>
              </a:rPr>
              <a:t>A</a:t>
            </a:r>
            <a:r>
              <a:rPr lang="en-US" altLang="zh-CN" b="1" i="1" baseline="30000" dirty="0" err="1">
                <a:solidFill>
                  <a:srgbClr val="FF0000"/>
                </a:solidFill>
                <a:effectLst>
                  <a:outerShdw blurRad="38100" dist="38100" dir="2700000" algn="tl">
                    <a:srgbClr val="000000"/>
                  </a:outerShdw>
                </a:effectLst>
              </a:rPr>
              <a:t>m</a:t>
            </a:r>
            <a:r>
              <a:rPr lang="en-US" altLang="zh-CN" b="1" dirty="0" err="1">
                <a:effectLst>
                  <a:outerShdw blurRad="38100" dist="38100" dir="2700000" algn="tl">
                    <a:srgbClr val="FFFFFF"/>
                  </a:outerShdw>
                </a:effectLst>
              </a:rPr>
              <a:t>~</a:t>
            </a:r>
            <a:r>
              <a:rPr lang="en-US" altLang="zh-CN" b="1" i="1" dirty="0" err="1">
                <a:solidFill>
                  <a:srgbClr val="FF0000"/>
                </a:solidFill>
                <a:effectLst>
                  <a:outerShdw blurRad="38100" dist="38100" dir="2700000" algn="tl">
                    <a:srgbClr val="000000"/>
                  </a:outerShdw>
                </a:effectLst>
              </a:rPr>
              <a:t>B</a:t>
            </a:r>
            <a:r>
              <a:rPr lang="en-US" altLang="zh-CN" b="1" i="1" baseline="30000" dirty="0" err="1">
                <a:solidFill>
                  <a:srgbClr val="FF0000"/>
                </a:solidFill>
                <a:effectLst>
                  <a:outerShdw blurRad="38100" dist="38100" dir="2700000" algn="tl">
                    <a:srgbClr val="000000"/>
                  </a:outerShdw>
                </a:effectLst>
              </a:rPr>
              <a:t>m</a:t>
            </a:r>
            <a:r>
              <a:rPr lang="en-US" altLang="zh-CN" b="1" i="1" dirty="0">
                <a:effectLst>
                  <a:outerShdw blurRad="38100" dist="38100" dir="2700000" algn="tl">
                    <a:srgbClr val="FFFFFF"/>
                  </a:outerShdw>
                </a:effectLst>
              </a:rPr>
              <a:t>.</a:t>
            </a:r>
            <a:endParaRPr lang="en-US" altLang="zh-CN" b="1" i="1" baseline="30000" dirty="0">
              <a:effectLst>
                <a:outerShdw blurRad="38100" dist="38100" dir="2700000" algn="tl">
                  <a:srgbClr val="FFFFFF"/>
                </a:outerShdw>
              </a:effectLst>
              <a:sym typeface="Symbol" pitchFamily="18" charset="2"/>
            </a:endParaRPr>
          </a:p>
        </p:txBody>
      </p:sp>
      <p:sp>
        <p:nvSpPr>
          <p:cNvPr id="14" name="Rectangle 22"/>
          <p:cNvSpPr>
            <a:spLocks noChangeArrowheads="1"/>
          </p:cNvSpPr>
          <p:nvPr/>
        </p:nvSpPr>
        <p:spPr bwMode="auto">
          <a:xfrm>
            <a:off x="9968923" y="6614825"/>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38FB1567-FB34-4C7E-A4EA-942EEBD44341}" type="slidenum">
              <a:rPr lang="en-US" altLang="zh-CN" sz="1800" b="1" smtClean="0">
                <a:solidFill>
                  <a:schemeClr val="tx2"/>
                </a:solidFill>
                <a:effectLst>
                  <a:outerShdw blurRad="38100" dist="38100" dir="2700000" algn="tl">
                    <a:srgbClr val="FFFFFF"/>
                  </a:outerShdw>
                </a:effectLst>
              </a:rPr>
              <a:pPr eaLnBrk="1" hangingPunct="1">
                <a:defRPr/>
              </a:pPr>
              <a:t>65</a:t>
            </a:fld>
            <a:endParaRPr lang="en-US" altLang="zh-CN" sz="1800" b="1" smtClean="0">
              <a:solidFill>
                <a:schemeClr val="tx2"/>
              </a:solidFill>
              <a:effectLst>
                <a:outerShdw blurRad="38100" dist="38100" dir="2700000" algn="tl">
                  <a:srgbClr val="FFFFFF"/>
                </a:outerShdw>
              </a:effectLst>
            </a:endParaRPr>
          </a:p>
        </p:txBody>
      </p:sp>
      <p:sp>
        <p:nvSpPr>
          <p:cNvPr id="15" name="Rectangle 20"/>
          <p:cNvSpPr>
            <a:spLocks noChangeArrowheads="1"/>
          </p:cNvSpPr>
          <p:nvPr/>
        </p:nvSpPr>
        <p:spPr bwMode="auto">
          <a:xfrm>
            <a:off x="278208" y="5396788"/>
            <a:ext cx="252950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B</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a:t>
            </a:r>
            <a:r>
              <a:rPr lang="en-US" altLang="zh-CN" b="1" dirty="0">
                <a:effectLst>
                  <a:outerShdw blurRad="38100" dist="38100" dir="2700000" algn="tl">
                    <a:srgbClr val="FFFFFF"/>
                  </a:outerShdw>
                </a:effectLst>
                <a:sym typeface="Symbol" pitchFamily="18" charset="2"/>
              </a:rPr>
              <a:t>| </a:t>
            </a:r>
          </a:p>
        </p:txBody>
      </p:sp>
      <p:sp>
        <p:nvSpPr>
          <p:cNvPr id="16" name="Rectangle 21"/>
          <p:cNvSpPr>
            <a:spLocks noChangeArrowheads="1"/>
          </p:cNvSpPr>
          <p:nvPr/>
        </p:nvSpPr>
        <p:spPr bwMode="auto">
          <a:xfrm>
            <a:off x="2575141" y="5410398"/>
            <a:ext cx="25034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dirty="0">
                <a:effectLst>
                  <a:outerShdw blurRad="38100" dist="38100" dir="2700000" algn="tl">
                    <a:srgbClr val="FFFFFF"/>
                  </a:outerShdw>
                </a:effectLst>
              </a:rPr>
              <a:t>|</a:t>
            </a:r>
            <a:r>
              <a:rPr lang="zh-CN" altLang="zh-CN" b="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zh-CN" altLang="zh-CN" b="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P</a:t>
            </a:r>
            <a:r>
              <a:rPr lang="en-US" altLang="zh-CN" b="1" dirty="0">
                <a:effectLst>
                  <a:outerShdw blurRad="38100" dist="38100" dir="2700000" algn="tl">
                    <a:srgbClr val="FFFFFF"/>
                  </a:outerShdw>
                </a:effectLst>
                <a:sym typeface="Symbol" pitchFamily="18" charset="2"/>
              </a:rPr>
              <a:t>| </a:t>
            </a:r>
          </a:p>
        </p:txBody>
      </p:sp>
      <p:sp>
        <p:nvSpPr>
          <p:cNvPr id="17" name="Rectangle 22"/>
          <p:cNvSpPr>
            <a:spLocks noChangeArrowheads="1"/>
          </p:cNvSpPr>
          <p:nvPr/>
        </p:nvSpPr>
        <p:spPr bwMode="auto">
          <a:xfrm>
            <a:off x="4914322" y="5371541"/>
            <a:ext cx="24018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rPr>
              <a:t>P</a:t>
            </a:r>
            <a:r>
              <a:rPr lang="en-US" altLang="zh-CN" b="1" dirty="0">
                <a:effectLst>
                  <a:outerShdw blurRad="38100" dist="38100" dir="2700000" algn="tl">
                    <a:srgbClr val="FFFFFF"/>
                  </a:outerShdw>
                </a:effectLst>
              </a:rPr>
              <a:t>|</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zh-CN" altLang="zh-CN" b="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zh-CN" altLang="zh-CN" b="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P</a:t>
            </a:r>
            <a:r>
              <a:rPr lang="en-US" altLang="zh-CN" b="1" dirty="0">
                <a:effectLst>
                  <a:outerShdw blurRad="38100" dist="38100" dir="2700000" algn="tl">
                    <a:srgbClr val="FFFFFF"/>
                  </a:outerShdw>
                </a:effectLst>
                <a:sym typeface="Symbol" pitchFamily="18" charset="2"/>
              </a:rPr>
              <a:t>| </a:t>
            </a:r>
          </a:p>
        </p:txBody>
      </p:sp>
      <p:sp>
        <p:nvSpPr>
          <p:cNvPr id="18" name="Rectangle 23"/>
          <p:cNvSpPr>
            <a:spLocks noChangeArrowheads="1"/>
          </p:cNvSpPr>
          <p:nvPr/>
        </p:nvSpPr>
        <p:spPr bwMode="auto">
          <a:xfrm>
            <a:off x="7185241" y="5371541"/>
            <a:ext cx="11699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dirty="0">
                <a:effectLst>
                  <a:outerShdw blurRad="38100" dist="38100" dir="2700000" algn="tl">
                    <a:srgbClr val="FFFFFF"/>
                  </a:outerShdw>
                </a:effectLst>
                <a:sym typeface="Symbol" pitchFamily="18" charset="2"/>
              </a:rPr>
              <a:t> </a:t>
            </a:r>
          </a:p>
        </p:txBody>
      </p:sp>
      <p:graphicFrame>
        <p:nvGraphicFramePr>
          <p:cNvPr id="20" name="对象 19"/>
          <p:cNvGraphicFramePr>
            <a:graphicFrameLocks noChangeAspect="1"/>
          </p:cNvGraphicFramePr>
          <p:nvPr>
            <p:extLst>
              <p:ext uri="{D42A27DB-BD31-4B8C-83A1-F6EECF244321}">
                <p14:modId xmlns:p14="http://schemas.microsoft.com/office/powerpoint/2010/main" val="1637278272"/>
              </p:ext>
            </p:extLst>
          </p:nvPr>
        </p:nvGraphicFramePr>
        <p:xfrm>
          <a:off x="1984809" y="5962616"/>
          <a:ext cx="7166250" cy="821133"/>
        </p:xfrm>
        <a:graphic>
          <a:graphicData uri="http://schemas.openxmlformats.org/presentationml/2006/ole">
            <mc:AlternateContent xmlns:mc="http://schemas.openxmlformats.org/markup-compatibility/2006">
              <mc:Choice xmlns:v="urn:schemas-microsoft-com:vml" Requires="v">
                <p:oleObj spid="_x0000_s114741" name="Equation" r:id="rId3" imgW="3657600" imgH="419040" progId="Equation.DSMT4">
                  <p:embed/>
                </p:oleObj>
              </mc:Choice>
              <mc:Fallback>
                <p:oleObj name="Equation" r:id="rId3" imgW="3657600" imgH="419040" progId="Equation.DSMT4">
                  <p:embed/>
                  <p:pic>
                    <p:nvPicPr>
                      <p:cNvPr id="0" name=""/>
                      <p:cNvPicPr/>
                      <p:nvPr/>
                    </p:nvPicPr>
                    <p:blipFill>
                      <a:blip r:embed="rId4"/>
                      <a:stretch>
                        <a:fillRect/>
                      </a:stretch>
                    </p:blipFill>
                    <p:spPr>
                      <a:xfrm>
                        <a:off x="1984809" y="5962616"/>
                        <a:ext cx="7166250" cy="821133"/>
                      </a:xfrm>
                      <a:prstGeom prst="rect">
                        <a:avLst/>
                      </a:prstGeom>
                    </p:spPr>
                  </p:pic>
                </p:oleObj>
              </mc:Fallback>
            </mc:AlternateContent>
          </a:graphicData>
        </a:graphic>
      </p:graphicFrame>
      <p:sp>
        <p:nvSpPr>
          <p:cNvPr id="22" name="Rectangle 11"/>
          <p:cNvSpPr>
            <a:spLocks noChangeArrowheads="1"/>
          </p:cNvSpPr>
          <p:nvPr/>
        </p:nvSpPr>
        <p:spPr bwMode="auto">
          <a:xfrm>
            <a:off x="5691910" y="852537"/>
            <a:ext cx="4528416" cy="6477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10000"/>
              </a:lnSpc>
              <a:defRPr/>
            </a:pP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rPr>
              <a:t>P</a:t>
            </a:r>
            <a:r>
              <a:rPr lang="en-US" altLang="zh-CN" b="1" dirty="0">
                <a:effectLst>
                  <a:outerShdw blurRad="38100" dist="38100" dir="2700000" algn="tl">
                    <a:srgbClr val="FFFFFF"/>
                  </a:outerShdw>
                </a:effectLst>
                <a:sym typeface="Symbol" pitchFamily="18" charset="2"/>
              </a:rPr>
              <a:t> </a:t>
            </a:r>
            <a:r>
              <a:rPr lang="en-US" altLang="zh-CN" b="1" dirty="0" err="1">
                <a:effectLst>
                  <a:outerShdw blurRad="38100" dist="38100" dir="2700000" algn="tl">
                    <a:srgbClr val="FFFFFF"/>
                  </a:outerShdw>
                </a:effectLst>
                <a:sym typeface="Symbol" pitchFamily="18" charset="2"/>
              </a:rPr>
              <a:t>s.t.</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 </a:t>
            </a: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B</a:t>
            </a:r>
            <a:r>
              <a:rPr lang="en-US" altLang="zh-CN" b="1" dirty="0">
                <a:effectLst>
                  <a:outerShdw blurRad="38100" dist="38100" dir="2700000" algn="tl">
                    <a:srgbClr val="FFFFFF"/>
                  </a:outerShdw>
                </a:effectLst>
              </a:rPr>
              <a:t> </a:t>
            </a:r>
          </a:p>
        </p:txBody>
      </p:sp>
      <mc:AlternateContent xmlns:mc="http://schemas.openxmlformats.org/markup-compatibility/2006" xmlns:a14="http://schemas.microsoft.com/office/drawing/2010/main">
        <mc:Choice Requires="a14">
          <p:sp>
            <p:nvSpPr>
              <p:cNvPr id="23" name="矩形 22"/>
              <p:cNvSpPr/>
              <p:nvPr/>
            </p:nvSpPr>
            <p:spPr>
              <a:xfrm>
                <a:off x="8632681" y="843490"/>
                <a:ext cx="706033"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8632681" y="843490"/>
                <a:ext cx="706033" cy="584775"/>
              </a:xfrm>
              <a:prstGeom prst="rect">
                <a:avLst/>
              </a:prstGeom>
              <a:blipFill rotWithShape="0">
                <a:blip r:embed="rId5"/>
                <a:stretch>
                  <a:fillRect/>
                </a:stretch>
              </a:blipFill>
            </p:spPr>
            <p:txBody>
              <a:bodyPr/>
              <a:lstStyle/>
              <a:p>
                <a:r>
                  <a:rPr lang="zh-CN" altLang="en-US">
                    <a:noFill/>
                  </a:rPr>
                  <a:t> </a:t>
                </a:r>
              </a:p>
            </p:txBody>
          </p:sp>
        </mc:Fallback>
      </mc:AlternateContent>
      <p:sp>
        <p:nvSpPr>
          <p:cNvPr id="24" name="矩形 23"/>
          <p:cNvSpPr/>
          <p:nvPr/>
        </p:nvSpPr>
        <p:spPr>
          <a:xfrm>
            <a:off x="9185303" y="852537"/>
            <a:ext cx="938095" cy="584775"/>
          </a:xfrm>
          <a:prstGeom prst="rect">
            <a:avLst/>
          </a:prstGeom>
        </p:spPr>
        <p:txBody>
          <a:bodyPr wrap="square">
            <a:spAutoFit/>
          </a:bodyPr>
          <a:lstStyle/>
          <a:p>
            <a:r>
              <a:rPr lang="en-US" altLang="zh-CN" b="1" i="1" dirty="0">
                <a:solidFill>
                  <a:srgbClr val="000000"/>
                </a:solidFill>
                <a:effectLst>
                  <a:outerShdw blurRad="38100" dist="38100" dir="2700000" algn="tl">
                    <a:srgbClr val="FFFFFF"/>
                  </a:outerShdw>
                </a:effectLst>
              </a:rPr>
              <a:t>A</a:t>
            </a:r>
            <a:r>
              <a:rPr lang="en-US" altLang="zh-CN" b="1" dirty="0">
                <a:solidFill>
                  <a:srgbClr val="000000"/>
                </a:solidFill>
                <a:effectLst>
                  <a:outerShdw blurRad="38100" dist="38100" dir="2700000" algn="tl">
                    <a:srgbClr val="FFFFFF"/>
                  </a:outerShdw>
                </a:effectLst>
              </a:rPr>
              <a:t>~</a:t>
            </a:r>
            <a:r>
              <a:rPr lang="en-US" altLang="zh-CN" b="1" i="1" dirty="0">
                <a:solidFill>
                  <a:srgbClr val="000000"/>
                </a:solidFill>
                <a:effectLst>
                  <a:outerShdw blurRad="38100" dist="38100" dir="2700000" algn="tl">
                    <a:srgbClr val="FFFFFF"/>
                  </a:outerShdw>
                </a:effectLst>
              </a:rPr>
              <a:t>B</a:t>
            </a:r>
            <a:endParaRPr lang="zh-CN" altLang="en-US" dirty="0"/>
          </a:p>
        </p:txBody>
      </p:sp>
    </p:spTree>
    <p:extLst>
      <p:ext uri="{BB962C8B-B14F-4D97-AF65-F5344CB8AC3E}">
        <p14:creationId xmlns:p14="http://schemas.microsoft.com/office/powerpoint/2010/main" val="32715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wipe(left)">
                                      <p:cBhvr>
                                        <p:cTn id="39" dur="500"/>
                                        <p:tgtEl>
                                          <p:spTgt spid="1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5" grpId="0"/>
      <p:bldP spid="16" grpId="0"/>
      <p:bldP spid="17" grpId="0"/>
      <p:bldP spid="18" grpId="0"/>
      <p:bldP spid="22" grpId="0" animBg="1"/>
      <p:bldP spid="23"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364509" y="663575"/>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2288309" y="247650"/>
            <a:ext cx="2667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第四章 特征值与特征向量 </a:t>
            </a:r>
          </a:p>
        </p:txBody>
      </p:sp>
      <p:sp>
        <p:nvSpPr>
          <p:cNvPr id="4" name="Rectangle 6"/>
          <p:cNvSpPr>
            <a:spLocks noChangeArrowheads="1"/>
          </p:cNvSpPr>
          <p:nvPr/>
        </p:nvSpPr>
        <p:spPr bwMode="auto">
          <a:xfrm>
            <a:off x="2288309" y="801688"/>
            <a:ext cx="46121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dirty="0">
                <a:effectLst>
                  <a:outerShdw blurRad="38100" dist="38100" dir="2700000" algn="tl">
                    <a:srgbClr val="FFFFFF"/>
                  </a:outerShdw>
                </a:effectLst>
                <a:ea typeface="黑体" pitchFamily="49" charset="-122"/>
                <a:cs typeface="Arial" pitchFamily="34" charset="0"/>
              </a:rPr>
              <a:t>二</a:t>
            </a:r>
            <a:r>
              <a:rPr kumimoji="0" lang="en-US" altLang="zh-CN" b="1" dirty="0">
                <a:effectLst>
                  <a:outerShdw blurRad="38100" dist="38100" dir="2700000" algn="tl">
                    <a:srgbClr val="FFFFFF"/>
                  </a:outerShdw>
                </a:effectLst>
                <a:ea typeface="黑体" pitchFamily="49" charset="-122"/>
                <a:cs typeface="Arial" pitchFamily="34" charset="0"/>
              </a:rPr>
              <a:t>. </a:t>
            </a:r>
            <a:r>
              <a:rPr kumimoji="0" lang="zh-CN" altLang="en-US" b="1" dirty="0">
                <a:effectLst>
                  <a:outerShdw blurRad="38100" dist="38100" dir="2700000" algn="tl">
                    <a:srgbClr val="FFFFFF"/>
                  </a:outerShdw>
                </a:effectLst>
                <a:ea typeface="黑体" pitchFamily="49" charset="-122"/>
                <a:cs typeface="Arial" pitchFamily="34" charset="0"/>
              </a:rPr>
              <a:t>矩阵</a:t>
            </a:r>
            <a:r>
              <a:rPr kumimoji="0" lang="zh-CN" altLang="en-US" b="1" dirty="0" smtClean="0">
                <a:effectLst>
                  <a:outerShdw blurRad="38100" dist="38100" dir="2700000" algn="tl">
                    <a:srgbClr val="FFFFFF"/>
                  </a:outerShdw>
                </a:effectLst>
                <a:ea typeface="黑体" pitchFamily="49" charset="-122"/>
                <a:cs typeface="Arial" pitchFamily="34" charset="0"/>
              </a:rPr>
              <a:t>相似的</a:t>
            </a:r>
            <a:r>
              <a:rPr kumimoji="0" lang="zh-CN" altLang="en-US" b="1" dirty="0" smtClean="0">
                <a:solidFill>
                  <a:srgbClr val="0000CC"/>
                </a:solidFill>
                <a:effectLst>
                  <a:outerShdw blurRad="38100" dist="38100" dir="2700000" algn="tl">
                    <a:srgbClr val="000000"/>
                  </a:outerShdw>
                </a:effectLst>
                <a:ea typeface="黑体" pitchFamily="49" charset="-122"/>
                <a:cs typeface="Arial" pitchFamily="34" charset="0"/>
              </a:rPr>
              <a:t>必要</a:t>
            </a:r>
            <a:r>
              <a:rPr kumimoji="0" lang="zh-CN" altLang="en-US" b="1" dirty="0" smtClean="0">
                <a:effectLst>
                  <a:outerShdw blurRad="38100" dist="38100" dir="2700000" algn="tl">
                    <a:srgbClr val="FFFFFF"/>
                  </a:outerShdw>
                </a:effectLst>
                <a:ea typeface="黑体" pitchFamily="49" charset="-122"/>
                <a:cs typeface="Arial" pitchFamily="34" charset="0"/>
              </a:rPr>
              <a:t>条件 </a:t>
            </a:r>
            <a:endParaRPr kumimoji="0" lang="zh-CN" altLang="en-US" b="1" dirty="0">
              <a:effectLst>
                <a:outerShdw blurRad="38100" dist="38100" dir="2700000" algn="tl">
                  <a:srgbClr val="FFFFFF"/>
                </a:outerShdw>
              </a:effectLst>
              <a:ea typeface="黑体" pitchFamily="49" charset="-122"/>
              <a:cs typeface="Arial" pitchFamily="34" charset="0"/>
            </a:endParaRPr>
          </a:p>
        </p:txBody>
      </p:sp>
      <p:sp>
        <p:nvSpPr>
          <p:cNvPr id="5" name="Rectangle 7"/>
          <p:cNvSpPr>
            <a:spLocks noChangeArrowheads="1"/>
          </p:cNvSpPr>
          <p:nvPr/>
        </p:nvSpPr>
        <p:spPr bwMode="auto">
          <a:xfrm>
            <a:off x="2264497" y="1384300"/>
            <a:ext cx="14189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smtClean="0">
                <a:solidFill>
                  <a:srgbClr val="0000CC"/>
                </a:solidFill>
                <a:effectLst>
                  <a:outerShdw blurRad="38100" dist="38100" dir="2700000" algn="tl">
                    <a:srgbClr val="000000"/>
                  </a:outerShdw>
                </a:effectLst>
                <a:ea typeface="黑体" pitchFamily="49" charset="-122"/>
              </a:rPr>
              <a:t>定理</a:t>
            </a:r>
            <a:r>
              <a:rPr lang="en-US" altLang="zh-CN" b="1" dirty="0" smtClean="0">
                <a:solidFill>
                  <a:srgbClr val="0000CC"/>
                </a:solidFill>
                <a:effectLst>
                  <a:outerShdw blurRad="38100" dist="38100" dir="2700000" algn="tl">
                    <a:srgbClr val="000000"/>
                  </a:outerShdw>
                </a:effectLst>
                <a:ea typeface="黑体" pitchFamily="49" charset="-122"/>
              </a:rPr>
              <a:t>1</a:t>
            </a:r>
            <a:r>
              <a:rPr lang="en-US" altLang="zh-CN" b="1" dirty="0">
                <a:effectLst>
                  <a:outerShdw blurRad="38100" dist="38100" dir="2700000" algn="tl">
                    <a:srgbClr val="FFFFFF"/>
                  </a:outerShdw>
                </a:effectLst>
              </a:rPr>
              <a:t>. </a:t>
            </a:r>
            <a:endParaRPr lang="en-US" altLang="zh-CN" dirty="0">
              <a:effectLst>
                <a:outerShdw blurRad="38100" dist="38100" dir="2700000" algn="tl">
                  <a:srgbClr val="FFFFFF"/>
                </a:outerShdw>
              </a:effectLst>
              <a:sym typeface="Symbol" pitchFamily="18" charset="2"/>
            </a:endParaRPr>
          </a:p>
        </p:txBody>
      </p:sp>
      <p:sp>
        <p:nvSpPr>
          <p:cNvPr id="6" name="Rectangle 8"/>
          <p:cNvSpPr>
            <a:spLocks noChangeArrowheads="1"/>
          </p:cNvSpPr>
          <p:nvPr/>
        </p:nvSpPr>
        <p:spPr bwMode="auto">
          <a:xfrm>
            <a:off x="4225059" y="1389063"/>
            <a:ext cx="2139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 </a:t>
            </a: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B </a:t>
            </a:r>
          </a:p>
        </p:txBody>
      </p:sp>
      <p:sp>
        <p:nvSpPr>
          <p:cNvPr id="7" name="Rectangle 9"/>
          <p:cNvSpPr>
            <a:spLocks noChangeArrowheads="1"/>
          </p:cNvSpPr>
          <p:nvPr/>
        </p:nvSpPr>
        <p:spPr bwMode="auto">
          <a:xfrm>
            <a:off x="6230072" y="1390650"/>
            <a:ext cx="21463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A I  </a:t>
            </a:r>
            <a:r>
              <a:rPr lang="en-US" altLang="zh-CN" b="1" dirty="0">
                <a:effectLst>
                  <a:outerShdw blurRad="38100" dist="38100" dir="2700000" algn="tl">
                    <a:srgbClr val="FFFFFF"/>
                  </a:outerShdw>
                </a:effectLst>
                <a:sym typeface="Symbol" pitchFamily="18" charset="2"/>
              </a:rPr>
              <a:t>| </a:t>
            </a:r>
          </a:p>
        </p:txBody>
      </p:sp>
      <p:sp>
        <p:nvSpPr>
          <p:cNvPr id="8" name="Rectangle 10"/>
          <p:cNvSpPr>
            <a:spLocks noChangeArrowheads="1"/>
          </p:cNvSpPr>
          <p:nvPr/>
        </p:nvSpPr>
        <p:spPr bwMode="auto">
          <a:xfrm>
            <a:off x="3812309" y="5702300"/>
            <a:ext cx="19970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B</a:t>
            </a:r>
            <a:r>
              <a:rPr lang="en-US" altLang="zh-CN" b="1" dirty="0">
                <a:solidFill>
                  <a:srgbClr val="000000"/>
                </a:solidFill>
                <a:effectLst>
                  <a:outerShdw blurRad="38100" dist="38100" dir="2700000" algn="tl">
                    <a:srgbClr val="FFFFFF"/>
                  </a:outerShdw>
                </a:effectLst>
                <a:sym typeface="Symbol" pitchFamily="18" charset="2"/>
              </a:rPr>
              <a:t>  </a:t>
            </a:r>
            <a:r>
              <a:rPr lang="en-US" altLang="zh-CN" b="1" i="1" dirty="0">
                <a:solidFill>
                  <a:srgbClr val="000000"/>
                </a:solidFill>
                <a:effectLst>
                  <a:outerShdw blurRad="38100" dist="38100" dir="2700000" algn="tl">
                    <a:srgbClr val="FFFFFF"/>
                  </a:outerShdw>
                </a:effectLst>
                <a:sym typeface="Symbol" pitchFamily="18" charset="2"/>
              </a:rPr>
              <a:t>I</a:t>
            </a:r>
            <a:r>
              <a:rPr lang="en-US" altLang="zh-CN" b="1" i="1" dirty="0">
                <a:effectLst>
                  <a:outerShdw blurRad="38100" dist="38100" dir="2700000" algn="tl">
                    <a:srgbClr val="FFFFFF"/>
                  </a:outerShdw>
                </a:effectLst>
              </a:rPr>
              <a:t>  </a:t>
            </a:r>
            <a:r>
              <a:rPr lang="en-US" altLang="zh-CN" b="1" dirty="0">
                <a:effectLst>
                  <a:outerShdw blurRad="38100" dist="38100" dir="2700000" algn="tl">
                    <a:srgbClr val="FFFFFF"/>
                  </a:outerShdw>
                </a:effectLst>
              </a:rPr>
              <a:t>|</a:t>
            </a:r>
          </a:p>
        </p:txBody>
      </p:sp>
      <p:sp>
        <p:nvSpPr>
          <p:cNvPr id="9" name="Rectangle 11"/>
          <p:cNvSpPr>
            <a:spLocks noChangeArrowheads="1"/>
          </p:cNvSpPr>
          <p:nvPr/>
        </p:nvSpPr>
        <p:spPr bwMode="auto">
          <a:xfrm>
            <a:off x="4150447" y="2197100"/>
            <a:ext cx="28781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solidFill>
                  <a:srgbClr val="FF0000"/>
                </a:solidFill>
                <a:effectLst>
                  <a:outerShdw blurRad="38100" dist="38100" dir="2700000" algn="tl">
                    <a:srgbClr val="FFFFFF"/>
                  </a:outerShdw>
                </a:effectLst>
              </a:rPr>
              <a:t>|</a:t>
            </a:r>
            <a:r>
              <a:rPr lang="en-US" altLang="zh-CN" b="1" i="1" dirty="0">
                <a:solidFill>
                  <a:srgbClr val="FF0000"/>
                </a:solidFill>
                <a:effectLst>
                  <a:outerShdw blurRad="38100" dist="38100" dir="2700000" algn="tl">
                    <a:srgbClr val="FFFFFF"/>
                  </a:outerShdw>
                </a:effectLst>
              </a:rPr>
              <a:t>P</a:t>
            </a:r>
            <a:r>
              <a:rPr lang="en-US" altLang="zh-CN" b="1" dirty="0">
                <a:solidFill>
                  <a:srgbClr val="FF0000"/>
                </a:solidFill>
                <a:effectLst>
                  <a:outerShdw blurRad="38100" dist="38100" dir="2700000" algn="tl">
                    <a:srgbClr val="FFFFFF"/>
                  </a:outerShdw>
                </a:effectLst>
              </a:rPr>
              <a:t>|</a:t>
            </a:r>
            <a:r>
              <a:rPr lang="en-US" altLang="zh-CN" b="1" baseline="30000" dirty="0">
                <a:solidFill>
                  <a:srgbClr val="FF0000"/>
                </a:solidFill>
                <a:effectLst>
                  <a:outerShdw blurRad="38100" dist="38100" dir="2700000" algn="tl">
                    <a:srgbClr val="FFFFFF"/>
                  </a:outerShdw>
                </a:effectLst>
                <a:sym typeface="Symbol" pitchFamily="18" charset="2"/>
              </a:rPr>
              <a:t></a:t>
            </a:r>
            <a:r>
              <a:rPr lang="en-US" altLang="zh-CN" b="1" baseline="30000" dirty="0">
                <a:solidFill>
                  <a:srgbClr val="FF0000"/>
                </a:solidFill>
                <a:effectLst>
                  <a:outerShdw blurRad="38100" dist="38100" dir="2700000" algn="tl">
                    <a:srgbClr val="FFFFFF"/>
                  </a:outerShdw>
                </a:effectLst>
              </a:rPr>
              <a:t>1</a:t>
            </a:r>
            <a:r>
              <a:rPr lang="zh-CN" altLang="zh-CN" b="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sym typeface="Symbol" pitchFamily="18" charset="2"/>
              </a:rPr>
              <a:t>A I </a:t>
            </a:r>
            <a:r>
              <a:rPr lang="en-US" altLang="zh-CN" b="1" dirty="0">
                <a:effectLst>
                  <a:outerShdw blurRad="38100" dist="38100" dir="2700000" algn="tl">
                    <a:srgbClr val="FFFFFF"/>
                  </a:outerShdw>
                </a:effectLst>
              </a:rPr>
              <a:t>|</a:t>
            </a:r>
            <a:r>
              <a:rPr lang="zh-CN" altLang="zh-CN" b="1" dirty="0">
                <a:effectLst>
                  <a:outerShdw blurRad="38100" dist="38100" dir="2700000" algn="tl">
                    <a:srgbClr val="FFFFFF"/>
                  </a:outerShdw>
                </a:effectLst>
                <a:sym typeface="Symbol" pitchFamily="18" charset="2"/>
              </a:rPr>
              <a:t></a:t>
            </a:r>
            <a:r>
              <a:rPr lang="en-US" altLang="zh-CN" b="1" dirty="0">
                <a:solidFill>
                  <a:srgbClr val="FF0000"/>
                </a:solidFill>
                <a:effectLst>
                  <a:outerShdw blurRad="38100" dist="38100" dir="2700000" algn="tl">
                    <a:srgbClr val="FFFFFF"/>
                  </a:outerShdw>
                </a:effectLst>
              </a:rPr>
              <a:t>|</a:t>
            </a:r>
            <a:r>
              <a:rPr lang="en-US" altLang="zh-CN" b="1" i="1" dirty="0">
                <a:solidFill>
                  <a:srgbClr val="FF0000"/>
                </a:solidFill>
                <a:effectLst>
                  <a:outerShdw blurRad="38100" dist="38100" dir="2700000" algn="tl">
                    <a:srgbClr val="FFFFFF"/>
                  </a:outerShdw>
                </a:effectLst>
              </a:rPr>
              <a:t>P</a:t>
            </a:r>
            <a:r>
              <a:rPr lang="en-US" altLang="zh-CN" b="1" dirty="0">
                <a:solidFill>
                  <a:srgbClr val="FF0000"/>
                </a:solidFill>
                <a:effectLst>
                  <a:outerShdw blurRad="38100" dist="38100" dir="2700000" algn="tl">
                    <a:srgbClr val="FFFFFF"/>
                  </a:outerShdw>
                </a:effectLst>
              </a:rPr>
              <a:t>|</a:t>
            </a:r>
            <a:r>
              <a:rPr lang="en-US" altLang="zh-CN" b="1" dirty="0">
                <a:effectLst>
                  <a:outerShdw blurRad="38100" dist="38100" dir="2700000" algn="tl">
                    <a:srgbClr val="FFFFFF"/>
                  </a:outerShdw>
                </a:effectLst>
              </a:rPr>
              <a:t> </a:t>
            </a:r>
          </a:p>
        </p:txBody>
      </p:sp>
      <p:sp>
        <p:nvSpPr>
          <p:cNvPr id="10" name="Rectangle 12"/>
          <p:cNvSpPr>
            <a:spLocks noChangeArrowheads="1"/>
          </p:cNvSpPr>
          <p:nvPr/>
        </p:nvSpPr>
        <p:spPr bwMode="auto">
          <a:xfrm>
            <a:off x="3820247" y="2760663"/>
            <a:ext cx="33988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dirty="0">
                <a:effectLst>
                  <a:outerShdw blurRad="38100" dist="38100" dir="2700000" algn="tl">
                    <a:srgbClr val="FFFFFF"/>
                  </a:outerShdw>
                </a:effectLst>
              </a:rPr>
              <a:t>|</a:t>
            </a:r>
            <a:r>
              <a:rPr lang="zh-CN" altLang="zh-CN" b="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rPr>
              <a:t>|</a:t>
            </a:r>
            <a:r>
              <a:rPr lang="en-US" altLang="zh-CN" b="1" i="1" dirty="0">
                <a:solidFill>
                  <a:srgbClr val="000000"/>
                </a:solidFill>
                <a:effectLst>
                  <a:outerShdw blurRad="38100" dist="38100" dir="2700000" algn="tl">
                    <a:srgbClr val="FFFFFF"/>
                  </a:outerShdw>
                </a:effectLst>
                <a:sym typeface="Symbol" pitchFamily="18" charset="2"/>
              </a:rPr>
              <a:t> A I </a:t>
            </a:r>
            <a:r>
              <a:rPr lang="en-US" altLang="zh-CN" b="1" dirty="0">
                <a:effectLst>
                  <a:outerShdw blurRad="38100" dist="38100" dir="2700000" algn="tl">
                    <a:srgbClr val="FFFFFF"/>
                  </a:outerShdw>
                </a:effectLst>
              </a:rPr>
              <a:t>|</a:t>
            </a:r>
            <a:r>
              <a:rPr lang="zh-CN" altLang="zh-CN" b="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P</a:t>
            </a:r>
            <a:r>
              <a:rPr lang="en-US" altLang="zh-CN" b="1" dirty="0">
                <a:effectLst>
                  <a:outerShdw blurRad="38100" dist="38100" dir="2700000" algn="tl">
                    <a:srgbClr val="FFFFFF"/>
                  </a:outerShdw>
                </a:effectLst>
              </a:rPr>
              <a:t>| </a:t>
            </a:r>
          </a:p>
        </p:txBody>
      </p:sp>
      <p:sp>
        <p:nvSpPr>
          <p:cNvPr id="11" name="Rectangle 13"/>
          <p:cNvSpPr>
            <a:spLocks noChangeArrowheads="1"/>
          </p:cNvSpPr>
          <p:nvPr/>
        </p:nvSpPr>
        <p:spPr bwMode="auto">
          <a:xfrm>
            <a:off x="3820247" y="3324225"/>
            <a:ext cx="30194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dirty="0">
                <a:effectLst>
                  <a:outerShdw blurRad="38100" dist="38100" dir="2700000" algn="tl">
                    <a:srgbClr val="FFFFFF"/>
                  </a:outerShdw>
                </a:effectLst>
              </a:rPr>
              <a:t>(</a:t>
            </a:r>
            <a:r>
              <a:rPr lang="en-US" altLang="zh-CN" b="1" i="1" dirty="0">
                <a:solidFill>
                  <a:srgbClr val="000000"/>
                </a:solidFill>
                <a:effectLst>
                  <a:outerShdw blurRad="38100" dist="38100" dir="2700000" algn="tl">
                    <a:srgbClr val="FFFFFF"/>
                  </a:outerShdw>
                </a:effectLst>
                <a:sym typeface="Symbol" pitchFamily="18" charset="2"/>
              </a:rPr>
              <a:t>A I </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P</a:t>
            </a:r>
            <a:r>
              <a:rPr lang="en-US" altLang="zh-CN" b="1" dirty="0">
                <a:effectLst>
                  <a:outerShdw blurRad="38100" dist="38100" dir="2700000" algn="tl">
                    <a:srgbClr val="FFFFFF"/>
                  </a:outerShdw>
                </a:effectLst>
              </a:rPr>
              <a:t>| </a:t>
            </a:r>
          </a:p>
        </p:txBody>
      </p:sp>
      <p:sp>
        <p:nvSpPr>
          <p:cNvPr id="12" name="Rectangle 14"/>
          <p:cNvSpPr>
            <a:spLocks noChangeArrowheads="1"/>
          </p:cNvSpPr>
          <p:nvPr/>
        </p:nvSpPr>
        <p:spPr bwMode="auto">
          <a:xfrm>
            <a:off x="3820247" y="3903663"/>
            <a:ext cx="3768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a:t>
            </a:r>
            <a:r>
              <a:rPr lang="en-US" altLang="zh-CN" b="1" dirty="0">
                <a:solidFill>
                  <a:srgbClr val="000000"/>
                </a:solidFill>
                <a:effectLst>
                  <a:outerShdw blurRad="38100" dist="38100" dir="2700000" algn="tl">
                    <a:srgbClr val="FFFFFF"/>
                  </a:outerShdw>
                </a:effectLst>
                <a:sym typeface="Symbol" pitchFamily="18" charset="2"/>
              </a:rPr>
              <a:t> </a:t>
            </a:r>
            <a:r>
              <a:rPr lang="en-US" altLang="zh-CN" b="1" i="1" dirty="0">
                <a:solidFill>
                  <a:srgbClr val="000000"/>
                </a:solidFill>
                <a:effectLst>
                  <a:outerShdw blurRad="38100" dist="38100" dir="2700000" algn="tl">
                    <a:srgbClr val="FFFFFF"/>
                  </a:outerShdw>
                </a:effectLst>
                <a:sym typeface="Symbol" pitchFamily="18" charset="2"/>
              </a:rPr>
              <a:t> </a:t>
            </a:r>
            <a:r>
              <a:rPr lang="en-US" altLang="zh-CN" b="1" i="1" dirty="0">
                <a:solidFill>
                  <a:srgbClr val="000000"/>
                </a:solidFill>
                <a:effectLst>
                  <a:outerShdw blurRad="38100" dist="38100" dir="2700000" algn="tl">
                    <a:srgbClr val="FFFFFF"/>
                  </a:outerShdw>
                </a:effectLst>
              </a:rPr>
              <a:t>P </a:t>
            </a:r>
            <a:r>
              <a:rPr lang="en-US" altLang="zh-CN" b="1" baseline="30000" dirty="0">
                <a:solidFill>
                  <a:srgbClr val="000000"/>
                </a:solidFill>
                <a:effectLst>
                  <a:outerShdw blurRad="38100" dist="38100" dir="2700000" algn="tl">
                    <a:srgbClr val="FFFFFF"/>
                  </a:outerShdw>
                </a:effectLst>
                <a:sym typeface="Symbol" pitchFamily="18" charset="2"/>
              </a:rPr>
              <a:t></a:t>
            </a:r>
            <a:r>
              <a:rPr lang="en-US" altLang="zh-CN" b="1" baseline="30000" dirty="0">
                <a:solidFill>
                  <a:srgbClr val="000000"/>
                </a:solidFill>
                <a:effectLst>
                  <a:outerShdw blurRad="38100" dist="38100" dir="2700000" algn="tl">
                    <a:srgbClr val="FFFFFF"/>
                  </a:outerShdw>
                </a:effectLst>
              </a:rPr>
              <a:t>1</a:t>
            </a:r>
            <a:r>
              <a:rPr lang="en-US" altLang="zh-CN" b="1" i="1" dirty="0">
                <a:solidFill>
                  <a:srgbClr val="000000"/>
                </a:solidFill>
                <a:effectLst>
                  <a:outerShdw blurRad="38100" dist="38100" dir="2700000" algn="tl">
                    <a:srgbClr val="FFFFFF"/>
                  </a:outerShdw>
                </a:effectLst>
                <a:sym typeface="Symbol" pitchFamily="18" charset="2"/>
              </a:rPr>
              <a:t>I </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P</a:t>
            </a:r>
            <a:r>
              <a:rPr lang="en-US" altLang="zh-CN" b="1" dirty="0">
                <a:effectLst>
                  <a:outerShdw blurRad="38100" dist="38100" dir="2700000" algn="tl">
                    <a:srgbClr val="FFFFFF"/>
                  </a:outerShdw>
                </a:effectLst>
              </a:rPr>
              <a:t>| </a:t>
            </a:r>
          </a:p>
        </p:txBody>
      </p:sp>
      <p:sp>
        <p:nvSpPr>
          <p:cNvPr id="13" name="Rectangle 15"/>
          <p:cNvSpPr>
            <a:spLocks noChangeArrowheads="1"/>
          </p:cNvSpPr>
          <p:nvPr/>
        </p:nvSpPr>
        <p:spPr bwMode="auto">
          <a:xfrm>
            <a:off x="3813897" y="4513263"/>
            <a:ext cx="37465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a:t>
            </a:r>
            <a:r>
              <a:rPr lang="en-US" altLang="zh-CN" b="1" dirty="0">
                <a:solidFill>
                  <a:srgbClr val="000000"/>
                </a:solidFill>
                <a:effectLst>
                  <a:outerShdw blurRad="38100" dist="38100" dir="2700000" algn="tl">
                    <a:srgbClr val="FFFFFF"/>
                  </a:outerShdw>
                </a:effectLst>
                <a:sym typeface="Symbol" pitchFamily="18" charset="2"/>
              </a:rPr>
              <a:t> </a:t>
            </a:r>
            <a:r>
              <a:rPr lang="en-US" altLang="zh-CN" b="1" i="1" dirty="0">
                <a:solidFill>
                  <a:srgbClr val="000000"/>
                </a:solidFill>
                <a:effectLst>
                  <a:outerShdw blurRad="38100" dist="38100" dir="2700000" algn="tl">
                    <a:srgbClr val="FFFFFF"/>
                  </a:outerShdw>
                </a:effectLst>
                <a:sym typeface="Symbol" pitchFamily="18" charset="2"/>
              </a:rPr>
              <a:t> </a:t>
            </a:r>
            <a:r>
              <a:rPr lang="en-US" altLang="zh-CN" b="1" i="1" dirty="0">
                <a:solidFill>
                  <a:srgbClr val="000000"/>
                </a:solidFill>
                <a:effectLst>
                  <a:outerShdw blurRad="38100" dist="38100" dir="2700000" algn="tl">
                    <a:srgbClr val="FFFFFF"/>
                  </a:outerShdw>
                </a:effectLst>
              </a:rPr>
              <a:t>P </a:t>
            </a:r>
            <a:r>
              <a:rPr lang="en-US" altLang="zh-CN" b="1" baseline="30000" dirty="0">
                <a:solidFill>
                  <a:srgbClr val="000000"/>
                </a:solidFill>
                <a:effectLst>
                  <a:outerShdw blurRad="38100" dist="38100" dir="2700000" algn="tl">
                    <a:srgbClr val="FFFFFF"/>
                  </a:outerShdw>
                </a:effectLst>
                <a:sym typeface="Symbol" pitchFamily="18" charset="2"/>
              </a:rPr>
              <a:t></a:t>
            </a:r>
            <a:r>
              <a:rPr lang="en-US" altLang="zh-CN" b="1" baseline="30000" dirty="0">
                <a:solidFill>
                  <a:srgbClr val="000000"/>
                </a:solidFill>
                <a:effectLst>
                  <a:outerShdw blurRad="38100" dist="38100" dir="2700000" algn="tl">
                    <a:srgbClr val="FFFFFF"/>
                  </a:outerShdw>
                </a:effectLst>
              </a:rPr>
              <a:t>1</a:t>
            </a:r>
            <a:r>
              <a:rPr lang="en-US" altLang="zh-CN" b="1" i="1" dirty="0">
                <a:solidFill>
                  <a:srgbClr val="000000"/>
                </a:solidFill>
                <a:effectLst>
                  <a:outerShdw blurRad="38100" dist="38100" dir="2700000" algn="tl">
                    <a:srgbClr val="FFFFFF"/>
                  </a:outerShdw>
                </a:effectLst>
                <a:sym typeface="Symbol" pitchFamily="18" charset="2"/>
              </a:rPr>
              <a:t>I</a:t>
            </a:r>
            <a:r>
              <a:rPr lang="en-US" altLang="zh-CN" b="1" i="1" dirty="0">
                <a:solidFill>
                  <a:srgbClr val="000000"/>
                </a:solidFill>
                <a:effectLst>
                  <a:outerShdw blurRad="38100" dist="38100" dir="2700000" algn="tl">
                    <a:srgbClr val="FFFFFF"/>
                  </a:outerShdw>
                </a:effectLst>
              </a:rPr>
              <a:t>P</a:t>
            </a:r>
            <a:r>
              <a:rPr lang="en-US" altLang="zh-CN" b="1" dirty="0">
                <a:solidFill>
                  <a:srgbClr val="000000"/>
                </a:solidFill>
                <a:effectLst>
                  <a:outerShdw blurRad="38100" dist="38100" dir="2700000" algn="tl">
                    <a:srgbClr val="FFFFFF"/>
                  </a:outerShdw>
                </a:effectLst>
                <a:sym typeface="Symbol" pitchFamily="18" charset="2"/>
              </a:rPr>
              <a:t> </a:t>
            </a:r>
            <a:r>
              <a:rPr lang="en-US" altLang="zh-CN" b="1" dirty="0">
                <a:effectLst>
                  <a:outerShdw blurRad="38100" dist="38100" dir="2700000" algn="tl">
                    <a:srgbClr val="FFFFFF"/>
                  </a:outerShdw>
                </a:effectLst>
              </a:rPr>
              <a:t>| </a:t>
            </a:r>
          </a:p>
        </p:txBody>
      </p:sp>
      <p:sp>
        <p:nvSpPr>
          <p:cNvPr id="14" name="Rectangle 16"/>
          <p:cNvSpPr>
            <a:spLocks noChangeArrowheads="1"/>
          </p:cNvSpPr>
          <p:nvPr/>
        </p:nvSpPr>
        <p:spPr bwMode="auto">
          <a:xfrm>
            <a:off x="3812309" y="5076825"/>
            <a:ext cx="27114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B</a:t>
            </a:r>
            <a:r>
              <a:rPr lang="en-US" altLang="zh-CN" b="1" dirty="0">
                <a:solidFill>
                  <a:srgbClr val="000000"/>
                </a:solidFill>
                <a:effectLst>
                  <a:outerShdw blurRad="38100" dist="38100" dir="2700000" algn="tl">
                    <a:srgbClr val="FFFFFF"/>
                  </a:outerShdw>
                </a:effectLst>
                <a:sym typeface="Symbol" pitchFamily="18" charset="2"/>
              </a:rPr>
              <a:t> </a:t>
            </a:r>
            <a:r>
              <a:rPr lang="en-US" altLang="zh-CN" b="1" i="1" dirty="0">
                <a:solidFill>
                  <a:srgbClr val="000000"/>
                </a:solidFill>
                <a:effectLst>
                  <a:outerShdw blurRad="38100" dist="38100" dir="2700000" algn="tl">
                    <a:srgbClr val="FFFFFF"/>
                  </a:outerShdw>
                </a:effectLst>
                <a:sym typeface="Symbol" pitchFamily="18" charset="2"/>
              </a:rPr>
              <a:t> </a:t>
            </a:r>
            <a:r>
              <a:rPr lang="en-US" altLang="zh-CN" b="1" i="1" dirty="0">
                <a:solidFill>
                  <a:srgbClr val="000000"/>
                </a:solidFill>
                <a:effectLst>
                  <a:outerShdw blurRad="38100" dist="38100" dir="2700000" algn="tl">
                    <a:srgbClr val="FFFFFF"/>
                  </a:outerShdw>
                </a:effectLst>
              </a:rPr>
              <a:t>P </a:t>
            </a:r>
            <a:r>
              <a:rPr lang="en-US" altLang="zh-CN" b="1" baseline="30000" dirty="0">
                <a:solidFill>
                  <a:srgbClr val="000000"/>
                </a:solidFill>
                <a:effectLst>
                  <a:outerShdw blurRad="38100" dist="38100" dir="2700000" algn="tl">
                    <a:srgbClr val="FFFFFF"/>
                  </a:outerShdw>
                </a:effectLst>
                <a:sym typeface="Symbol" pitchFamily="18" charset="2"/>
              </a:rPr>
              <a:t></a:t>
            </a:r>
            <a:r>
              <a:rPr lang="en-US" altLang="zh-CN" b="1" baseline="30000" dirty="0">
                <a:solidFill>
                  <a:srgbClr val="000000"/>
                </a:solidFill>
                <a:effectLst>
                  <a:outerShdw blurRad="38100" dist="38100" dir="2700000" algn="tl">
                    <a:srgbClr val="FFFFFF"/>
                  </a:outerShdw>
                </a:effectLst>
              </a:rPr>
              <a:t>1</a:t>
            </a:r>
            <a:r>
              <a:rPr lang="en-US" altLang="zh-CN" b="1" i="1" dirty="0">
                <a:solidFill>
                  <a:srgbClr val="000000"/>
                </a:solidFill>
                <a:effectLst>
                  <a:outerShdw blurRad="38100" dist="38100" dir="2700000" algn="tl">
                    <a:srgbClr val="FFFFFF"/>
                  </a:outerShdw>
                </a:effectLst>
              </a:rPr>
              <a:t>P</a:t>
            </a:r>
            <a:r>
              <a:rPr lang="en-US" altLang="zh-CN" b="1" dirty="0">
                <a:solidFill>
                  <a:srgbClr val="000000"/>
                </a:solidFill>
                <a:effectLst>
                  <a:outerShdw blurRad="38100" dist="38100" dir="2700000" algn="tl">
                    <a:srgbClr val="FFFFFF"/>
                  </a:outerShdw>
                </a:effectLst>
                <a:sym typeface="Symbol" pitchFamily="18" charset="2"/>
              </a:rPr>
              <a:t> </a:t>
            </a:r>
            <a:r>
              <a:rPr lang="en-US" altLang="zh-CN" b="1" dirty="0">
                <a:effectLst>
                  <a:outerShdw blurRad="38100" dist="38100" dir="2700000" algn="tl">
                    <a:srgbClr val="FFFFFF"/>
                  </a:outerShdw>
                </a:effectLst>
              </a:rPr>
              <a:t>| </a:t>
            </a:r>
          </a:p>
        </p:txBody>
      </p:sp>
      <p:sp>
        <p:nvSpPr>
          <p:cNvPr id="15" name="Rectangle 17"/>
          <p:cNvSpPr>
            <a:spLocks noChangeArrowheads="1"/>
          </p:cNvSpPr>
          <p:nvPr/>
        </p:nvSpPr>
        <p:spPr bwMode="auto">
          <a:xfrm>
            <a:off x="8114434" y="1389063"/>
            <a:ext cx="21002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B</a:t>
            </a:r>
            <a:r>
              <a:rPr lang="en-US" altLang="zh-CN" b="1" dirty="0">
                <a:solidFill>
                  <a:srgbClr val="000000"/>
                </a:solidFill>
                <a:effectLst>
                  <a:outerShdw blurRad="38100" dist="38100" dir="2700000" algn="tl">
                    <a:srgbClr val="FFFFFF"/>
                  </a:outerShdw>
                </a:effectLst>
                <a:sym typeface="Symbol" pitchFamily="18" charset="2"/>
              </a:rPr>
              <a:t> I  </a:t>
            </a:r>
            <a:r>
              <a:rPr lang="en-US" altLang="zh-CN" b="1" dirty="0">
                <a:effectLst>
                  <a:outerShdw blurRad="38100" dist="38100" dir="2700000" algn="tl">
                    <a:srgbClr val="FFFFFF"/>
                  </a:outerShdw>
                </a:effectLst>
              </a:rPr>
              <a:t>|. </a:t>
            </a:r>
          </a:p>
        </p:txBody>
      </p:sp>
      <p:sp>
        <p:nvSpPr>
          <p:cNvPr id="16" name="Rectangle 18"/>
          <p:cNvSpPr>
            <a:spLocks noChangeArrowheads="1"/>
          </p:cNvSpPr>
          <p:nvPr/>
        </p:nvSpPr>
        <p:spPr bwMode="auto">
          <a:xfrm>
            <a:off x="10384559" y="64912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EEA2194D-2078-4191-AABE-0CABB06956FC}" type="slidenum">
              <a:rPr lang="en-US" altLang="zh-CN" sz="1800" b="1" smtClean="0">
                <a:solidFill>
                  <a:schemeClr val="tx2"/>
                </a:solidFill>
                <a:effectLst>
                  <a:outerShdw blurRad="38100" dist="38100" dir="2700000" algn="tl">
                    <a:srgbClr val="FFFFFF"/>
                  </a:outerShdw>
                </a:effectLst>
              </a:rPr>
              <a:pPr eaLnBrk="1" hangingPunct="1">
                <a:defRPr/>
              </a:pPr>
              <a:t>66</a:t>
            </a:fld>
            <a:endParaRPr lang="en-US" altLang="zh-CN" sz="1800" b="1" smtClean="0">
              <a:solidFill>
                <a:schemeClr val="tx2"/>
              </a:solidFill>
              <a:effectLst>
                <a:outerShdw blurRad="38100" dist="38100" dir="2700000" algn="tl">
                  <a:srgbClr val="FFFFFF"/>
                </a:outerShdw>
              </a:effectLst>
            </a:endParaRPr>
          </a:p>
        </p:txBody>
      </p:sp>
      <p:sp>
        <p:nvSpPr>
          <p:cNvPr id="17" name="Rectangle 19"/>
          <p:cNvSpPr>
            <a:spLocks noChangeArrowheads="1"/>
          </p:cNvSpPr>
          <p:nvPr/>
        </p:nvSpPr>
        <p:spPr bwMode="auto">
          <a:xfrm>
            <a:off x="7784234" y="236538"/>
            <a:ext cx="26116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Tree>
    <p:extLst>
      <p:ext uri="{BB962C8B-B14F-4D97-AF65-F5344CB8AC3E}">
        <p14:creationId xmlns:p14="http://schemas.microsoft.com/office/powerpoint/2010/main" val="403943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133600" y="663575"/>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2057400" y="247650"/>
            <a:ext cx="2667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第四章 特征值与特征向量 </a:t>
            </a:r>
          </a:p>
        </p:txBody>
      </p:sp>
      <p:sp>
        <p:nvSpPr>
          <p:cNvPr id="4" name="Rectangle 6"/>
          <p:cNvSpPr>
            <a:spLocks noChangeArrowheads="1"/>
          </p:cNvSpPr>
          <p:nvPr/>
        </p:nvSpPr>
        <p:spPr bwMode="auto">
          <a:xfrm>
            <a:off x="2062109" y="677069"/>
            <a:ext cx="4568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dirty="0">
                <a:effectLst>
                  <a:outerShdw blurRad="38100" dist="38100" dir="2700000" algn="tl">
                    <a:srgbClr val="FFFFFF"/>
                  </a:outerShdw>
                </a:effectLst>
                <a:ea typeface="黑体" pitchFamily="49" charset="-122"/>
                <a:cs typeface="Arial" pitchFamily="34" charset="0"/>
              </a:rPr>
              <a:t>二</a:t>
            </a:r>
            <a:r>
              <a:rPr kumimoji="0" lang="en-US" altLang="zh-CN" b="1" dirty="0">
                <a:effectLst>
                  <a:outerShdw blurRad="38100" dist="38100" dir="2700000" algn="tl">
                    <a:srgbClr val="FFFFFF"/>
                  </a:outerShdw>
                </a:effectLst>
                <a:ea typeface="黑体" pitchFamily="49" charset="-122"/>
                <a:cs typeface="Arial" pitchFamily="34" charset="0"/>
              </a:rPr>
              <a:t>. </a:t>
            </a:r>
            <a:r>
              <a:rPr kumimoji="0" lang="zh-CN" altLang="en-US" b="1" dirty="0">
                <a:effectLst>
                  <a:outerShdw blurRad="38100" dist="38100" dir="2700000" algn="tl">
                    <a:srgbClr val="FFFFFF"/>
                  </a:outerShdw>
                </a:effectLst>
                <a:ea typeface="黑体" pitchFamily="49" charset="-122"/>
                <a:cs typeface="Arial" pitchFamily="34" charset="0"/>
              </a:rPr>
              <a:t>矩阵相似的</a:t>
            </a:r>
            <a:r>
              <a:rPr kumimoji="0" lang="zh-CN" altLang="en-US" b="1" dirty="0">
                <a:solidFill>
                  <a:srgbClr val="0000CC"/>
                </a:solidFill>
                <a:effectLst>
                  <a:outerShdw blurRad="38100" dist="38100" dir="2700000" algn="tl">
                    <a:srgbClr val="000000"/>
                  </a:outerShdw>
                </a:effectLst>
                <a:ea typeface="黑体" pitchFamily="49" charset="-122"/>
                <a:cs typeface="Arial" pitchFamily="34" charset="0"/>
              </a:rPr>
              <a:t>必要</a:t>
            </a:r>
            <a:r>
              <a:rPr kumimoji="0" lang="zh-CN" altLang="en-US" b="1" dirty="0">
                <a:effectLst>
                  <a:outerShdw blurRad="38100" dist="38100" dir="2700000" algn="tl">
                    <a:srgbClr val="FFFFFF"/>
                  </a:outerShdw>
                </a:effectLst>
                <a:ea typeface="黑体" pitchFamily="49" charset="-122"/>
                <a:cs typeface="Arial" pitchFamily="34" charset="0"/>
              </a:rPr>
              <a:t>条件 </a:t>
            </a:r>
          </a:p>
        </p:txBody>
      </p:sp>
      <p:sp>
        <p:nvSpPr>
          <p:cNvPr id="6" name="Rectangle 8"/>
          <p:cNvSpPr>
            <a:spLocks noChangeArrowheads="1"/>
          </p:cNvSpPr>
          <p:nvPr/>
        </p:nvSpPr>
        <p:spPr bwMode="auto">
          <a:xfrm>
            <a:off x="3581400" y="1389063"/>
            <a:ext cx="2139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effectLst>
                  <a:outerShdw blurRad="38100" dist="38100" dir="2700000" algn="tl">
                    <a:srgbClr val="FFFFFF"/>
                  </a:outerShdw>
                </a:effectLst>
              </a:rPr>
              <a:t>P </a:t>
            </a:r>
            <a:r>
              <a:rPr lang="en-US" altLang="zh-CN" b="1" baseline="30000">
                <a:effectLst>
                  <a:outerShdw blurRad="38100" dist="38100" dir="2700000" algn="tl">
                    <a:srgbClr val="FFFFFF"/>
                  </a:outerShdw>
                </a:effectLst>
                <a:sym typeface="Symbol" pitchFamily="18" charset="2"/>
              </a:rPr>
              <a:t></a:t>
            </a:r>
            <a:r>
              <a:rPr lang="en-US" altLang="zh-CN" b="1" baseline="30000">
                <a:effectLst>
                  <a:outerShdw blurRad="38100" dist="38100" dir="2700000" algn="tl">
                    <a:srgbClr val="FFFFFF"/>
                  </a:outerShdw>
                </a:effectLst>
              </a:rPr>
              <a:t>1</a:t>
            </a:r>
            <a:r>
              <a:rPr lang="en-US" altLang="zh-CN" b="1" i="1">
                <a:effectLst>
                  <a:outerShdw blurRad="38100" dist="38100" dir="2700000" algn="tl">
                    <a:srgbClr val="FFFFFF"/>
                  </a:outerShdw>
                </a:effectLst>
              </a:rPr>
              <a:t>AP </a:t>
            </a: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rPr>
              <a:t>B </a:t>
            </a:r>
          </a:p>
        </p:txBody>
      </p:sp>
      <p:sp>
        <p:nvSpPr>
          <p:cNvPr id="7" name="Rectangle 9"/>
          <p:cNvSpPr>
            <a:spLocks noChangeArrowheads="1"/>
          </p:cNvSpPr>
          <p:nvPr/>
        </p:nvSpPr>
        <p:spPr bwMode="auto">
          <a:xfrm>
            <a:off x="5586413" y="1390650"/>
            <a:ext cx="2047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I </a:t>
            </a:r>
            <a:r>
              <a:rPr lang="en-US" altLang="zh-CN" b="1">
                <a:effectLst>
                  <a:outerShdw blurRad="38100" dist="38100" dir="2700000" algn="tl">
                    <a:srgbClr val="FFFFFF"/>
                  </a:outerShdw>
                </a:effectLst>
                <a:sym typeface="Symbol" pitchFamily="18" charset="2"/>
              </a:rPr>
              <a:t></a:t>
            </a:r>
            <a:r>
              <a:rPr lang="en-US" altLang="zh-CN">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A</a:t>
            </a:r>
            <a:r>
              <a:rPr lang="en-US" altLang="zh-CN" b="1">
                <a:effectLst>
                  <a:outerShdw blurRad="38100" dist="38100" dir="2700000" algn="tl">
                    <a:srgbClr val="FFFFFF"/>
                  </a:outerShdw>
                </a:effectLst>
                <a:sym typeface="Symbol" pitchFamily="18" charset="2"/>
              </a:rPr>
              <a:t>| </a:t>
            </a:r>
          </a:p>
        </p:txBody>
      </p:sp>
      <p:sp>
        <p:nvSpPr>
          <p:cNvPr id="8" name="Rectangle 10"/>
          <p:cNvSpPr>
            <a:spLocks noChangeArrowheads="1"/>
          </p:cNvSpPr>
          <p:nvPr/>
        </p:nvSpPr>
        <p:spPr bwMode="auto">
          <a:xfrm>
            <a:off x="7559675" y="1389063"/>
            <a:ext cx="19796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sym typeface="Symbol" pitchFamily="18" charset="2"/>
              </a:rPr>
              <a:t>I </a:t>
            </a:r>
            <a:r>
              <a:rPr lang="en-US" altLang="zh-CN" b="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rPr>
              <a:t>B</a:t>
            </a:r>
            <a:r>
              <a:rPr lang="en-US" altLang="zh-CN" b="1">
                <a:effectLst>
                  <a:outerShdw blurRad="38100" dist="38100" dir="2700000" algn="tl">
                    <a:srgbClr val="FFFFFF"/>
                  </a:outerShdw>
                </a:effectLst>
              </a:rPr>
              <a:t>|. </a:t>
            </a:r>
          </a:p>
        </p:txBody>
      </p:sp>
      <p:sp>
        <p:nvSpPr>
          <p:cNvPr id="9" name="Rectangle 11"/>
          <p:cNvSpPr>
            <a:spLocks noChangeArrowheads="1"/>
          </p:cNvSpPr>
          <p:nvPr/>
        </p:nvSpPr>
        <p:spPr bwMode="auto">
          <a:xfrm>
            <a:off x="5991225" y="3035300"/>
            <a:ext cx="247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rPr>
              <a:t>1</a:t>
            </a: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rPr>
              <a:t>2</a:t>
            </a: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i="1" baseline="-25000" dirty="0">
                <a:solidFill>
                  <a:srgbClr val="FF0000"/>
                </a:solidFill>
                <a:effectLst>
                  <a:outerShdw blurRad="38100" dist="38100" dir="2700000" algn="tl">
                    <a:srgbClr val="000000"/>
                  </a:outerShdw>
                </a:effectLst>
              </a:rPr>
              <a:t>n</a:t>
            </a:r>
            <a:r>
              <a:rPr lang="en-US" altLang="zh-CN" b="1" dirty="0">
                <a:solidFill>
                  <a:srgbClr val="FF0000"/>
                </a:solidFill>
                <a:effectLst>
                  <a:outerShdw blurRad="38100" dist="38100" dir="2700000" algn="tl">
                    <a:srgbClr val="000000"/>
                  </a:outerShdw>
                </a:effectLst>
              </a:rPr>
              <a:t> </a:t>
            </a:r>
            <a:endParaRPr lang="en-US" altLang="zh-CN" dirty="0">
              <a:effectLst>
                <a:outerShdw blurRad="38100" dist="38100" dir="2700000" algn="tl">
                  <a:srgbClr val="FFFFFF"/>
                </a:outerShdw>
              </a:effectLst>
            </a:endParaRPr>
          </a:p>
        </p:txBody>
      </p:sp>
      <p:sp>
        <p:nvSpPr>
          <p:cNvPr id="10" name="Rectangle 12"/>
          <p:cNvSpPr>
            <a:spLocks noChangeArrowheads="1"/>
          </p:cNvSpPr>
          <p:nvPr/>
        </p:nvSpPr>
        <p:spPr bwMode="auto">
          <a:xfrm>
            <a:off x="7010400" y="3827463"/>
            <a:ext cx="1778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rPr>
              <a:t>1</a:t>
            </a: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rPr>
              <a:t>2</a:t>
            </a:r>
            <a:r>
              <a:rPr lang="en-US" altLang="zh-CN" b="1">
                <a:effectLst>
                  <a:outerShdw blurRad="38100" dist="38100" dir="2700000" algn="tl">
                    <a:srgbClr val="FFFFFF"/>
                  </a:outerShdw>
                </a:effectLst>
                <a:sym typeface="Symbol" pitchFamily="18" charset="2"/>
              </a:rPr>
              <a:t>…</a:t>
            </a:r>
            <a:r>
              <a:rPr lang="en-US" altLang="zh-CN" b="1" i="1">
                <a:solidFill>
                  <a:srgbClr val="FF0000"/>
                </a:solidFill>
                <a:effectLst>
                  <a:outerShdw blurRad="38100" dist="38100" dir="2700000" algn="tl">
                    <a:srgbClr val="000000"/>
                  </a:outerShdw>
                </a:effectLst>
                <a:sym typeface="Symbol" pitchFamily="18" charset="2"/>
              </a:rPr>
              <a:t></a:t>
            </a:r>
            <a:r>
              <a:rPr lang="en-US" altLang="zh-CN" b="1" i="1" baseline="-25000">
                <a:solidFill>
                  <a:srgbClr val="FF0000"/>
                </a:solidFill>
                <a:effectLst>
                  <a:outerShdw blurRad="38100" dist="38100" dir="2700000" algn="tl">
                    <a:srgbClr val="000000"/>
                  </a:outerShdw>
                </a:effectLst>
              </a:rPr>
              <a:t>n</a:t>
            </a:r>
            <a:r>
              <a:rPr lang="en-US" altLang="zh-CN" b="1">
                <a:solidFill>
                  <a:srgbClr val="FF0000"/>
                </a:solidFill>
                <a:effectLst>
                  <a:outerShdw blurRad="38100" dist="38100" dir="2700000" algn="tl">
                    <a:srgbClr val="000000"/>
                  </a:outerShdw>
                </a:effectLst>
              </a:rPr>
              <a:t> </a:t>
            </a:r>
            <a:endParaRPr lang="en-US" altLang="zh-CN">
              <a:effectLst>
                <a:outerShdw blurRad="38100" dist="38100" dir="2700000" algn="tl">
                  <a:srgbClr val="FFFFFF"/>
                </a:outerShdw>
              </a:effectLst>
            </a:endParaRPr>
          </a:p>
        </p:txBody>
      </p:sp>
      <p:grpSp>
        <p:nvGrpSpPr>
          <p:cNvPr id="11" name="Group 13"/>
          <p:cNvGrpSpPr>
            <a:grpSpLocks/>
          </p:cNvGrpSpPr>
          <p:nvPr/>
        </p:nvGrpSpPr>
        <p:grpSpPr bwMode="auto">
          <a:xfrm>
            <a:off x="5867400" y="1968500"/>
            <a:ext cx="3930650" cy="884238"/>
            <a:chOff x="2736" y="1248"/>
            <a:chExt cx="2476" cy="557"/>
          </a:xfrm>
        </p:grpSpPr>
        <p:sp>
          <p:nvSpPr>
            <p:cNvPr id="12" name="Rectangle 14"/>
            <p:cNvSpPr>
              <a:spLocks noChangeArrowheads="1"/>
            </p:cNvSpPr>
            <p:nvPr/>
          </p:nvSpPr>
          <p:spPr bwMode="auto">
            <a:xfrm>
              <a:off x="2736" y="1440"/>
              <a:ext cx="247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a:t>
              </a:r>
              <a:r>
                <a:rPr lang="en-US" altLang="zh-CN" b="1" i="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sym typeface="Symbol" pitchFamily="18" charset="2"/>
                </a:rPr>
                <a:t></a:t>
              </a: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rPr>
                <a:t>1</a:t>
              </a:r>
              <a:r>
                <a:rPr lang="en-US" altLang="zh-CN" b="1">
                  <a:effectLst>
                    <a:outerShdw blurRad="38100" dist="38100" dir="2700000" algn="tl">
                      <a:srgbClr val="FFFFFF"/>
                    </a:outerShdw>
                  </a:effectLst>
                  <a:sym typeface="Symbol" pitchFamily="18" charset="2"/>
                </a:rPr>
                <a:t>)(</a:t>
              </a:r>
              <a:r>
                <a:rPr lang="en-US" altLang="zh-CN" b="1" i="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sym typeface="Symbol" pitchFamily="18" charset="2"/>
                </a:rPr>
                <a:t></a:t>
              </a: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rPr>
                <a:t>2</a:t>
              </a:r>
              <a:r>
                <a:rPr lang="en-US" altLang="zh-CN" b="1">
                  <a:effectLst>
                    <a:outerShdw blurRad="38100" dist="38100" dir="2700000" algn="tl">
                      <a:srgbClr val="FFFFFF"/>
                    </a:outerShdw>
                  </a:effectLst>
                  <a:sym typeface="Symbol" pitchFamily="18" charset="2"/>
                </a:rPr>
                <a:t>)…(</a:t>
              </a:r>
              <a:r>
                <a:rPr lang="en-US" altLang="zh-CN" b="1" i="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sym typeface="Symbol" pitchFamily="18" charset="2"/>
                </a:rPr>
                <a:t></a:t>
              </a:r>
              <a:r>
                <a:rPr lang="en-US" altLang="zh-CN" b="1" i="1">
                  <a:solidFill>
                    <a:srgbClr val="FF0000"/>
                  </a:solidFill>
                  <a:effectLst>
                    <a:outerShdw blurRad="38100" dist="38100" dir="2700000" algn="tl">
                      <a:srgbClr val="000000"/>
                    </a:outerShdw>
                  </a:effectLst>
                  <a:sym typeface="Symbol" pitchFamily="18" charset="2"/>
                </a:rPr>
                <a:t></a:t>
              </a:r>
              <a:r>
                <a:rPr lang="en-US" altLang="zh-CN" b="1" i="1" baseline="-25000">
                  <a:solidFill>
                    <a:srgbClr val="FF0000"/>
                  </a:solidFill>
                  <a:effectLst>
                    <a:outerShdw blurRad="38100" dist="38100" dir="2700000" algn="tl">
                      <a:srgbClr val="000000"/>
                    </a:outerShdw>
                  </a:effectLst>
                </a:rPr>
                <a:t>n</a:t>
              </a:r>
              <a:r>
                <a:rPr lang="en-US" altLang="zh-CN" b="1">
                  <a:effectLst>
                    <a:outerShdw blurRad="38100" dist="38100" dir="2700000" algn="tl">
                      <a:srgbClr val="FFFFFF"/>
                    </a:outerShdw>
                  </a:effectLst>
                  <a:sym typeface="Symbol" pitchFamily="18" charset="2"/>
                </a:rPr>
                <a:t>) </a:t>
              </a:r>
            </a:p>
          </p:txBody>
        </p:sp>
        <p:sp>
          <p:nvSpPr>
            <p:cNvPr id="13" name="Rectangle 15"/>
            <p:cNvSpPr>
              <a:spLocks noChangeArrowheads="1"/>
            </p:cNvSpPr>
            <p:nvPr/>
          </p:nvSpPr>
          <p:spPr bwMode="auto">
            <a:xfrm rot="5400000">
              <a:off x="3789" y="1238"/>
              <a:ext cx="32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p>
          </p:txBody>
        </p:sp>
      </p:grpSp>
      <p:sp>
        <p:nvSpPr>
          <p:cNvPr id="14" name="Rectangle 16"/>
          <p:cNvSpPr>
            <a:spLocks noChangeArrowheads="1"/>
          </p:cNvSpPr>
          <p:nvPr/>
        </p:nvSpPr>
        <p:spPr bwMode="auto">
          <a:xfrm>
            <a:off x="4648200" y="3035300"/>
            <a:ext cx="1374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tr(</a:t>
            </a:r>
            <a:r>
              <a:rPr lang="en-US" altLang="zh-CN" b="1" i="1">
                <a:effectLst>
                  <a:outerShdw blurRad="38100" dist="38100" dir="2700000" algn="tl">
                    <a:srgbClr val="FFFFFF"/>
                  </a:outerShdw>
                </a:effectLst>
                <a:sym typeface="Symbol" pitchFamily="18" charset="2"/>
              </a:rPr>
              <a:t>A</a:t>
            </a:r>
            <a:r>
              <a:rPr lang="en-US" altLang="zh-CN" b="1">
                <a:effectLst>
                  <a:outerShdw blurRad="38100" dist="38100" dir="2700000" algn="tl">
                    <a:srgbClr val="FFFFFF"/>
                  </a:outerShdw>
                </a:effectLst>
                <a:sym typeface="Symbol" pitchFamily="18" charset="2"/>
              </a:rPr>
              <a:t>) =</a:t>
            </a:r>
          </a:p>
        </p:txBody>
      </p:sp>
      <p:sp>
        <p:nvSpPr>
          <p:cNvPr id="15" name="Rectangle 17"/>
          <p:cNvSpPr>
            <a:spLocks noChangeArrowheads="1"/>
          </p:cNvSpPr>
          <p:nvPr/>
        </p:nvSpPr>
        <p:spPr bwMode="auto">
          <a:xfrm>
            <a:off x="8353425" y="3035300"/>
            <a:ext cx="1476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tr(</a:t>
            </a:r>
            <a:r>
              <a:rPr lang="en-US" altLang="zh-CN" b="1" i="1">
                <a:effectLst>
                  <a:outerShdw blurRad="38100" dist="38100" dir="2700000" algn="tl">
                    <a:srgbClr val="FFFFFF"/>
                  </a:outerShdw>
                </a:effectLst>
                <a:sym typeface="Symbol" pitchFamily="18" charset="2"/>
              </a:rPr>
              <a:t>B</a:t>
            </a:r>
            <a:r>
              <a:rPr lang="en-US" altLang="zh-CN" b="1">
                <a:effectLst>
                  <a:outerShdw blurRad="38100" dist="38100" dir="2700000" algn="tl">
                    <a:srgbClr val="FFFFFF"/>
                  </a:outerShdw>
                </a:effectLst>
                <a:sym typeface="Symbol" pitchFamily="18" charset="2"/>
              </a:rPr>
              <a:t>) </a:t>
            </a:r>
          </a:p>
        </p:txBody>
      </p:sp>
      <p:sp>
        <p:nvSpPr>
          <p:cNvPr id="16" name="Rectangle 18"/>
          <p:cNvSpPr>
            <a:spLocks noChangeArrowheads="1"/>
          </p:cNvSpPr>
          <p:nvPr/>
        </p:nvSpPr>
        <p:spPr bwMode="auto">
          <a:xfrm>
            <a:off x="6096000" y="3827463"/>
            <a:ext cx="1068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a:t>
            </a:r>
            <a:r>
              <a:rPr lang="en-US" altLang="zh-CN" b="1" i="1">
                <a:effectLst>
                  <a:outerShdw blurRad="38100" dist="38100" dir="2700000" algn="tl">
                    <a:srgbClr val="FFFFFF"/>
                  </a:outerShdw>
                </a:effectLst>
                <a:sym typeface="Symbol" pitchFamily="18" charset="2"/>
              </a:rPr>
              <a:t>A</a:t>
            </a:r>
            <a:r>
              <a:rPr lang="en-US" altLang="zh-CN" b="1">
                <a:effectLst>
                  <a:outerShdw blurRad="38100" dist="38100" dir="2700000" algn="tl">
                    <a:srgbClr val="FFFFFF"/>
                  </a:outerShdw>
                </a:effectLst>
                <a:sym typeface="Symbol" pitchFamily="18" charset="2"/>
              </a:rPr>
              <a:t>| = </a:t>
            </a:r>
          </a:p>
        </p:txBody>
      </p:sp>
      <p:sp>
        <p:nvSpPr>
          <p:cNvPr id="17" name="Rectangle 19"/>
          <p:cNvSpPr>
            <a:spLocks noChangeArrowheads="1"/>
          </p:cNvSpPr>
          <p:nvPr/>
        </p:nvSpPr>
        <p:spPr bwMode="auto">
          <a:xfrm>
            <a:off x="8685213" y="3827463"/>
            <a:ext cx="10683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B</a:t>
            </a:r>
            <a:r>
              <a:rPr lang="en-US" altLang="zh-CN" b="1">
                <a:effectLst>
                  <a:outerShdw blurRad="38100" dist="38100" dir="2700000" algn="tl">
                    <a:srgbClr val="FFFFFF"/>
                  </a:outerShdw>
                </a:effectLst>
                <a:sym typeface="Symbol" pitchFamily="18" charset="2"/>
              </a:rPr>
              <a:t>| </a:t>
            </a:r>
          </a:p>
        </p:txBody>
      </p:sp>
      <p:sp>
        <p:nvSpPr>
          <p:cNvPr id="18" name="Rectangle 20"/>
          <p:cNvSpPr>
            <a:spLocks noChangeArrowheads="1"/>
          </p:cNvSpPr>
          <p:nvPr/>
        </p:nvSpPr>
        <p:spPr bwMode="auto">
          <a:xfrm>
            <a:off x="10153650" y="64912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1EC95FD6-8CBD-4429-B16C-11F43B4FCCBB}" type="slidenum">
              <a:rPr lang="en-US" altLang="zh-CN" sz="1800" b="1" smtClean="0">
                <a:solidFill>
                  <a:schemeClr val="tx2"/>
                </a:solidFill>
                <a:effectLst>
                  <a:outerShdw blurRad="38100" dist="38100" dir="2700000" algn="tl">
                    <a:srgbClr val="FFFFFF"/>
                  </a:outerShdw>
                </a:effectLst>
              </a:rPr>
              <a:pPr eaLnBrk="1" hangingPunct="1">
                <a:defRPr/>
              </a:pPr>
              <a:t>67</a:t>
            </a:fld>
            <a:endParaRPr lang="en-US" altLang="zh-CN" sz="1800" b="1" smtClean="0">
              <a:solidFill>
                <a:schemeClr val="tx2"/>
              </a:solidFill>
              <a:effectLst>
                <a:outerShdw blurRad="38100" dist="38100" dir="2700000" algn="tl">
                  <a:srgbClr val="FFFFFF"/>
                </a:outerShdw>
              </a:effectLst>
            </a:endParaRPr>
          </a:p>
        </p:txBody>
      </p:sp>
      <p:sp>
        <p:nvSpPr>
          <p:cNvPr id="19" name="Rectangle 21"/>
          <p:cNvSpPr>
            <a:spLocks noChangeArrowheads="1"/>
          </p:cNvSpPr>
          <p:nvPr/>
        </p:nvSpPr>
        <p:spPr bwMode="auto">
          <a:xfrm>
            <a:off x="7553325" y="236538"/>
            <a:ext cx="26116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Tree>
    <p:extLst>
      <p:ext uri="{BB962C8B-B14F-4D97-AF65-F5344CB8AC3E}">
        <p14:creationId xmlns:p14="http://schemas.microsoft.com/office/powerpoint/2010/main" val="392521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To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lide(from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slide(from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slide(fromRight)">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lide(fromLeft)">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6"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336800" y="583911"/>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2260600" y="167986"/>
            <a:ext cx="2667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第四章 特征值与特征向量 </a:t>
            </a:r>
          </a:p>
        </p:txBody>
      </p:sp>
      <p:sp>
        <p:nvSpPr>
          <p:cNvPr id="4" name="Rectangle 6"/>
          <p:cNvSpPr>
            <a:spLocks noChangeArrowheads="1"/>
          </p:cNvSpPr>
          <p:nvPr/>
        </p:nvSpPr>
        <p:spPr bwMode="auto">
          <a:xfrm>
            <a:off x="2260600" y="722024"/>
            <a:ext cx="4568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dirty="0">
                <a:effectLst>
                  <a:outerShdw blurRad="38100" dist="38100" dir="2700000" algn="tl">
                    <a:srgbClr val="FFFFFF"/>
                  </a:outerShdw>
                </a:effectLst>
                <a:ea typeface="黑体" pitchFamily="49" charset="-122"/>
                <a:cs typeface="Arial" pitchFamily="34" charset="0"/>
              </a:rPr>
              <a:t>二</a:t>
            </a:r>
            <a:r>
              <a:rPr kumimoji="0" lang="en-US" altLang="zh-CN" b="1" dirty="0">
                <a:effectLst>
                  <a:outerShdw blurRad="38100" dist="38100" dir="2700000" algn="tl">
                    <a:srgbClr val="FFFFFF"/>
                  </a:outerShdw>
                </a:effectLst>
                <a:ea typeface="黑体" pitchFamily="49" charset="-122"/>
                <a:cs typeface="Arial" pitchFamily="34" charset="0"/>
              </a:rPr>
              <a:t>. </a:t>
            </a:r>
            <a:r>
              <a:rPr kumimoji="0" lang="zh-CN" altLang="en-US" b="1" dirty="0">
                <a:effectLst>
                  <a:outerShdw blurRad="38100" dist="38100" dir="2700000" algn="tl">
                    <a:srgbClr val="FFFFFF"/>
                  </a:outerShdw>
                </a:effectLst>
                <a:ea typeface="黑体" pitchFamily="49" charset="-122"/>
                <a:cs typeface="Arial" pitchFamily="34" charset="0"/>
              </a:rPr>
              <a:t>矩阵相似的</a:t>
            </a:r>
            <a:r>
              <a:rPr kumimoji="0" lang="zh-CN" altLang="en-US" b="1" dirty="0">
                <a:solidFill>
                  <a:srgbClr val="0000CC"/>
                </a:solidFill>
                <a:effectLst>
                  <a:outerShdw blurRad="38100" dist="38100" dir="2700000" algn="tl">
                    <a:srgbClr val="000000"/>
                  </a:outerShdw>
                </a:effectLst>
                <a:ea typeface="黑体" pitchFamily="49" charset="-122"/>
                <a:cs typeface="Arial" pitchFamily="34" charset="0"/>
              </a:rPr>
              <a:t>必要</a:t>
            </a:r>
            <a:r>
              <a:rPr kumimoji="0" lang="zh-CN" altLang="en-US" b="1" dirty="0">
                <a:effectLst>
                  <a:outerShdw blurRad="38100" dist="38100" dir="2700000" algn="tl">
                    <a:srgbClr val="FFFFFF"/>
                  </a:outerShdw>
                </a:effectLst>
                <a:ea typeface="黑体" pitchFamily="49" charset="-122"/>
                <a:cs typeface="Arial" pitchFamily="34" charset="0"/>
              </a:rPr>
              <a:t>条件 </a:t>
            </a:r>
          </a:p>
        </p:txBody>
      </p:sp>
      <p:sp>
        <p:nvSpPr>
          <p:cNvPr id="5" name="Rectangle 7"/>
          <p:cNvSpPr>
            <a:spLocks noChangeArrowheads="1"/>
          </p:cNvSpPr>
          <p:nvPr/>
        </p:nvSpPr>
        <p:spPr bwMode="auto">
          <a:xfrm>
            <a:off x="2224088" y="1310986"/>
            <a:ext cx="14189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smtClean="0">
                <a:solidFill>
                  <a:srgbClr val="0000CC"/>
                </a:solidFill>
                <a:effectLst>
                  <a:outerShdw blurRad="38100" dist="38100" dir="2700000" algn="tl">
                    <a:srgbClr val="000000"/>
                  </a:outerShdw>
                </a:effectLst>
                <a:ea typeface="黑体" pitchFamily="49" charset="-122"/>
              </a:rPr>
              <a:t>定理</a:t>
            </a:r>
            <a:r>
              <a:rPr lang="en-US" altLang="zh-CN" b="1" dirty="0" smtClean="0">
                <a:solidFill>
                  <a:srgbClr val="0000CC"/>
                </a:solidFill>
                <a:effectLst>
                  <a:outerShdw blurRad="38100" dist="38100" dir="2700000" algn="tl">
                    <a:srgbClr val="000000"/>
                  </a:outerShdw>
                </a:effectLst>
                <a:ea typeface="黑体" pitchFamily="49" charset="-122"/>
              </a:rPr>
              <a:t>1</a:t>
            </a:r>
            <a:r>
              <a:rPr lang="en-US" altLang="zh-CN" b="1" dirty="0" smtClean="0">
                <a:effectLst>
                  <a:outerShdw blurRad="38100" dist="38100" dir="2700000" algn="tl">
                    <a:srgbClr val="FFFFFF"/>
                  </a:outerShdw>
                </a:effectLst>
              </a:rPr>
              <a:t>. </a:t>
            </a:r>
            <a:endParaRPr lang="en-US" altLang="zh-CN" dirty="0">
              <a:effectLst>
                <a:outerShdw blurRad="38100" dist="38100" dir="2700000" algn="tl">
                  <a:srgbClr val="FFFFFF"/>
                </a:outerShdw>
              </a:effectLst>
              <a:sym typeface="Symbol" pitchFamily="18" charset="2"/>
            </a:endParaRPr>
          </a:p>
        </p:txBody>
      </p:sp>
      <p:sp>
        <p:nvSpPr>
          <p:cNvPr id="6" name="Rectangle 8"/>
          <p:cNvSpPr>
            <a:spLocks noChangeArrowheads="1"/>
          </p:cNvSpPr>
          <p:nvPr/>
        </p:nvSpPr>
        <p:spPr bwMode="auto">
          <a:xfrm>
            <a:off x="3784600" y="1309399"/>
            <a:ext cx="2139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 </a:t>
            </a:r>
            <a:r>
              <a:rPr lang="en-US" altLang="zh-CN" b="1" dirty="0">
                <a:effectLst>
                  <a:outerShdw blurRad="38100" dist="38100" dir="2700000" algn="tl">
                    <a:srgbClr val="FFFFFF"/>
                  </a:outerShdw>
                </a:effectLst>
              </a:rPr>
              <a:t>= </a:t>
            </a:r>
            <a:r>
              <a:rPr lang="en-US" altLang="zh-CN" b="1" i="1" dirty="0">
                <a:effectLst>
                  <a:outerShdw blurRad="38100" dist="38100" dir="2700000" algn="tl">
                    <a:srgbClr val="FFFFFF"/>
                  </a:outerShdw>
                </a:effectLst>
              </a:rPr>
              <a:t>B </a:t>
            </a:r>
          </a:p>
        </p:txBody>
      </p:sp>
      <p:sp>
        <p:nvSpPr>
          <p:cNvPr id="7" name="Rectangle 9"/>
          <p:cNvSpPr>
            <a:spLocks noChangeArrowheads="1"/>
          </p:cNvSpPr>
          <p:nvPr/>
        </p:nvSpPr>
        <p:spPr bwMode="auto">
          <a:xfrm>
            <a:off x="5789613" y="1310986"/>
            <a:ext cx="2047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I </a:t>
            </a:r>
            <a:r>
              <a:rPr lang="en-US" altLang="zh-CN" b="1" dirty="0">
                <a:effectLst>
                  <a:outerShdw blurRad="38100" dist="38100" dir="2700000" algn="tl">
                    <a:srgbClr val="FFFFFF"/>
                  </a:outerShdw>
                </a:effectLst>
                <a:sym typeface="Symbol" pitchFamily="18" charset="2"/>
              </a:rPr>
              <a:t></a:t>
            </a:r>
            <a:r>
              <a:rPr lang="en-US" altLang="zh-CN"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A</a:t>
            </a:r>
            <a:r>
              <a:rPr lang="en-US" altLang="zh-CN" b="1" dirty="0">
                <a:effectLst>
                  <a:outerShdw blurRad="38100" dist="38100" dir="2700000" algn="tl">
                    <a:srgbClr val="FFFFFF"/>
                  </a:outerShdw>
                </a:effectLst>
                <a:sym typeface="Symbol" pitchFamily="18" charset="2"/>
              </a:rPr>
              <a:t>| </a:t>
            </a:r>
          </a:p>
        </p:txBody>
      </p:sp>
      <p:sp>
        <p:nvSpPr>
          <p:cNvPr id="8" name="Rectangle 10"/>
          <p:cNvSpPr>
            <a:spLocks noChangeArrowheads="1"/>
          </p:cNvSpPr>
          <p:nvPr/>
        </p:nvSpPr>
        <p:spPr bwMode="auto">
          <a:xfrm>
            <a:off x="7762875" y="1309399"/>
            <a:ext cx="19796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sym typeface="Symbol" pitchFamily="18" charset="2"/>
              </a:rPr>
              <a:t>I </a:t>
            </a:r>
            <a:r>
              <a:rPr lang="en-US" altLang="zh-CN" b="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rPr>
              <a:t>B</a:t>
            </a:r>
            <a:r>
              <a:rPr lang="en-US" altLang="zh-CN" b="1">
                <a:effectLst>
                  <a:outerShdw blurRad="38100" dist="38100" dir="2700000" algn="tl">
                    <a:srgbClr val="FFFFFF"/>
                  </a:outerShdw>
                </a:effectLst>
              </a:rPr>
              <a:t>|. </a:t>
            </a:r>
          </a:p>
        </p:txBody>
      </p:sp>
      <p:sp>
        <p:nvSpPr>
          <p:cNvPr id="9" name="Rectangle 11"/>
          <p:cNvSpPr>
            <a:spLocks noChangeArrowheads="1"/>
          </p:cNvSpPr>
          <p:nvPr/>
        </p:nvSpPr>
        <p:spPr bwMode="auto">
          <a:xfrm>
            <a:off x="2222500" y="1918999"/>
            <a:ext cx="67377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smtClean="0">
                <a:solidFill>
                  <a:srgbClr val="0000CC"/>
                </a:solidFill>
                <a:effectLst>
                  <a:outerShdw blurRad="38100" dist="38100" dir="2700000" algn="tl">
                    <a:srgbClr val="000000"/>
                  </a:outerShdw>
                </a:effectLst>
                <a:ea typeface="黑体" pitchFamily="49" charset="-122"/>
              </a:rPr>
              <a:t>推论</a:t>
            </a:r>
            <a:r>
              <a:rPr lang="en-US" altLang="zh-CN" b="1" dirty="0" smtClean="0">
                <a:solidFill>
                  <a:srgbClr val="0000CC"/>
                </a:solidFill>
                <a:effectLst>
                  <a:outerShdw blurRad="38100" dist="38100" dir="2700000" algn="tl">
                    <a:srgbClr val="000000"/>
                  </a:outerShdw>
                </a:effectLst>
                <a:ea typeface="黑体" pitchFamily="49" charset="-122"/>
              </a:rPr>
              <a:t>1</a:t>
            </a:r>
            <a:r>
              <a:rPr lang="en-US" altLang="zh-CN" b="1" dirty="0" smtClean="0">
                <a:effectLst>
                  <a:outerShdw blurRad="38100" dist="38100" dir="2700000" algn="tl">
                    <a:srgbClr val="FFFFFF"/>
                  </a:outerShdw>
                </a:effectLst>
              </a:rPr>
              <a:t>. </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B </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与</a:t>
            </a:r>
            <a:r>
              <a:rPr lang="en-US" altLang="zh-CN" b="1" i="1" dirty="0">
                <a:effectLst>
                  <a:outerShdw blurRad="38100" dist="38100" dir="2700000" algn="tl">
                    <a:srgbClr val="FFFFFF"/>
                  </a:outerShdw>
                </a:effectLst>
                <a:sym typeface="Symbol" pitchFamily="18" charset="2"/>
              </a:rPr>
              <a:t>B</a:t>
            </a:r>
            <a:r>
              <a:rPr lang="zh-CN" altLang="en-US" b="1" dirty="0">
                <a:effectLst>
                  <a:outerShdw blurRad="38100" dist="38100" dir="2700000" algn="tl">
                    <a:srgbClr val="FFFFFF"/>
                  </a:outerShdw>
                </a:effectLst>
                <a:sym typeface="Symbol" pitchFamily="18" charset="2"/>
              </a:rPr>
              <a:t>有相同的特征值 </a:t>
            </a:r>
          </a:p>
        </p:txBody>
      </p:sp>
      <p:sp>
        <p:nvSpPr>
          <p:cNvPr id="10" name="Rectangle 12"/>
          <p:cNvSpPr>
            <a:spLocks noChangeArrowheads="1"/>
          </p:cNvSpPr>
          <p:nvPr/>
        </p:nvSpPr>
        <p:spPr bwMode="auto">
          <a:xfrm>
            <a:off x="4102100" y="2498436"/>
            <a:ext cx="4576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 </a:t>
            </a:r>
            <a:r>
              <a:rPr lang="en-US" altLang="zh-CN" b="1" dirty="0" err="1">
                <a:effectLst>
                  <a:outerShdw blurRad="38100" dist="38100" dir="2700000" algn="tl">
                    <a:srgbClr val="FFFFFF"/>
                  </a:outerShdw>
                </a:effectLst>
                <a:sym typeface="Symbol" pitchFamily="18" charset="2"/>
              </a:rPr>
              <a:t>tr</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a:t>
            </a:r>
            <a:r>
              <a:rPr lang="en-US" altLang="zh-CN" b="1" dirty="0">
                <a:effectLst>
                  <a:outerShdw blurRad="38100" dist="38100" dir="2700000" algn="tl">
                    <a:srgbClr val="FFFFFF"/>
                  </a:outerShdw>
                </a:effectLst>
                <a:sym typeface="Symbol" pitchFamily="18" charset="2"/>
              </a:rPr>
              <a:t>) = </a:t>
            </a:r>
            <a:r>
              <a:rPr lang="en-US" altLang="zh-CN" b="1" dirty="0" err="1">
                <a:effectLst>
                  <a:outerShdw blurRad="38100" dist="38100" dir="2700000" algn="tl">
                    <a:srgbClr val="FFFFFF"/>
                  </a:outerShdw>
                </a:effectLst>
                <a:sym typeface="Symbol" pitchFamily="18" charset="2"/>
              </a:rPr>
              <a:t>tr</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B</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A</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sym typeface="Symbol" pitchFamily="18" charset="2"/>
              </a:rPr>
              <a:t>B</a:t>
            </a:r>
            <a:r>
              <a:rPr lang="en-US" altLang="zh-CN" b="1" dirty="0">
                <a:effectLst>
                  <a:outerShdw blurRad="38100" dist="38100" dir="2700000" algn="tl">
                    <a:srgbClr val="FFFFFF"/>
                  </a:outerShdw>
                </a:effectLst>
                <a:sym typeface="Symbol" pitchFamily="18" charset="2"/>
              </a:rPr>
              <a:t>|. </a:t>
            </a:r>
          </a:p>
        </p:txBody>
      </p:sp>
      <p:sp>
        <p:nvSpPr>
          <p:cNvPr id="11" name="Rectangle 20"/>
          <p:cNvSpPr>
            <a:spLocks noChangeArrowheads="1"/>
          </p:cNvSpPr>
          <p:nvPr/>
        </p:nvSpPr>
        <p:spPr bwMode="auto">
          <a:xfrm>
            <a:off x="2662238" y="3971636"/>
            <a:ext cx="2495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B</a:t>
            </a:r>
            <a:r>
              <a:rPr lang="en-US" altLang="zh-CN" b="1" dirty="0">
                <a:effectLst>
                  <a:outerShdw blurRad="38100" dist="38100" dir="2700000" algn="tl">
                    <a:srgbClr val="FFFFFF"/>
                  </a:outerShdw>
                </a:effectLst>
                <a:sym typeface="Symbol" pitchFamily="18" charset="2"/>
              </a:rPr>
              <a:t>| = |</a:t>
            </a:r>
            <a:r>
              <a:rPr lang="en-US" altLang="zh-CN" b="1" i="1" dirty="0">
                <a:effectLst>
                  <a:outerShdw blurRad="38100" dist="38100" dir="2700000" algn="tl">
                    <a:srgbClr val="FFFFFF"/>
                  </a:outerShdw>
                </a:effectLst>
              </a:rPr>
              <a:t>P </a:t>
            </a:r>
            <a:r>
              <a:rPr lang="en-US" altLang="zh-CN" b="1" baseline="30000" dirty="0">
                <a:effectLst>
                  <a:outerShdw blurRad="38100" dist="38100" dir="2700000" algn="tl">
                    <a:srgbClr val="FFFFFF"/>
                  </a:outerShdw>
                </a:effectLst>
                <a:sym typeface="Symbol" pitchFamily="18" charset="2"/>
              </a:rPr>
              <a:t></a:t>
            </a:r>
            <a:r>
              <a:rPr lang="en-US" altLang="zh-CN" b="1" baseline="30000" dirty="0">
                <a:effectLst>
                  <a:outerShdw blurRad="38100" dist="38100" dir="2700000" algn="tl">
                    <a:srgbClr val="FFFFFF"/>
                  </a:outerShdw>
                </a:effectLst>
              </a:rPr>
              <a:t>1</a:t>
            </a:r>
            <a:r>
              <a:rPr lang="en-US" altLang="zh-CN" b="1" i="1" dirty="0">
                <a:effectLst>
                  <a:outerShdw blurRad="38100" dist="38100" dir="2700000" algn="tl">
                    <a:srgbClr val="FFFFFF"/>
                  </a:outerShdw>
                </a:effectLst>
              </a:rPr>
              <a:t>AP</a:t>
            </a:r>
            <a:r>
              <a:rPr lang="en-US" altLang="zh-CN" b="1" dirty="0">
                <a:effectLst>
                  <a:outerShdw blurRad="38100" dist="38100" dir="2700000" algn="tl">
                    <a:srgbClr val="FFFFFF"/>
                  </a:outerShdw>
                </a:effectLst>
                <a:sym typeface="Symbol" pitchFamily="18" charset="2"/>
              </a:rPr>
              <a:t>| </a:t>
            </a:r>
          </a:p>
        </p:txBody>
      </p:sp>
      <p:sp>
        <p:nvSpPr>
          <p:cNvPr id="12" name="Rectangle 21"/>
          <p:cNvSpPr>
            <a:spLocks noChangeArrowheads="1"/>
          </p:cNvSpPr>
          <p:nvPr/>
        </p:nvSpPr>
        <p:spPr bwMode="auto">
          <a:xfrm>
            <a:off x="4984750" y="3963699"/>
            <a:ext cx="25034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rPr>
              <a:t>P </a:t>
            </a:r>
            <a:r>
              <a:rPr lang="en-US" altLang="zh-CN" b="1" baseline="30000">
                <a:effectLst>
                  <a:outerShdw blurRad="38100" dist="38100" dir="2700000" algn="tl">
                    <a:srgbClr val="FFFFFF"/>
                  </a:outerShdw>
                </a:effectLst>
                <a:sym typeface="Symbol" pitchFamily="18" charset="2"/>
              </a:rPr>
              <a:t></a:t>
            </a:r>
            <a:r>
              <a:rPr lang="en-US" altLang="zh-CN" b="1" baseline="30000">
                <a:effectLst>
                  <a:outerShdw blurRad="38100" dist="38100" dir="2700000" algn="tl">
                    <a:srgbClr val="FFFFFF"/>
                  </a:outerShdw>
                </a:effectLst>
              </a:rPr>
              <a:t>1</a:t>
            </a:r>
            <a:r>
              <a:rPr lang="en-US" altLang="zh-CN" b="1">
                <a:effectLst>
                  <a:outerShdw blurRad="38100" dist="38100" dir="2700000" algn="tl">
                    <a:srgbClr val="FFFFFF"/>
                  </a:outerShdw>
                </a:effectLst>
              </a:rPr>
              <a:t>|</a:t>
            </a:r>
            <a:r>
              <a:rPr lang="zh-CN" altLang="zh-CN" b="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rPr>
              <a:t>|</a:t>
            </a:r>
            <a:r>
              <a:rPr lang="en-US" altLang="zh-CN" b="1" i="1">
                <a:effectLst>
                  <a:outerShdw blurRad="38100" dist="38100" dir="2700000" algn="tl">
                    <a:srgbClr val="FFFFFF"/>
                  </a:outerShdw>
                </a:effectLst>
              </a:rPr>
              <a:t>A</a:t>
            </a:r>
            <a:r>
              <a:rPr lang="en-US" altLang="zh-CN" b="1">
                <a:effectLst>
                  <a:outerShdw blurRad="38100" dist="38100" dir="2700000" algn="tl">
                    <a:srgbClr val="FFFFFF"/>
                  </a:outerShdw>
                </a:effectLst>
              </a:rPr>
              <a:t>|</a:t>
            </a:r>
            <a:r>
              <a:rPr lang="zh-CN" altLang="zh-CN" b="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rPr>
              <a:t>|</a:t>
            </a:r>
            <a:r>
              <a:rPr lang="en-US" altLang="zh-CN" b="1" i="1">
                <a:effectLst>
                  <a:outerShdw blurRad="38100" dist="38100" dir="2700000" algn="tl">
                    <a:srgbClr val="FFFFFF"/>
                  </a:outerShdw>
                </a:effectLst>
              </a:rPr>
              <a:t>P</a:t>
            </a:r>
            <a:r>
              <a:rPr lang="en-US" altLang="zh-CN" b="1">
                <a:effectLst>
                  <a:outerShdw blurRad="38100" dist="38100" dir="2700000" algn="tl">
                    <a:srgbClr val="FFFFFF"/>
                  </a:outerShdw>
                </a:effectLst>
                <a:sym typeface="Symbol" pitchFamily="18" charset="2"/>
              </a:rPr>
              <a:t>| </a:t>
            </a:r>
          </a:p>
        </p:txBody>
      </p:sp>
      <p:sp>
        <p:nvSpPr>
          <p:cNvPr id="13" name="Rectangle 22"/>
          <p:cNvSpPr>
            <a:spLocks noChangeArrowheads="1"/>
          </p:cNvSpPr>
          <p:nvPr/>
        </p:nvSpPr>
        <p:spPr bwMode="auto">
          <a:xfrm>
            <a:off x="7310438" y="3971636"/>
            <a:ext cx="24018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rPr>
              <a:t>P</a:t>
            </a:r>
            <a:r>
              <a:rPr lang="en-US" altLang="zh-CN" b="1">
                <a:effectLst>
                  <a:outerShdw blurRad="38100" dist="38100" dir="2700000" algn="tl">
                    <a:srgbClr val="FFFFFF"/>
                  </a:outerShdw>
                </a:effectLst>
              </a:rPr>
              <a:t>|</a:t>
            </a:r>
            <a:r>
              <a:rPr lang="en-US" altLang="zh-CN" b="1" baseline="30000">
                <a:effectLst>
                  <a:outerShdw blurRad="38100" dist="38100" dir="2700000" algn="tl">
                    <a:srgbClr val="FFFFFF"/>
                  </a:outerShdw>
                </a:effectLst>
                <a:sym typeface="Symbol" pitchFamily="18" charset="2"/>
              </a:rPr>
              <a:t></a:t>
            </a:r>
            <a:r>
              <a:rPr lang="en-US" altLang="zh-CN" b="1" baseline="30000">
                <a:effectLst>
                  <a:outerShdw blurRad="38100" dist="38100" dir="2700000" algn="tl">
                    <a:srgbClr val="FFFFFF"/>
                  </a:outerShdw>
                </a:effectLst>
              </a:rPr>
              <a:t>1</a:t>
            </a:r>
            <a:r>
              <a:rPr lang="zh-CN" altLang="zh-CN" b="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rPr>
              <a:t>|</a:t>
            </a:r>
            <a:r>
              <a:rPr lang="en-US" altLang="zh-CN" b="1" i="1">
                <a:effectLst>
                  <a:outerShdw blurRad="38100" dist="38100" dir="2700000" algn="tl">
                    <a:srgbClr val="FFFFFF"/>
                  </a:outerShdw>
                </a:effectLst>
              </a:rPr>
              <a:t>A</a:t>
            </a:r>
            <a:r>
              <a:rPr lang="en-US" altLang="zh-CN" b="1">
                <a:effectLst>
                  <a:outerShdw blurRad="38100" dist="38100" dir="2700000" algn="tl">
                    <a:srgbClr val="FFFFFF"/>
                  </a:outerShdw>
                </a:effectLst>
              </a:rPr>
              <a:t>|</a:t>
            </a:r>
            <a:r>
              <a:rPr lang="zh-CN" altLang="zh-CN" b="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rPr>
              <a:t>|</a:t>
            </a:r>
            <a:r>
              <a:rPr lang="en-US" altLang="zh-CN" b="1" i="1">
                <a:effectLst>
                  <a:outerShdw blurRad="38100" dist="38100" dir="2700000" algn="tl">
                    <a:srgbClr val="FFFFFF"/>
                  </a:outerShdw>
                </a:effectLst>
              </a:rPr>
              <a:t>P</a:t>
            </a:r>
            <a:r>
              <a:rPr lang="en-US" altLang="zh-CN" b="1">
                <a:effectLst>
                  <a:outerShdw blurRad="38100" dist="38100" dir="2700000" algn="tl">
                    <a:srgbClr val="FFFFFF"/>
                  </a:outerShdw>
                </a:effectLst>
                <a:sym typeface="Symbol" pitchFamily="18" charset="2"/>
              </a:rPr>
              <a:t>| </a:t>
            </a:r>
          </a:p>
        </p:txBody>
      </p:sp>
      <p:sp>
        <p:nvSpPr>
          <p:cNvPr id="14" name="Rectangle 23"/>
          <p:cNvSpPr>
            <a:spLocks noChangeArrowheads="1"/>
          </p:cNvSpPr>
          <p:nvPr/>
        </p:nvSpPr>
        <p:spPr bwMode="auto">
          <a:xfrm>
            <a:off x="3217863" y="4543136"/>
            <a:ext cx="11699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r>
              <a:rPr lang="en-US" altLang="zh-CN" b="1">
                <a:effectLst>
                  <a:outerShdw blurRad="38100" dist="38100" dir="2700000" algn="tl">
                    <a:srgbClr val="FFFFFF"/>
                  </a:outerShdw>
                </a:effectLst>
              </a:rPr>
              <a:t>|</a:t>
            </a:r>
            <a:r>
              <a:rPr lang="en-US" altLang="zh-CN" b="1" i="1">
                <a:effectLst>
                  <a:outerShdw blurRad="38100" dist="38100" dir="2700000" algn="tl">
                    <a:srgbClr val="FFFFFF"/>
                  </a:outerShdw>
                </a:effectLst>
              </a:rPr>
              <a:t>A</a:t>
            </a:r>
            <a:r>
              <a:rPr lang="en-US" altLang="zh-CN" b="1">
                <a:effectLst>
                  <a:outerShdw blurRad="38100" dist="38100" dir="2700000" algn="tl">
                    <a:srgbClr val="FFFFFF"/>
                  </a:outerShdw>
                </a:effectLst>
              </a:rPr>
              <a:t>|.</a:t>
            </a:r>
            <a:r>
              <a:rPr lang="en-US" altLang="zh-CN" b="1">
                <a:effectLst>
                  <a:outerShdw blurRad="38100" dist="38100" dir="2700000" algn="tl">
                    <a:srgbClr val="FFFFFF"/>
                  </a:outerShdw>
                </a:effectLst>
                <a:sym typeface="Symbol" pitchFamily="18" charset="2"/>
              </a:rPr>
              <a:t> </a:t>
            </a:r>
          </a:p>
        </p:txBody>
      </p:sp>
      <p:sp>
        <p:nvSpPr>
          <p:cNvPr id="15" name="Rectangle 24"/>
          <p:cNvSpPr>
            <a:spLocks noChangeArrowheads="1"/>
          </p:cNvSpPr>
          <p:nvPr/>
        </p:nvSpPr>
        <p:spPr bwMode="auto">
          <a:xfrm>
            <a:off x="10356850" y="6411624"/>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1C990505-E9E3-4EB5-BDA6-A34F630BFE97}" type="slidenum">
              <a:rPr lang="en-US" altLang="zh-CN" sz="1800" b="1" smtClean="0">
                <a:solidFill>
                  <a:schemeClr val="tx2"/>
                </a:solidFill>
                <a:effectLst>
                  <a:outerShdw blurRad="38100" dist="38100" dir="2700000" algn="tl">
                    <a:srgbClr val="FFFFFF"/>
                  </a:outerShdw>
                </a:effectLst>
              </a:rPr>
              <a:pPr eaLnBrk="1" hangingPunct="1">
                <a:defRPr/>
              </a:pPr>
              <a:t>68</a:t>
            </a:fld>
            <a:endParaRPr lang="en-US" altLang="zh-CN" sz="1800" b="1" smtClean="0">
              <a:solidFill>
                <a:schemeClr val="tx2"/>
              </a:solidFill>
              <a:effectLst>
                <a:outerShdw blurRad="38100" dist="38100" dir="2700000" algn="tl">
                  <a:srgbClr val="FFFFFF"/>
                </a:outerShdw>
              </a:effectLst>
            </a:endParaRPr>
          </a:p>
        </p:txBody>
      </p:sp>
      <p:sp>
        <p:nvSpPr>
          <p:cNvPr id="16" name="Rectangle 25"/>
          <p:cNvSpPr>
            <a:spLocks noChangeArrowheads="1"/>
          </p:cNvSpPr>
          <p:nvPr/>
        </p:nvSpPr>
        <p:spPr bwMode="auto">
          <a:xfrm>
            <a:off x="7756525" y="156874"/>
            <a:ext cx="2587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Tree>
    <p:extLst>
      <p:ext uri="{BB962C8B-B14F-4D97-AF65-F5344CB8AC3E}">
        <p14:creationId xmlns:p14="http://schemas.microsoft.com/office/powerpoint/2010/main" val="238773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198254" y="528493"/>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2122054" y="112568"/>
            <a:ext cx="2667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第四章 特征值与特征向量 </a:t>
            </a:r>
          </a:p>
        </p:txBody>
      </p:sp>
      <p:sp>
        <p:nvSpPr>
          <p:cNvPr id="4" name="Rectangle 6"/>
          <p:cNvSpPr>
            <a:spLocks noChangeArrowheads="1"/>
          </p:cNvSpPr>
          <p:nvPr/>
        </p:nvSpPr>
        <p:spPr bwMode="auto">
          <a:xfrm>
            <a:off x="2122054" y="666606"/>
            <a:ext cx="4568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a:effectLst>
                  <a:outerShdw blurRad="38100" dist="38100" dir="2700000" algn="tl">
                    <a:srgbClr val="FFFFFF"/>
                  </a:outerShdw>
                </a:effectLst>
                <a:ea typeface="黑体" pitchFamily="49" charset="-122"/>
                <a:cs typeface="Arial" pitchFamily="34" charset="0"/>
              </a:rPr>
              <a:t>二</a:t>
            </a:r>
            <a:r>
              <a:rPr kumimoji="0" lang="en-US" altLang="zh-CN" b="1">
                <a:effectLst>
                  <a:outerShdw blurRad="38100" dist="38100" dir="2700000" algn="tl">
                    <a:srgbClr val="FFFFFF"/>
                  </a:outerShdw>
                </a:effectLst>
                <a:ea typeface="黑体" pitchFamily="49" charset="-122"/>
                <a:cs typeface="Arial" pitchFamily="34" charset="0"/>
              </a:rPr>
              <a:t>. </a:t>
            </a:r>
            <a:r>
              <a:rPr kumimoji="0" lang="zh-CN" altLang="en-US" b="1">
                <a:effectLst>
                  <a:outerShdw blurRad="38100" dist="38100" dir="2700000" algn="tl">
                    <a:srgbClr val="FFFFFF"/>
                  </a:outerShdw>
                </a:effectLst>
                <a:ea typeface="黑体" pitchFamily="49" charset="-122"/>
                <a:cs typeface="Arial" pitchFamily="34" charset="0"/>
              </a:rPr>
              <a:t>矩阵相似的</a:t>
            </a:r>
            <a:r>
              <a:rPr kumimoji="0" lang="zh-CN" altLang="en-US" b="1">
                <a:solidFill>
                  <a:srgbClr val="0000CC"/>
                </a:solidFill>
                <a:effectLst>
                  <a:outerShdw blurRad="38100" dist="38100" dir="2700000" algn="tl">
                    <a:srgbClr val="000000"/>
                  </a:outerShdw>
                </a:effectLst>
                <a:ea typeface="黑体" pitchFamily="49" charset="-122"/>
                <a:cs typeface="Arial" pitchFamily="34" charset="0"/>
              </a:rPr>
              <a:t>必要</a:t>
            </a:r>
            <a:r>
              <a:rPr kumimoji="0" lang="zh-CN" altLang="en-US" b="1">
                <a:effectLst>
                  <a:outerShdw blurRad="38100" dist="38100" dir="2700000" algn="tl">
                    <a:srgbClr val="FFFFFF"/>
                  </a:outerShdw>
                </a:effectLst>
                <a:ea typeface="黑体" pitchFamily="49" charset="-122"/>
                <a:cs typeface="Arial" pitchFamily="34" charset="0"/>
              </a:rPr>
              <a:t>条件 </a:t>
            </a:r>
          </a:p>
        </p:txBody>
      </p:sp>
      <p:sp>
        <p:nvSpPr>
          <p:cNvPr id="5" name="Rectangle 7"/>
          <p:cNvSpPr>
            <a:spLocks noChangeArrowheads="1"/>
          </p:cNvSpPr>
          <p:nvPr/>
        </p:nvSpPr>
        <p:spPr bwMode="auto">
          <a:xfrm>
            <a:off x="2085542" y="1255568"/>
            <a:ext cx="14189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solidFill>
                  <a:srgbClr val="0000CC"/>
                </a:solidFill>
                <a:effectLst>
                  <a:outerShdw blurRad="38100" dist="38100" dir="2700000" algn="tl">
                    <a:srgbClr val="000000"/>
                  </a:outerShdw>
                </a:effectLst>
                <a:ea typeface="黑体" pitchFamily="49" charset="-122"/>
              </a:rPr>
              <a:t>定理</a:t>
            </a:r>
            <a:r>
              <a:rPr lang="en-US" altLang="zh-CN" b="1" dirty="0">
                <a:solidFill>
                  <a:srgbClr val="0000CC"/>
                </a:solidFill>
                <a:effectLst>
                  <a:outerShdw blurRad="38100" dist="38100" dir="2700000" algn="tl">
                    <a:srgbClr val="000000"/>
                  </a:outerShdw>
                </a:effectLst>
                <a:ea typeface="黑体" pitchFamily="49" charset="-122"/>
              </a:rPr>
              <a:t>1</a:t>
            </a:r>
            <a:r>
              <a:rPr lang="en-US" altLang="zh-CN" b="1" dirty="0" smtClean="0">
                <a:effectLst>
                  <a:outerShdw blurRad="38100" dist="38100" dir="2700000" algn="tl">
                    <a:srgbClr val="FFFFFF"/>
                  </a:outerShdw>
                </a:effectLst>
              </a:rPr>
              <a:t>. </a:t>
            </a:r>
            <a:endParaRPr lang="en-US" altLang="zh-CN" dirty="0">
              <a:effectLst>
                <a:outerShdw blurRad="38100" dist="38100" dir="2700000" algn="tl">
                  <a:srgbClr val="FFFFFF"/>
                </a:outerShdw>
              </a:effectLst>
              <a:sym typeface="Symbol" pitchFamily="18" charset="2"/>
            </a:endParaRPr>
          </a:p>
        </p:txBody>
      </p:sp>
      <p:sp>
        <p:nvSpPr>
          <p:cNvPr id="6" name="Rectangle 8"/>
          <p:cNvSpPr>
            <a:spLocks noChangeArrowheads="1"/>
          </p:cNvSpPr>
          <p:nvPr/>
        </p:nvSpPr>
        <p:spPr bwMode="auto">
          <a:xfrm>
            <a:off x="3646054" y="1253981"/>
            <a:ext cx="2139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effectLst>
                  <a:outerShdw blurRad="38100" dist="38100" dir="2700000" algn="tl">
                    <a:srgbClr val="FFFFFF"/>
                  </a:outerShdw>
                </a:effectLst>
              </a:rPr>
              <a:t>P </a:t>
            </a:r>
            <a:r>
              <a:rPr lang="en-US" altLang="zh-CN" b="1" baseline="30000">
                <a:effectLst>
                  <a:outerShdw blurRad="38100" dist="38100" dir="2700000" algn="tl">
                    <a:srgbClr val="FFFFFF"/>
                  </a:outerShdw>
                </a:effectLst>
                <a:sym typeface="Symbol" pitchFamily="18" charset="2"/>
              </a:rPr>
              <a:t></a:t>
            </a:r>
            <a:r>
              <a:rPr lang="en-US" altLang="zh-CN" b="1" baseline="30000">
                <a:effectLst>
                  <a:outerShdw blurRad="38100" dist="38100" dir="2700000" algn="tl">
                    <a:srgbClr val="FFFFFF"/>
                  </a:outerShdw>
                </a:effectLst>
              </a:rPr>
              <a:t>1</a:t>
            </a:r>
            <a:r>
              <a:rPr lang="en-US" altLang="zh-CN" b="1" i="1">
                <a:effectLst>
                  <a:outerShdw blurRad="38100" dist="38100" dir="2700000" algn="tl">
                    <a:srgbClr val="FFFFFF"/>
                  </a:outerShdw>
                </a:effectLst>
              </a:rPr>
              <a:t>AP </a:t>
            </a: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rPr>
              <a:t>B </a:t>
            </a:r>
          </a:p>
        </p:txBody>
      </p:sp>
      <p:sp>
        <p:nvSpPr>
          <p:cNvPr id="7" name="Rectangle 9"/>
          <p:cNvSpPr>
            <a:spLocks noChangeArrowheads="1"/>
          </p:cNvSpPr>
          <p:nvPr/>
        </p:nvSpPr>
        <p:spPr bwMode="auto">
          <a:xfrm>
            <a:off x="5651067" y="1255568"/>
            <a:ext cx="2047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I </a:t>
            </a:r>
            <a:r>
              <a:rPr lang="en-US" altLang="zh-CN" b="1">
                <a:effectLst>
                  <a:outerShdw blurRad="38100" dist="38100" dir="2700000" algn="tl">
                    <a:srgbClr val="FFFFFF"/>
                  </a:outerShdw>
                </a:effectLst>
                <a:sym typeface="Symbol" pitchFamily="18" charset="2"/>
              </a:rPr>
              <a:t></a:t>
            </a:r>
            <a:r>
              <a:rPr lang="en-US" altLang="zh-CN">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A</a:t>
            </a:r>
            <a:r>
              <a:rPr lang="en-US" altLang="zh-CN" b="1">
                <a:effectLst>
                  <a:outerShdw blurRad="38100" dist="38100" dir="2700000" algn="tl">
                    <a:srgbClr val="FFFFFF"/>
                  </a:outerShdw>
                </a:effectLst>
                <a:sym typeface="Symbol" pitchFamily="18" charset="2"/>
              </a:rPr>
              <a:t>| </a:t>
            </a:r>
          </a:p>
        </p:txBody>
      </p:sp>
      <p:sp>
        <p:nvSpPr>
          <p:cNvPr id="8" name="Rectangle 10"/>
          <p:cNvSpPr>
            <a:spLocks noChangeArrowheads="1"/>
          </p:cNvSpPr>
          <p:nvPr/>
        </p:nvSpPr>
        <p:spPr bwMode="auto">
          <a:xfrm>
            <a:off x="7624329" y="1253981"/>
            <a:ext cx="19796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sym typeface="Symbol" pitchFamily="18" charset="2"/>
              </a:rPr>
              <a:t>I </a:t>
            </a:r>
            <a:r>
              <a:rPr lang="en-US" altLang="zh-CN" b="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rPr>
              <a:t>B</a:t>
            </a:r>
            <a:r>
              <a:rPr lang="en-US" altLang="zh-CN" b="1">
                <a:effectLst>
                  <a:outerShdw blurRad="38100" dist="38100" dir="2700000" algn="tl">
                    <a:srgbClr val="FFFFFF"/>
                  </a:outerShdw>
                </a:effectLst>
              </a:rPr>
              <a:t>|. </a:t>
            </a:r>
          </a:p>
        </p:txBody>
      </p:sp>
      <p:sp>
        <p:nvSpPr>
          <p:cNvPr id="9" name="Rectangle 11"/>
          <p:cNvSpPr>
            <a:spLocks noChangeArrowheads="1"/>
          </p:cNvSpPr>
          <p:nvPr/>
        </p:nvSpPr>
        <p:spPr bwMode="auto">
          <a:xfrm>
            <a:off x="2083954" y="1863581"/>
            <a:ext cx="67377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smtClean="0">
                <a:solidFill>
                  <a:srgbClr val="0000CC"/>
                </a:solidFill>
                <a:effectLst>
                  <a:outerShdw blurRad="38100" dist="38100" dir="2700000" algn="tl">
                    <a:srgbClr val="000000"/>
                  </a:outerShdw>
                </a:effectLst>
                <a:ea typeface="黑体" pitchFamily="49" charset="-122"/>
              </a:rPr>
              <a:t>推论</a:t>
            </a:r>
            <a:r>
              <a:rPr lang="en-US" altLang="zh-CN" b="1" dirty="0" smtClean="0">
                <a:solidFill>
                  <a:srgbClr val="0000CC"/>
                </a:solidFill>
                <a:effectLst>
                  <a:outerShdw blurRad="38100" dist="38100" dir="2700000" algn="tl">
                    <a:srgbClr val="000000"/>
                  </a:outerShdw>
                </a:effectLst>
                <a:ea typeface="黑体" pitchFamily="49" charset="-122"/>
              </a:rPr>
              <a:t>1</a:t>
            </a:r>
            <a:r>
              <a:rPr lang="en-US" altLang="zh-CN" b="1" dirty="0" smtClean="0">
                <a:effectLst>
                  <a:outerShdw blurRad="38100" dist="38100" dir="2700000" algn="tl">
                    <a:srgbClr val="FFFFFF"/>
                  </a:outerShdw>
                </a:effectLst>
              </a:rPr>
              <a:t>. </a:t>
            </a:r>
            <a:r>
              <a:rPr lang="en-US" altLang="zh-CN" b="1" i="1" dirty="0">
                <a:effectLst>
                  <a:outerShdw blurRad="38100" dist="38100" dir="2700000" algn="tl">
                    <a:srgbClr val="FFFFFF"/>
                  </a:outerShdw>
                </a:effectLst>
              </a:rPr>
              <a:t>A</a:t>
            </a:r>
            <a:r>
              <a:rPr lang="en-US" altLang="zh-CN" b="1" dirty="0">
                <a:effectLst>
                  <a:outerShdw blurRad="38100" dist="38100" dir="2700000" algn="tl">
                    <a:srgbClr val="FFFFFF"/>
                  </a:outerShdw>
                </a:effectLst>
              </a:rPr>
              <a:t>~</a:t>
            </a:r>
            <a:r>
              <a:rPr lang="en-US" altLang="zh-CN" b="1" i="1" dirty="0">
                <a:effectLst>
                  <a:outerShdw blurRad="38100" dist="38100" dir="2700000" algn="tl">
                    <a:srgbClr val="FFFFFF"/>
                  </a:outerShdw>
                </a:effectLst>
              </a:rPr>
              <a:t>B </a:t>
            </a:r>
            <a:r>
              <a:rPr lang="en-US" altLang="zh-CN" b="1" dirty="0">
                <a:effectLst>
                  <a:outerShdw blurRad="38100" dist="38100" dir="2700000" algn="tl">
                    <a:srgbClr val="FFFFFF"/>
                  </a:outerShdw>
                </a:effectLst>
                <a:sym typeface="Symbol" pitchFamily="18" charset="2"/>
              </a:rPr>
              <a:t> </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与</a:t>
            </a:r>
            <a:r>
              <a:rPr lang="en-US" altLang="zh-CN" b="1" i="1" dirty="0">
                <a:effectLst>
                  <a:outerShdw blurRad="38100" dist="38100" dir="2700000" algn="tl">
                    <a:srgbClr val="FFFFFF"/>
                  </a:outerShdw>
                </a:effectLst>
                <a:sym typeface="Symbol" pitchFamily="18" charset="2"/>
              </a:rPr>
              <a:t>B</a:t>
            </a:r>
            <a:r>
              <a:rPr lang="zh-CN" altLang="en-US" b="1" dirty="0">
                <a:effectLst>
                  <a:outerShdw blurRad="38100" dist="38100" dir="2700000" algn="tl">
                    <a:srgbClr val="FFFFFF"/>
                  </a:outerShdw>
                </a:effectLst>
                <a:sym typeface="Symbol" pitchFamily="18" charset="2"/>
              </a:rPr>
              <a:t>有相同的特征值 </a:t>
            </a:r>
          </a:p>
        </p:txBody>
      </p:sp>
      <p:sp>
        <p:nvSpPr>
          <p:cNvPr id="10" name="Rectangle 12"/>
          <p:cNvSpPr>
            <a:spLocks noChangeArrowheads="1"/>
          </p:cNvSpPr>
          <p:nvPr/>
        </p:nvSpPr>
        <p:spPr bwMode="auto">
          <a:xfrm>
            <a:off x="3963554" y="2443018"/>
            <a:ext cx="4576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tr(</a:t>
            </a:r>
            <a:r>
              <a:rPr lang="en-US" altLang="zh-CN" b="1" i="1">
                <a:effectLst>
                  <a:outerShdw blurRad="38100" dist="38100" dir="2700000" algn="tl">
                    <a:srgbClr val="FFFFFF"/>
                  </a:outerShdw>
                </a:effectLst>
                <a:sym typeface="Symbol" pitchFamily="18" charset="2"/>
              </a:rPr>
              <a:t>A</a:t>
            </a:r>
            <a:r>
              <a:rPr lang="en-US" altLang="zh-CN" b="1">
                <a:effectLst>
                  <a:outerShdw blurRad="38100" dist="38100" dir="2700000" algn="tl">
                    <a:srgbClr val="FFFFFF"/>
                  </a:outerShdw>
                </a:effectLst>
                <a:sym typeface="Symbol" pitchFamily="18" charset="2"/>
              </a:rPr>
              <a:t>) = tr(</a:t>
            </a:r>
            <a:r>
              <a:rPr lang="en-US" altLang="zh-CN" b="1" i="1">
                <a:effectLst>
                  <a:outerShdw blurRad="38100" dist="38100" dir="2700000" algn="tl">
                    <a:srgbClr val="FFFFFF"/>
                  </a:outerShdw>
                </a:effectLst>
                <a:sym typeface="Symbol" pitchFamily="18" charset="2"/>
              </a:rPr>
              <a:t>B</a:t>
            </a:r>
            <a:r>
              <a:rPr lang="en-US" altLang="zh-CN" b="1">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A</a:t>
            </a:r>
            <a:r>
              <a:rPr lang="en-US" altLang="zh-CN" b="1">
                <a:effectLst>
                  <a:outerShdw blurRad="38100" dist="38100" dir="2700000" algn="tl">
                    <a:srgbClr val="FFFFFF"/>
                  </a:outerShdw>
                </a:effectLst>
                <a:sym typeface="Symbol" pitchFamily="18" charset="2"/>
              </a:rPr>
              <a:t>| = |</a:t>
            </a:r>
            <a:r>
              <a:rPr lang="en-US" altLang="zh-CN" b="1" i="1">
                <a:effectLst>
                  <a:outerShdw blurRad="38100" dist="38100" dir="2700000" algn="tl">
                    <a:srgbClr val="FFFFFF"/>
                  </a:outerShdw>
                </a:effectLst>
                <a:sym typeface="Symbol" pitchFamily="18" charset="2"/>
              </a:rPr>
              <a:t>B</a:t>
            </a:r>
            <a:r>
              <a:rPr lang="en-US" altLang="zh-CN" b="1">
                <a:effectLst>
                  <a:outerShdw blurRad="38100" dist="38100" dir="2700000" algn="tl">
                    <a:srgbClr val="FFFFFF"/>
                  </a:outerShdw>
                </a:effectLst>
                <a:sym typeface="Symbol" pitchFamily="18" charset="2"/>
              </a:rPr>
              <a:t>|. </a:t>
            </a:r>
          </a:p>
        </p:txBody>
      </p:sp>
      <p:grpSp>
        <p:nvGrpSpPr>
          <p:cNvPr id="11" name="Group 13"/>
          <p:cNvGrpSpPr>
            <a:grpSpLocks/>
          </p:cNvGrpSpPr>
          <p:nvPr/>
        </p:nvGrpSpPr>
        <p:grpSpPr bwMode="auto">
          <a:xfrm>
            <a:off x="2105386" y="3365356"/>
            <a:ext cx="3313112" cy="914400"/>
            <a:chOff x="313" y="2208"/>
            <a:chExt cx="2087" cy="576"/>
          </a:xfrm>
        </p:grpSpPr>
        <p:sp>
          <p:nvSpPr>
            <p:cNvPr id="12" name="Rectangle 14"/>
            <p:cNvSpPr>
              <a:spLocks noChangeArrowheads="1"/>
            </p:cNvSpPr>
            <p:nvPr/>
          </p:nvSpPr>
          <p:spPr bwMode="auto">
            <a:xfrm>
              <a:off x="313" y="2289"/>
              <a:ext cx="62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solidFill>
                    <a:srgbClr val="0000CC"/>
                  </a:solidFill>
                  <a:effectLst>
                    <a:outerShdw blurRad="38100" dist="38100" dir="2700000" algn="tl">
                      <a:srgbClr val="000000"/>
                    </a:outerShdw>
                  </a:effectLst>
                  <a:ea typeface="黑体" pitchFamily="49" charset="-122"/>
                </a:rPr>
                <a:t>例</a:t>
              </a:r>
              <a:r>
                <a:rPr lang="en-US" altLang="zh-CN" b="1" dirty="0">
                  <a:solidFill>
                    <a:srgbClr val="0000CC"/>
                  </a:solidFill>
                  <a:effectLst>
                    <a:outerShdw blurRad="38100" dist="38100" dir="2700000" algn="tl">
                      <a:srgbClr val="000000"/>
                    </a:outerShdw>
                  </a:effectLst>
                </a:rPr>
                <a:t>1</a:t>
              </a:r>
              <a:r>
                <a:rPr lang="en-US" altLang="zh-CN" b="1" dirty="0">
                  <a:effectLst>
                    <a:outerShdw blurRad="38100" dist="38100" dir="2700000" algn="tl">
                      <a:srgbClr val="FFFFFF"/>
                    </a:outerShdw>
                  </a:effectLst>
                </a:rPr>
                <a:t>. </a:t>
              </a:r>
            </a:p>
          </p:txBody>
        </p:sp>
        <p:sp>
          <p:nvSpPr>
            <p:cNvPr id="13" name="AutoShape 15"/>
            <p:cNvSpPr>
              <a:spLocks noChangeArrowheads="1"/>
            </p:cNvSpPr>
            <p:nvPr/>
          </p:nvSpPr>
          <p:spPr bwMode="auto">
            <a:xfrm>
              <a:off x="912" y="2208"/>
              <a:ext cx="576" cy="576"/>
            </a:xfrm>
            <a:prstGeom prst="bracketPair">
              <a:avLst>
                <a:gd name="adj" fmla="val 11981"/>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kumimoji="0" lang="en-US" altLang="zh-CN" b="1" dirty="0">
                  <a:effectLst>
                    <a:outerShdw blurRad="38100" dist="38100" dir="2700000" algn="tl">
                      <a:srgbClr val="FFFFFF"/>
                    </a:outerShdw>
                  </a:effectLst>
                </a:rPr>
                <a:t>0  1 </a:t>
              </a:r>
            </a:p>
            <a:p>
              <a:pPr eaLnBrk="1" hangingPunct="1">
                <a:defRPr/>
              </a:pPr>
              <a:r>
                <a:rPr kumimoji="0" lang="en-US" altLang="zh-CN" b="1" i="1" dirty="0">
                  <a:effectLst>
                    <a:outerShdw blurRad="38100" dist="38100" dir="2700000" algn="tl">
                      <a:srgbClr val="FFFFFF"/>
                    </a:outerShdw>
                  </a:effectLst>
                </a:rPr>
                <a:t>x</a:t>
              </a:r>
              <a:r>
                <a:rPr kumimoji="0" lang="en-US" altLang="zh-CN" b="1" dirty="0">
                  <a:effectLst>
                    <a:outerShdw blurRad="38100" dist="38100" dir="2700000" algn="tl">
                      <a:srgbClr val="FFFFFF"/>
                    </a:outerShdw>
                  </a:effectLst>
                </a:rPr>
                <a:t>  3 </a:t>
              </a:r>
            </a:p>
          </p:txBody>
        </p:sp>
        <p:sp>
          <p:nvSpPr>
            <p:cNvPr id="14" name="Rectangle 16"/>
            <p:cNvSpPr>
              <a:spLocks noChangeArrowheads="1"/>
            </p:cNvSpPr>
            <p:nvPr/>
          </p:nvSpPr>
          <p:spPr bwMode="auto">
            <a:xfrm>
              <a:off x="1536" y="2289"/>
              <a:ext cx="31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rPr>
                <a:t>~ </a:t>
              </a:r>
            </a:p>
          </p:txBody>
        </p:sp>
        <p:sp>
          <p:nvSpPr>
            <p:cNvPr id="15" name="AutoShape 17"/>
            <p:cNvSpPr>
              <a:spLocks noChangeArrowheads="1"/>
            </p:cNvSpPr>
            <p:nvPr/>
          </p:nvSpPr>
          <p:spPr bwMode="auto">
            <a:xfrm>
              <a:off x="1824" y="2208"/>
              <a:ext cx="576" cy="576"/>
            </a:xfrm>
            <a:prstGeom prst="bracketPair">
              <a:avLst>
                <a:gd name="adj" fmla="val 11981"/>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kumimoji="0" lang="en-US" altLang="zh-CN" b="1" dirty="0">
                  <a:effectLst>
                    <a:outerShdw blurRad="38100" dist="38100" dir="2700000" algn="tl">
                      <a:srgbClr val="FFFFFF"/>
                    </a:outerShdw>
                  </a:effectLst>
                </a:rPr>
                <a:t>2  5 </a:t>
              </a:r>
            </a:p>
            <a:p>
              <a:pPr eaLnBrk="1" hangingPunct="1">
                <a:defRPr/>
              </a:pPr>
              <a:r>
                <a:rPr kumimoji="0" lang="en-US" altLang="zh-CN" b="1" dirty="0">
                  <a:effectLst>
                    <a:outerShdw blurRad="38100" dist="38100" dir="2700000" algn="tl">
                      <a:srgbClr val="FFFFFF"/>
                    </a:outerShdw>
                  </a:effectLst>
                </a:rPr>
                <a:t>0  </a:t>
              </a:r>
              <a:r>
                <a:rPr kumimoji="0" lang="en-US" altLang="zh-CN" b="1" i="1" dirty="0">
                  <a:effectLst>
                    <a:outerShdw blurRad="38100" dist="38100" dir="2700000" algn="tl">
                      <a:srgbClr val="FFFFFF"/>
                    </a:outerShdw>
                  </a:effectLst>
                </a:rPr>
                <a:t>y</a:t>
              </a:r>
              <a:r>
                <a:rPr kumimoji="0" lang="en-US" altLang="zh-CN" b="1" dirty="0">
                  <a:effectLst>
                    <a:outerShdw blurRad="38100" dist="38100" dir="2700000" algn="tl">
                      <a:srgbClr val="FFFFFF"/>
                    </a:outerShdw>
                  </a:effectLst>
                </a:rPr>
                <a:t> </a:t>
              </a:r>
            </a:p>
          </p:txBody>
        </p:sp>
      </p:grpSp>
      <p:grpSp>
        <p:nvGrpSpPr>
          <p:cNvPr id="16" name="Group 18"/>
          <p:cNvGrpSpPr>
            <a:grpSpLocks/>
          </p:cNvGrpSpPr>
          <p:nvPr/>
        </p:nvGrpSpPr>
        <p:grpSpPr bwMode="auto">
          <a:xfrm>
            <a:off x="5398654" y="3365356"/>
            <a:ext cx="762000" cy="838200"/>
            <a:chOff x="2448" y="2227"/>
            <a:chExt cx="480" cy="528"/>
          </a:xfrm>
        </p:grpSpPr>
        <p:sp>
          <p:nvSpPr>
            <p:cNvPr id="17" name="Rectangle 19"/>
            <p:cNvSpPr>
              <a:spLocks noChangeArrowheads="1"/>
            </p:cNvSpPr>
            <p:nvPr/>
          </p:nvSpPr>
          <p:spPr bwMode="auto">
            <a:xfrm>
              <a:off x="2448" y="2289"/>
              <a:ext cx="43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p>
          </p:txBody>
        </p:sp>
        <p:sp>
          <p:nvSpPr>
            <p:cNvPr id="18" name="AutoShape 20"/>
            <p:cNvSpPr>
              <a:spLocks/>
            </p:cNvSpPr>
            <p:nvPr/>
          </p:nvSpPr>
          <p:spPr bwMode="auto">
            <a:xfrm>
              <a:off x="2832" y="2227"/>
              <a:ext cx="96" cy="528"/>
            </a:xfrm>
            <a:prstGeom prst="leftBrace">
              <a:avLst>
                <a:gd name="adj1" fmla="val 4583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sp>
        <p:nvSpPr>
          <p:cNvPr id="19" name="Rectangle 21"/>
          <p:cNvSpPr>
            <a:spLocks noChangeArrowheads="1"/>
          </p:cNvSpPr>
          <p:nvPr/>
        </p:nvSpPr>
        <p:spPr bwMode="auto">
          <a:xfrm>
            <a:off x="6141604" y="3212956"/>
            <a:ext cx="1974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rPr>
              <a:t>0+3 = 2+</a:t>
            </a:r>
            <a:r>
              <a:rPr lang="en-US" altLang="zh-CN" b="1" i="1">
                <a:effectLst>
                  <a:outerShdw blurRad="38100" dist="38100" dir="2700000" algn="tl">
                    <a:srgbClr val="FFFFFF"/>
                  </a:outerShdw>
                </a:effectLst>
              </a:rPr>
              <a:t>y</a:t>
            </a:r>
            <a:r>
              <a:rPr lang="en-US" altLang="zh-CN" b="1">
                <a:effectLst>
                  <a:outerShdw blurRad="38100" dist="38100" dir="2700000" algn="tl">
                    <a:srgbClr val="FFFFFF"/>
                  </a:outerShdw>
                </a:effectLst>
              </a:rPr>
              <a:t> </a:t>
            </a:r>
          </a:p>
        </p:txBody>
      </p:sp>
      <p:sp>
        <p:nvSpPr>
          <p:cNvPr id="20" name="Rectangle 22"/>
          <p:cNvSpPr>
            <a:spLocks noChangeArrowheads="1"/>
          </p:cNvSpPr>
          <p:nvPr/>
        </p:nvSpPr>
        <p:spPr bwMode="auto">
          <a:xfrm>
            <a:off x="6160654" y="3746356"/>
            <a:ext cx="1531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a:t>
            </a:r>
            <a:r>
              <a:rPr lang="en-US" altLang="zh-CN" b="1" i="1">
                <a:effectLst>
                  <a:outerShdw blurRad="38100" dist="38100" dir="2700000" algn="tl">
                    <a:srgbClr val="FFFFFF"/>
                  </a:outerShdw>
                </a:effectLst>
                <a:sym typeface="Symbol" pitchFamily="18" charset="2"/>
              </a:rPr>
              <a:t>x</a:t>
            </a:r>
            <a:r>
              <a:rPr lang="en-US" altLang="zh-CN" b="1">
                <a:effectLst>
                  <a:outerShdw blurRad="38100" dist="38100" dir="2700000" algn="tl">
                    <a:srgbClr val="FFFFFF"/>
                  </a:outerShdw>
                </a:effectLst>
                <a:sym typeface="Symbol" pitchFamily="18" charset="2"/>
              </a:rPr>
              <a:t> = 2</a:t>
            </a:r>
            <a:r>
              <a:rPr lang="en-US" altLang="zh-CN" b="1" i="1">
                <a:effectLst>
                  <a:outerShdw blurRad="38100" dist="38100" dir="2700000" algn="tl">
                    <a:srgbClr val="FFFFFF"/>
                  </a:outerShdw>
                </a:effectLst>
                <a:sym typeface="Symbol" pitchFamily="18" charset="2"/>
              </a:rPr>
              <a:t>y</a:t>
            </a:r>
            <a:r>
              <a:rPr lang="en-US" altLang="zh-CN" b="1">
                <a:effectLst>
                  <a:outerShdw blurRad="38100" dist="38100" dir="2700000" algn="tl">
                    <a:srgbClr val="FFFFFF"/>
                  </a:outerShdw>
                </a:effectLst>
                <a:sym typeface="Symbol" pitchFamily="18" charset="2"/>
              </a:rPr>
              <a:t> </a:t>
            </a:r>
          </a:p>
        </p:txBody>
      </p:sp>
      <p:grpSp>
        <p:nvGrpSpPr>
          <p:cNvPr id="21" name="Group 23"/>
          <p:cNvGrpSpPr>
            <a:grpSpLocks/>
          </p:cNvGrpSpPr>
          <p:nvPr/>
        </p:nvGrpSpPr>
        <p:grpSpPr bwMode="auto">
          <a:xfrm>
            <a:off x="7989454" y="3365356"/>
            <a:ext cx="762000" cy="838200"/>
            <a:chOff x="2448" y="2227"/>
            <a:chExt cx="480" cy="528"/>
          </a:xfrm>
        </p:grpSpPr>
        <p:sp>
          <p:nvSpPr>
            <p:cNvPr id="22" name="Rectangle 24"/>
            <p:cNvSpPr>
              <a:spLocks noChangeArrowheads="1"/>
            </p:cNvSpPr>
            <p:nvPr/>
          </p:nvSpPr>
          <p:spPr bwMode="auto">
            <a:xfrm>
              <a:off x="2448" y="2289"/>
              <a:ext cx="43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p>
          </p:txBody>
        </p:sp>
        <p:sp>
          <p:nvSpPr>
            <p:cNvPr id="23" name="AutoShape 25"/>
            <p:cNvSpPr>
              <a:spLocks/>
            </p:cNvSpPr>
            <p:nvPr/>
          </p:nvSpPr>
          <p:spPr bwMode="auto">
            <a:xfrm>
              <a:off x="2832" y="2227"/>
              <a:ext cx="96" cy="528"/>
            </a:xfrm>
            <a:prstGeom prst="leftBrace">
              <a:avLst>
                <a:gd name="adj1" fmla="val 4583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sp>
        <p:nvSpPr>
          <p:cNvPr id="24" name="Rectangle 26"/>
          <p:cNvSpPr>
            <a:spLocks noChangeArrowheads="1"/>
          </p:cNvSpPr>
          <p:nvPr/>
        </p:nvSpPr>
        <p:spPr bwMode="auto">
          <a:xfrm>
            <a:off x="8732404" y="3205018"/>
            <a:ext cx="14525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effectLst>
                  <a:outerShdw blurRad="38100" dist="38100" dir="2700000" algn="tl">
                    <a:srgbClr val="FFFFFF"/>
                  </a:outerShdw>
                </a:effectLst>
              </a:rPr>
              <a:t>x</a:t>
            </a:r>
            <a:r>
              <a:rPr lang="en-US" altLang="zh-CN" b="1">
                <a:effectLst>
                  <a:outerShdw blurRad="38100" dist="38100" dir="2700000" algn="tl">
                    <a:srgbClr val="FFFFFF"/>
                  </a:outerShdw>
                </a:effectLst>
              </a:rPr>
              <a:t> = </a:t>
            </a:r>
            <a:r>
              <a:rPr lang="en-US" altLang="zh-CN" b="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rPr>
              <a:t>2, </a:t>
            </a:r>
          </a:p>
        </p:txBody>
      </p:sp>
      <p:sp>
        <p:nvSpPr>
          <p:cNvPr id="25" name="Rectangle 27"/>
          <p:cNvSpPr>
            <a:spLocks noChangeArrowheads="1"/>
          </p:cNvSpPr>
          <p:nvPr/>
        </p:nvSpPr>
        <p:spPr bwMode="auto">
          <a:xfrm>
            <a:off x="8751454" y="3754293"/>
            <a:ext cx="1206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effectLst>
                  <a:outerShdw blurRad="38100" dist="38100" dir="2700000" algn="tl">
                    <a:srgbClr val="FFFFFF"/>
                  </a:outerShdw>
                </a:effectLst>
                <a:sym typeface="Symbol" pitchFamily="18" charset="2"/>
              </a:rPr>
              <a:t>y</a:t>
            </a:r>
            <a:r>
              <a:rPr lang="en-US" altLang="zh-CN" b="1">
                <a:effectLst>
                  <a:outerShdw blurRad="38100" dist="38100" dir="2700000" algn="tl">
                    <a:srgbClr val="FFFFFF"/>
                  </a:outerShdw>
                </a:effectLst>
                <a:sym typeface="Symbol" pitchFamily="18" charset="2"/>
              </a:rPr>
              <a:t> = 1. </a:t>
            </a:r>
          </a:p>
        </p:txBody>
      </p:sp>
      <p:sp>
        <p:nvSpPr>
          <p:cNvPr id="26" name="Rectangle 28"/>
          <p:cNvSpPr>
            <a:spLocks noChangeArrowheads="1"/>
          </p:cNvSpPr>
          <p:nvPr/>
        </p:nvSpPr>
        <p:spPr bwMode="auto">
          <a:xfrm>
            <a:off x="10218304" y="6356206"/>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B4A54462-5DD8-457C-AD40-ABD65B338CCA}" type="slidenum">
              <a:rPr lang="en-US" altLang="zh-CN" sz="1800" b="1" smtClean="0">
                <a:solidFill>
                  <a:schemeClr val="tx2"/>
                </a:solidFill>
                <a:effectLst>
                  <a:outerShdw blurRad="38100" dist="38100" dir="2700000" algn="tl">
                    <a:srgbClr val="FFFFFF"/>
                  </a:outerShdw>
                </a:effectLst>
              </a:rPr>
              <a:pPr eaLnBrk="1" hangingPunct="1">
                <a:defRPr/>
              </a:pPr>
              <a:t>69</a:t>
            </a:fld>
            <a:endParaRPr lang="en-US" altLang="zh-CN" sz="1800" b="1" dirty="0" smtClean="0">
              <a:solidFill>
                <a:schemeClr val="tx2"/>
              </a:solidFill>
              <a:effectLst>
                <a:outerShdw blurRad="38100" dist="38100" dir="2700000" algn="tl">
                  <a:srgbClr val="FFFFFF"/>
                </a:outerShdw>
              </a:effectLst>
            </a:endParaRPr>
          </a:p>
        </p:txBody>
      </p:sp>
      <p:sp>
        <p:nvSpPr>
          <p:cNvPr id="27" name="Rectangle 29"/>
          <p:cNvSpPr>
            <a:spLocks noChangeArrowheads="1"/>
          </p:cNvSpPr>
          <p:nvPr/>
        </p:nvSpPr>
        <p:spPr bwMode="auto">
          <a:xfrm>
            <a:off x="7617979" y="101456"/>
            <a:ext cx="2587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Tree>
    <p:extLst>
      <p:ext uri="{BB962C8B-B14F-4D97-AF65-F5344CB8AC3E}">
        <p14:creationId xmlns:p14="http://schemas.microsoft.com/office/powerpoint/2010/main" val="226048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31" name="Text Box 7">
            <a:extLst>
              <a:ext uri="{FF2B5EF4-FFF2-40B4-BE49-F238E27FC236}">
                <a16:creationId xmlns:a16="http://schemas.microsoft.com/office/drawing/2014/main" id="{20F3C79A-6BD4-44E1-B495-B8954F30902D}"/>
              </a:ext>
            </a:extLst>
          </p:cNvPr>
          <p:cNvSpPr txBox="1">
            <a:spLocks noChangeArrowheads="1"/>
          </p:cNvSpPr>
          <p:nvPr/>
        </p:nvSpPr>
        <p:spPr bwMode="auto">
          <a:xfrm>
            <a:off x="1680197" y="1088214"/>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rgbClr val="FFFF00"/>
                </a:solidFill>
                <a:latin typeface="华文楷体" panose="02010600040101010101" pitchFamily="2" charset="-122"/>
                <a:ea typeface="华文楷体" panose="02010600040101010101" pitchFamily="2" charset="-122"/>
              </a:rPr>
              <a:t>说明</a:t>
            </a:r>
          </a:p>
        </p:txBody>
      </p:sp>
      <p:sp>
        <p:nvSpPr>
          <p:cNvPr id="564232" name="Text Box 8">
            <a:extLst>
              <a:ext uri="{FF2B5EF4-FFF2-40B4-BE49-F238E27FC236}">
                <a16:creationId xmlns:a16="http://schemas.microsoft.com/office/drawing/2014/main" id="{E1A7B194-CA70-4917-9CD3-B0D25C2B6F2A}"/>
              </a:ext>
            </a:extLst>
          </p:cNvPr>
          <p:cNvSpPr txBox="1">
            <a:spLocks noChangeArrowheads="1"/>
          </p:cNvSpPr>
          <p:nvPr/>
        </p:nvSpPr>
        <p:spPr bwMode="auto">
          <a:xfrm>
            <a:off x="2667000" y="1088214"/>
            <a:ext cx="576982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eaLnBrk="1" hangingPunct="1">
              <a:defRPr/>
            </a:pPr>
            <a:r>
              <a:rPr lang="en-US" altLang="zh-CN" sz="2800" b="1" dirty="0">
                <a:solidFill>
                  <a:schemeClr val="bg1"/>
                </a:solidFill>
                <a:latin typeface="华文楷体" panose="02010600040101010101" pitchFamily="2" charset="-122"/>
                <a:ea typeface="华文楷体" panose="02010600040101010101" pitchFamily="2" charset="-122"/>
              </a:rPr>
              <a:t>1</a:t>
            </a:r>
            <a:r>
              <a:rPr lang="zh-CN" altLang="en-US" sz="2800" b="1" dirty="0">
                <a:solidFill>
                  <a:schemeClr val="bg1"/>
                </a:solidFill>
                <a:latin typeface="华文楷体" panose="02010600040101010101" pitchFamily="2" charset="-122"/>
                <a:ea typeface="华文楷体" panose="02010600040101010101" pitchFamily="2" charset="-122"/>
              </a:rPr>
              <a:t>、特征值问题是针对方阵而言的；</a:t>
            </a:r>
          </a:p>
        </p:txBody>
      </p:sp>
      <p:sp>
        <p:nvSpPr>
          <p:cNvPr id="564233" name="Text Box 9">
            <a:extLst>
              <a:ext uri="{FF2B5EF4-FFF2-40B4-BE49-F238E27FC236}">
                <a16:creationId xmlns:a16="http://schemas.microsoft.com/office/drawing/2014/main" id="{578F7BD9-03CF-4502-A5B5-595911778252}"/>
              </a:ext>
            </a:extLst>
          </p:cNvPr>
          <p:cNvSpPr txBox="1">
            <a:spLocks noChangeArrowheads="1"/>
          </p:cNvSpPr>
          <p:nvPr/>
        </p:nvSpPr>
        <p:spPr bwMode="auto">
          <a:xfrm>
            <a:off x="2679702" y="1638416"/>
            <a:ext cx="5616575"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eaLnBrk="1" hangingPunct="1">
              <a:defRPr/>
            </a:pPr>
            <a:r>
              <a:rPr lang="en-US" altLang="zh-CN" sz="2800" b="1" dirty="0">
                <a:solidFill>
                  <a:schemeClr val="bg1"/>
                </a:solidFill>
                <a:latin typeface="华文楷体" panose="02010600040101010101" pitchFamily="2" charset="-122"/>
                <a:ea typeface="华文楷体" panose="02010600040101010101" pitchFamily="2" charset="-122"/>
              </a:rPr>
              <a:t>2</a:t>
            </a:r>
            <a:r>
              <a:rPr lang="zh-CN" altLang="en-US" sz="2800" b="1" dirty="0">
                <a:solidFill>
                  <a:schemeClr val="bg1"/>
                </a:solidFill>
                <a:latin typeface="华文楷体" panose="02010600040101010101" pitchFamily="2" charset="-122"/>
                <a:ea typeface="华文楷体" panose="02010600040101010101" pitchFamily="2" charset="-122"/>
              </a:rPr>
              <a:t>、特征向量必须是非零向量；</a:t>
            </a:r>
          </a:p>
        </p:txBody>
      </p:sp>
      <p:grpSp>
        <p:nvGrpSpPr>
          <p:cNvPr id="564234" name="Group 10">
            <a:extLst>
              <a:ext uri="{FF2B5EF4-FFF2-40B4-BE49-F238E27FC236}">
                <a16:creationId xmlns:a16="http://schemas.microsoft.com/office/drawing/2014/main" id="{F74FF1B4-8438-4BB0-A886-06F6BE1C5748}"/>
              </a:ext>
            </a:extLst>
          </p:cNvPr>
          <p:cNvGrpSpPr>
            <a:grpSpLocks/>
          </p:cNvGrpSpPr>
          <p:nvPr/>
        </p:nvGrpSpPr>
        <p:grpSpPr bwMode="auto">
          <a:xfrm>
            <a:off x="2679702" y="2223262"/>
            <a:ext cx="7783513" cy="584200"/>
            <a:chOff x="552" y="3249"/>
            <a:chExt cx="4903" cy="368"/>
          </a:xfrm>
        </p:grpSpPr>
        <p:sp>
          <p:nvSpPr>
            <p:cNvPr id="11284" name="Text Box 11">
              <a:extLst>
                <a:ext uri="{FF2B5EF4-FFF2-40B4-BE49-F238E27FC236}">
                  <a16:creationId xmlns:a16="http://schemas.microsoft.com/office/drawing/2014/main" id="{5A9C7E6B-36B6-40CD-963C-DD0C4F446AA3}"/>
                </a:ext>
              </a:extLst>
            </p:cNvPr>
            <p:cNvSpPr txBox="1">
              <a:spLocks noChangeArrowheads="1"/>
            </p:cNvSpPr>
            <p:nvPr/>
          </p:nvSpPr>
          <p:spPr bwMode="auto">
            <a:xfrm>
              <a:off x="552" y="3249"/>
              <a:ext cx="4752"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chemeClr val="bg1"/>
                  </a:solidFill>
                  <a:latin typeface="华文楷体" panose="02010600040101010101" pitchFamily="2" charset="-122"/>
                  <a:ea typeface="华文楷体" panose="02010600040101010101" pitchFamily="2" charset="-122"/>
                </a:rPr>
                <a:t>3</a:t>
              </a:r>
              <a:r>
                <a:rPr lang="zh-CN" altLang="en-US" sz="2800" b="1" dirty="0">
                  <a:solidFill>
                    <a:schemeClr val="bg1"/>
                  </a:solidFill>
                  <a:latin typeface="华文楷体" panose="02010600040101010101" pitchFamily="2" charset="-122"/>
                  <a:ea typeface="华文楷体" panose="02010600040101010101" pitchFamily="2" charset="-122"/>
                </a:rPr>
                <a:t>、</a:t>
              </a:r>
              <a:r>
                <a:rPr lang="zh-CN" altLang="en-US" sz="28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特征向量既依赖于</a:t>
              </a:r>
              <a:r>
                <a:rPr lang="zh-CN" altLang="en-US" sz="2800" b="1" dirty="0" smtClean="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矩阵</a:t>
              </a:r>
              <a:r>
                <a:rPr lang="en-US" altLang="zh-CN" sz="2800" b="1" i="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A</a:t>
              </a:r>
              <a:r>
                <a:rPr lang="en-US" altLang="zh-CN" sz="2800" b="1" i="1" dirty="0">
                  <a:solidFill>
                    <a:schemeClr val="bg1"/>
                  </a:solidFill>
                  <a:ea typeface="华文楷体" panose="02010600040101010101" pitchFamily="2" charset="-122"/>
                  <a:cs typeface="Times New Roman" panose="02020603050405020304" pitchFamily="18" charset="0"/>
                </a:rPr>
                <a:t> </a:t>
              </a:r>
              <a:r>
                <a:rPr lang="zh-CN" altLang="en-US" sz="2800" b="1" dirty="0" smtClean="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8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又依赖于特征值 </a:t>
              </a:r>
            </a:p>
          </p:txBody>
        </p:sp>
        <p:graphicFrame>
          <p:nvGraphicFramePr>
            <p:cNvPr id="11285" name="Object 12">
              <a:extLst>
                <a:ext uri="{FF2B5EF4-FFF2-40B4-BE49-F238E27FC236}">
                  <a16:creationId xmlns:a16="http://schemas.microsoft.com/office/drawing/2014/main" id="{1C062DF3-61F9-4598-9750-39430312808B}"/>
                </a:ext>
              </a:extLst>
            </p:cNvPr>
            <p:cNvGraphicFramePr>
              <a:graphicFrameLocks noChangeAspect="1"/>
            </p:cNvGraphicFramePr>
            <p:nvPr>
              <p:extLst>
                <p:ext uri="{D42A27DB-BD31-4B8C-83A1-F6EECF244321}">
                  <p14:modId xmlns:p14="http://schemas.microsoft.com/office/powerpoint/2010/main" val="2351745379"/>
                </p:ext>
              </p:extLst>
            </p:nvPr>
          </p:nvGraphicFramePr>
          <p:xfrm>
            <a:off x="5140" y="3290"/>
            <a:ext cx="315" cy="327"/>
          </p:xfrm>
          <a:graphic>
            <a:graphicData uri="http://schemas.openxmlformats.org/presentationml/2006/ole">
              <mc:AlternateContent xmlns:mc="http://schemas.openxmlformats.org/markup-compatibility/2006">
                <mc:Choice xmlns:v="urn:schemas-microsoft-com:vml" Requires="v">
                  <p:oleObj spid="_x0000_s100110" name="Equation" r:id="rId5" imgW="342720" imgH="355320" progId="Equation.DSMT4">
                    <p:embed/>
                  </p:oleObj>
                </mc:Choice>
                <mc:Fallback>
                  <p:oleObj name="Equation" r:id="rId5" imgW="342720" imgH="355320" progId="Equation.DSMT4">
                    <p:embed/>
                    <p:pic>
                      <p:nvPicPr>
                        <p:cNvPr id="0" name="Object 12"/>
                        <p:cNvPicPr>
                          <a:picLocks noChangeAspect="1" noChangeArrowheads="1"/>
                        </p:cNvPicPr>
                        <p:nvPr/>
                      </p:nvPicPr>
                      <p:blipFill>
                        <a:blip r:embed="rId6"/>
                        <a:srcRect/>
                        <a:stretch>
                          <a:fillRect/>
                        </a:stretch>
                      </p:blipFill>
                      <p:spPr bwMode="auto">
                        <a:xfrm>
                          <a:off x="5140" y="3290"/>
                          <a:ext cx="315" cy="327"/>
                        </a:xfrm>
                        <a:prstGeom prst="rect">
                          <a:avLst/>
                        </a:prstGeom>
                        <a:noFill/>
                        <a:ln>
                          <a:noFill/>
                        </a:ln>
                        <a:extLst/>
                      </p:spPr>
                    </p:pic>
                  </p:oleObj>
                </mc:Fallback>
              </mc:AlternateContent>
            </a:graphicData>
          </a:graphic>
        </p:graphicFrame>
      </p:grpSp>
      <p:sp>
        <p:nvSpPr>
          <p:cNvPr id="564237" name="Text Box 13">
            <a:extLst>
              <a:ext uri="{FF2B5EF4-FFF2-40B4-BE49-F238E27FC236}">
                <a16:creationId xmlns:a16="http://schemas.microsoft.com/office/drawing/2014/main" id="{8ED72622-9EE9-40DE-9170-74BD0A3A01D1}"/>
              </a:ext>
            </a:extLst>
          </p:cNvPr>
          <p:cNvSpPr txBox="1">
            <a:spLocks noChangeArrowheads="1"/>
          </p:cNvSpPr>
          <p:nvPr/>
        </p:nvSpPr>
        <p:spPr bwMode="auto">
          <a:xfrm>
            <a:off x="2679701" y="3166300"/>
            <a:ext cx="7755947"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eaLnBrk="1" hangingPunct="1">
              <a:defRPr/>
            </a:pPr>
            <a:r>
              <a:rPr lang="zh-CN" altLang="en-US" sz="2800" b="1" dirty="0">
                <a:solidFill>
                  <a:srgbClr val="FFFF00"/>
                </a:solidFill>
                <a:latin typeface="华文楷体" panose="02010600040101010101" pitchFamily="2" charset="-122"/>
                <a:ea typeface="华文楷体" panose="02010600040101010101" pitchFamily="2" charset="-122"/>
              </a:rPr>
              <a:t>一个特征向量只能属于一个特征值</a:t>
            </a:r>
            <a:r>
              <a:rPr lang="zh-CN" altLang="en-US" sz="2800" b="1" dirty="0">
                <a:solidFill>
                  <a:schemeClr val="bg1"/>
                </a:solidFill>
                <a:latin typeface="华文楷体" panose="02010600040101010101" pitchFamily="2" charset="-122"/>
                <a:ea typeface="华文楷体" panose="02010600040101010101" pitchFamily="2" charset="-122"/>
              </a:rPr>
              <a:t>，证明如下：</a:t>
            </a:r>
          </a:p>
        </p:txBody>
      </p:sp>
      <p:graphicFrame>
        <p:nvGraphicFramePr>
          <p:cNvPr id="564240" name="Object 16">
            <a:extLst>
              <a:ext uri="{FF2B5EF4-FFF2-40B4-BE49-F238E27FC236}">
                <a16:creationId xmlns:a16="http://schemas.microsoft.com/office/drawing/2014/main" id="{2ED706E5-7D66-43FC-8BD1-FFDBE9C910C4}"/>
              </a:ext>
            </a:extLst>
          </p:cNvPr>
          <p:cNvGraphicFramePr>
            <a:graphicFrameLocks noChangeAspect="1"/>
          </p:cNvGraphicFramePr>
          <p:nvPr>
            <p:extLst>
              <p:ext uri="{D42A27DB-BD31-4B8C-83A1-F6EECF244321}">
                <p14:modId xmlns:p14="http://schemas.microsoft.com/office/powerpoint/2010/main" val="4216155661"/>
              </p:ext>
            </p:extLst>
          </p:nvPr>
        </p:nvGraphicFramePr>
        <p:xfrm>
          <a:off x="7088205" y="4418954"/>
          <a:ext cx="3135296" cy="562396"/>
        </p:xfrm>
        <a:graphic>
          <a:graphicData uri="http://schemas.openxmlformats.org/presentationml/2006/ole">
            <mc:AlternateContent xmlns:mc="http://schemas.openxmlformats.org/markup-compatibility/2006">
              <mc:Choice xmlns:v="urn:schemas-microsoft-com:vml" Requires="v">
                <p:oleObj spid="_x0000_s100111" name="Equation" r:id="rId7" imgW="2552400" imgH="393480" progId="Equation.DSMT4">
                  <p:embed/>
                </p:oleObj>
              </mc:Choice>
              <mc:Fallback>
                <p:oleObj name="Equation" r:id="rId7" imgW="2552400" imgH="393480" progId="Equation.DSMT4">
                  <p:embed/>
                  <p:pic>
                    <p:nvPicPr>
                      <p:cNvPr id="0" name="Object 16"/>
                      <p:cNvPicPr>
                        <a:picLocks noChangeAspect="1" noChangeArrowheads="1"/>
                      </p:cNvPicPr>
                      <p:nvPr/>
                    </p:nvPicPr>
                    <p:blipFill>
                      <a:blip r:embed="rId8"/>
                      <a:srcRect/>
                      <a:stretch>
                        <a:fillRect/>
                      </a:stretch>
                    </p:blipFill>
                    <p:spPr bwMode="auto">
                      <a:xfrm>
                        <a:off x="7088205" y="4418954"/>
                        <a:ext cx="3135296" cy="562396"/>
                      </a:xfrm>
                      <a:prstGeom prst="rect">
                        <a:avLst/>
                      </a:prstGeom>
                      <a:noFill/>
                      <a:ln>
                        <a:noFill/>
                      </a:ln>
                      <a:extLst/>
                    </p:spPr>
                  </p:pic>
                </p:oleObj>
              </mc:Fallback>
            </mc:AlternateContent>
          </a:graphicData>
        </a:graphic>
      </p:graphicFrame>
      <p:graphicFrame>
        <p:nvGraphicFramePr>
          <p:cNvPr id="564241" name="Object 17">
            <a:extLst>
              <a:ext uri="{FF2B5EF4-FFF2-40B4-BE49-F238E27FC236}">
                <a16:creationId xmlns:a16="http://schemas.microsoft.com/office/drawing/2014/main" id="{EB4E85B2-22DC-43CD-87E7-2129BF59270A}"/>
              </a:ext>
            </a:extLst>
          </p:cNvPr>
          <p:cNvGraphicFramePr>
            <a:graphicFrameLocks noChangeAspect="1"/>
          </p:cNvGraphicFramePr>
          <p:nvPr>
            <p:extLst>
              <p:ext uri="{D42A27DB-BD31-4B8C-83A1-F6EECF244321}">
                <p14:modId xmlns:p14="http://schemas.microsoft.com/office/powerpoint/2010/main" val="1025553846"/>
              </p:ext>
            </p:extLst>
          </p:nvPr>
        </p:nvGraphicFramePr>
        <p:xfrm>
          <a:off x="3559436" y="5019181"/>
          <a:ext cx="978734" cy="448373"/>
        </p:xfrm>
        <a:graphic>
          <a:graphicData uri="http://schemas.openxmlformats.org/presentationml/2006/ole">
            <mc:AlternateContent xmlns:mc="http://schemas.openxmlformats.org/markup-compatibility/2006">
              <mc:Choice xmlns:v="urn:schemas-microsoft-com:vml" Requires="v">
                <p:oleObj spid="_x0000_s100112" name="Equation" r:id="rId9" imgW="723600" imgH="291960" progId="Equation.DSMT4">
                  <p:embed/>
                </p:oleObj>
              </mc:Choice>
              <mc:Fallback>
                <p:oleObj name="Equation" r:id="rId9" imgW="723600" imgH="291960" progId="Equation.DSMT4">
                  <p:embed/>
                  <p:pic>
                    <p:nvPicPr>
                      <p:cNvPr id="0" name="Object 17"/>
                      <p:cNvPicPr>
                        <a:picLocks noChangeAspect="1" noChangeArrowheads="1"/>
                      </p:cNvPicPr>
                      <p:nvPr/>
                    </p:nvPicPr>
                    <p:blipFill>
                      <a:blip r:embed="rId10"/>
                      <a:srcRect/>
                      <a:stretch>
                        <a:fillRect/>
                      </a:stretch>
                    </p:blipFill>
                    <p:spPr bwMode="auto">
                      <a:xfrm>
                        <a:off x="3559436" y="5019181"/>
                        <a:ext cx="978734" cy="448373"/>
                      </a:xfrm>
                      <a:prstGeom prst="rect">
                        <a:avLst/>
                      </a:prstGeom>
                      <a:noFill/>
                      <a:ln>
                        <a:noFill/>
                      </a:ln>
                      <a:extLst/>
                    </p:spPr>
                  </p:pic>
                </p:oleObj>
              </mc:Fallback>
            </mc:AlternateContent>
          </a:graphicData>
        </a:graphic>
      </p:graphicFrame>
      <p:graphicFrame>
        <p:nvGraphicFramePr>
          <p:cNvPr id="564242" name="Object 18">
            <a:extLst>
              <a:ext uri="{FF2B5EF4-FFF2-40B4-BE49-F238E27FC236}">
                <a16:creationId xmlns:a16="http://schemas.microsoft.com/office/drawing/2014/main" id="{1EDDC4AC-F3C5-42A8-A80F-B3BA38A1DE4A}"/>
              </a:ext>
            </a:extLst>
          </p:cNvPr>
          <p:cNvGraphicFramePr>
            <a:graphicFrameLocks noChangeAspect="1"/>
          </p:cNvGraphicFramePr>
          <p:nvPr>
            <p:extLst>
              <p:ext uri="{D42A27DB-BD31-4B8C-83A1-F6EECF244321}">
                <p14:modId xmlns:p14="http://schemas.microsoft.com/office/powerpoint/2010/main" val="2744535487"/>
              </p:ext>
            </p:extLst>
          </p:nvPr>
        </p:nvGraphicFramePr>
        <p:xfrm>
          <a:off x="5002213" y="5012190"/>
          <a:ext cx="2148413" cy="525476"/>
        </p:xfrm>
        <a:graphic>
          <a:graphicData uri="http://schemas.openxmlformats.org/presentationml/2006/ole">
            <mc:AlternateContent xmlns:mc="http://schemas.openxmlformats.org/markup-compatibility/2006">
              <mc:Choice xmlns:v="urn:schemas-microsoft-com:vml" Requires="v">
                <p:oleObj spid="_x0000_s100113" name="Equation" r:id="rId11" imgW="1625400" imgH="393480" progId="Equation.DSMT4">
                  <p:embed/>
                </p:oleObj>
              </mc:Choice>
              <mc:Fallback>
                <p:oleObj name="Equation" r:id="rId11" imgW="1625400" imgH="393480" progId="Equation.DSMT4">
                  <p:embed/>
                  <p:pic>
                    <p:nvPicPr>
                      <p:cNvPr id="0" name="Object 18"/>
                      <p:cNvPicPr>
                        <a:picLocks noChangeAspect="1" noChangeArrowheads="1"/>
                      </p:cNvPicPr>
                      <p:nvPr/>
                    </p:nvPicPr>
                    <p:blipFill>
                      <a:blip r:embed="rId12"/>
                      <a:srcRect/>
                      <a:stretch>
                        <a:fillRect/>
                      </a:stretch>
                    </p:blipFill>
                    <p:spPr bwMode="auto">
                      <a:xfrm>
                        <a:off x="5002213" y="5012190"/>
                        <a:ext cx="2148413" cy="525476"/>
                      </a:xfrm>
                      <a:prstGeom prst="rect">
                        <a:avLst/>
                      </a:prstGeom>
                      <a:noFill/>
                      <a:ln>
                        <a:noFill/>
                      </a:ln>
                      <a:extLst/>
                    </p:spPr>
                  </p:pic>
                </p:oleObj>
              </mc:Fallback>
            </mc:AlternateContent>
          </a:graphicData>
        </a:graphic>
      </p:graphicFrame>
      <p:sp>
        <p:nvSpPr>
          <p:cNvPr id="564245" name="Oval 21">
            <a:extLst>
              <a:ext uri="{FF2B5EF4-FFF2-40B4-BE49-F238E27FC236}">
                <a16:creationId xmlns:a16="http://schemas.microsoft.com/office/drawing/2014/main" id="{C3B42F19-5363-4617-BA20-37DB7C81CA03}"/>
              </a:ext>
            </a:extLst>
          </p:cNvPr>
          <p:cNvSpPr>
            <a:spLocks noChangeArrowheads="1"/>
          </p:cNvSpPr>
          <p:nvPr/>
        </p:nvSpPr>
        <p:spPr bwMode="auto">
          <a:xfrm>
            <a:off x="6096000" y="931011"/>
            <a:ext cx="745574" cy="822305"/>
          </a:xfrm>
          <a:prstGeom prst="ellipse">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defRPr/>
            </a:pPr>
            <a:endParaRPr lang="zh-CN" altLang="en-US">
              <a:latin typeface="华文楷体" panose="02010600040101010101" pitchFamily="2" charset="-122"/>
              <a:ea typeface="华文楷体" panose="02010600040101010101" pitchFamily="2" charset="-122"/>
            </a:endParaRPr>
          </a:p>
        </p:txBody>
      </p:sp>
      <p:grpSp>
        <p:nvGrpSpPr>
          <p:cNvPr id="11" name="组合 10">
            <a:extLst>
              <a:ext uri="{FF2B5EF4-FFF2-40B4-BE49-F238E27FC236}">
                <a16:creationId xmlns:a16="http://schemas.microsoft.com/office/drawing/2014/main" id="{E8304DD1-6BF2-4070-88CC-6102B210DCE2}"/>
              </a:ext>
            </a:extLst>
          </p:cNvPr>
          <p:cNvGrpSpPr/>
          <p:nvPr/>
        </p:nvGrpSpPr>
        <p:grpSpPr>
          <a:xfrm>
            <a:off x="2687565" y="5832843"/>
            <a:ext cx="8074120" cy="523220"/>
            <a:chOff x="1163565" y="5832843"/>
            <a:chExt cx="8074120" cy="523220"/>
          </a:xfrm>
        </p:grpSpPr>
        <p:sp>
          <p:nvSpPr>
            <p:cNvPr id="2" name="矩形 1">
              <a:extLst>
                <a:ext uri="{FF2B5EF4-FFF2-40B4-BE49-F238E27FC236}">
                  <a16:creationId xmlns:a16="http://schemas.microsoft.com/office/drawing/2014/main" id="{19C490C8-2CE7-4455-BA76-8C06100A7E2D}"/>
                </a:ext>
              </a:extLst>
            </p:cNvPr>
            <p:cNvSpPr/>
            <p:nvPr/>
          </p:nvSpPr>
          <p:spPr>
            <a:xfrm>
              <a:off x="1163565" y="5832843"/>
              <a:ext cx="8074120" cy="523220"/>
            </a:xfrm>
            <a:prstGeom prst="rect">
              <a:avLst/>
            </a:prstGeom>
          </p:spPr>
          <p:txBody>
            <a:bodyPr wrap="square">
              <a:spAutoFit/>
            </a:bodyPr>
            <a:lstStyle/>
            <a:p>
              <a:pPr eaLnBrk="1" fontAlgn="auto" hangingPunct="1">
                <a:spcBef>
                  <a:spcPts val="0"/>
                </a:spcBef>
                <a:spcAft>
                  <a:spcPts val="0"/>
                </a:spcAft>
                <a:defRPr/>
              </a:pPr>
              <a:r>
                <a:rPr lang="en-US" altLang="zh-CN" sz="2800" dirty="0">
                  <a:solidFill>
                    <a:schemeClr val="bg1"/>
                  </a:solidFill>
                  <a:latin typeface="华文楷体" panose="02010600040101010101" pitchFamily="2" charset="-122"/>
                  <a:ea typeface="华文楷体" panose="02010600040101010101" pitchFamily="2" charset="-122"/>
                </a:rPr>
                <a:t>4</a:t>
              </a:r>
              <a:r>
                <a:rPr lang="zh-CN" altLang="en-US" sz="2800" dirty="0">
                  <a:solidFill>
                    <a:schemeClr val="bg1"/>
                  </a:solidFill>
                  <a:latin typeface="华文楷体" panose="02010600040101010101" pitchFamily="2" charset="-122"/>
                  <a:ea typeface="华文楷体" panose="02010600040101010101" pitchFamily="2" charset="-122"/>
                </a:rPr>
                <a:t>、方阵</a:t>
              </a:r>
              <a:r>
                <a:rPr lang="en-US" altLang="zh-CN" sz="2800" dirty="0">
                  <a:solidFill>
                    <a:schemeClr val="bg1"/>
                  </a:solidFill>
                  <a:latin typeface="华文楷体" panose="02010600040101010101" pitchFamily="2" charset="-122"/>
                  <a:ea typeface="华文楷体" panose="02010600040101010101" pitchFamily="2" charset="-122"/>
                </a:rPr>
                <a:t>A</a:t>
              </a:r>
              <a:r>
                <a:rPr lang="zh-CN" altLang="en-US" sz="2800" dirty="0">
                  <a:solidFill>
                    <a:schemeClr val="bg1"/>
                  </a:solidFill>
                  <a:latin typeface="华文楷体" panose="02010600040101010101" pitchFamily="2" charset="-122"/>
                  <a:ea typeface="华文楷体" panose="02010600040101010101" pitchFamily="2" charset="-122"/>
                </a:rPr>
                <a:t>的与特征值   对应的特征向量不唯一</a:t>
              </a:r>
              <a:endParaRPr kumimoji="0" lang="zh-CN" altLang="en-US" sz="2800" b="1" kern="0" dirty="0">
                <a:solidFill>
                  <a:schemeClr val="bg1"/>
                </a:solidFill>
                <a:latin typeface="华文楷体" panose="02010600040101010101" pitchFamily="2" charset="-122"/>
                <a:ea typeface="华文楷体" panose="02010600040101010101" pitchFamily="2" charset="-122"/>
              </a:endParaRPr>
            </a:p>
          </p:txBody>
        </p:sp>
        <p:graphicFrame>
          <p:nvGraphicFramePr>
            <p:cNvPr id="20" name="Object 46">
              <a:extLst>
                <a:ext uri="{FF2B5EF4-FFF2-40B4-BE49-F238E27FC236}">
                  <a16:creationId xmlns:a16="http://schemas.microsoft.com/office/drawing/2014/main" id="{2270F265-1F25-4022-9D91-81FF8DC6C9D4}"/>
                </a:ext>
              </a:extLst>
            </p:cNvPr>
            <p:cNvGraphicFramePr>
              <a:graphicFrameLocks noChangeAspect="1"/>
            </p:cNvGraphicFramePr>
            <p:nvPr>
              <p:extLst>
                <p:ext uri="{D42A27DB-BD31-4B8C-83A1-F6EECF244321}">
                  <p14:modId xmlns:p14="http://schemas.microsoft.com/office/powerpoint/2010/main" val="70865498"/>
                </p:ext>
              </p:extLst>
            </p:nvPr>
          </p:nvGraphicFramePr>
          <p:xfrm>
            <a:off x="4571999" y="5945480"/>
            <a:ext cx="266700" cy="317500"/>
          </p:xfrm>
          <a:graphic>
            <a:graphicData uri="http://schemas.openxmlformats.org/presentationml/2006/ole">
              <mc:AlternateContent xmlns:mc="http://schemas.openxmlformats.org/markup-compatibility/2006">
                <mc:Choice xmlns:v="urn:schemas-microsoft-com:vml" Requires="v">
                  <p:oleObj spid="_x0000_s100114" name="Equation" r:id="rId13" imgW="266400" imgH="317160" progId="Equation.DSMT4">
                    <p:embed/>
                  </p:oleObj>
                </mc:Choice>
                <mc:Fallback>
                  <p:oleObj name="Equation" r:id="rId13" imgW="266400" imgH="317160" progId="Equation.DSMT4">
                    <p:embed/>
                    <p:pic>
                      <p:nvPicPr>
                        <p:cNvPr id="0" name="Object 46"/>
                        <p:cNvPicPr>
                          <a:picLocks noChangeAspect="1" noChangeArrowheads="1"/>
                        </p:cNvPicPr>
                        <p:nvPr/>
                      </p:nvPicPr>
                      <p:blipFill>
                        <a:blip r:embed="rId14"/>
                        <a:srcRect/>
                        <a:stretch>
                          <a:fillRect/>
                        </a:stretch>
                      </p:blipFill>
                      <p:spPr bwMode="auto">
                        <a:xfrm>
                          <a:off x="4571999" y="5945480"/>
                          <a:ext cx="266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3E87FC8-76BE-413D-B658-75F3A4750608}"/>
                  </a:ext>
                </a:extLst>
              </p:cNvPr>
              <p:cNvSpPr/>
              <p:nvPr/>
            </p:nvSpPr>
            <p:spPr>
              <a:xfrm>
                <a:off x="2679701" y="3803340"/>
                <a:ext cx="7890885" cy="584775"/>
              </a:xfrm>
              <a:prstGeom prst="rect">
                <a:avLst/>
              </a:prstGeom>
            </p:spPr>
            <p:txBody>
              <a:bodyPr wrap="square">
                <a:spAutoFit/>
              </a:bodyPr>
              <a:lstStyle/>
              <a:p>
                <a:r>
                  <a:rPr lang="zh-CN" altLang="en-US" dirty="0" smtClean="0">
                    <a:solidFill>
                      <a:schemeClr val="bg1"/>
                    </a:solidFill>
                    <a:effectLst/>
                    <a:latin typeface="华文楷体" panose="02010600040101010101" pitchFamily="2" charset="-122"/>
                    <a:ea typeface="华文楷体" panose="02010600040101010101" pitchFamily="2" charset="-122"/>
                  </a:rPr>
                  <a:t>设</a:t>
                </a:r>
                <a14:m>
                  <m:oMath xmlns:m="http://schemas.openxmlformats.org/officeDocument/2006/math">
                    <m:r>
                      <a:rPr lang="zh-CN" altLang="en-US" i="1">
                        <a:solidFill>
                          <a:schemeClr val="bg1"/>
                        </a:solidFill>
                        <a:effectLst/>
                        <a:latin typeface="Cambria Math" panose="02040503050406030204" pitchFamily="18" charset="0"/>
                      </a:rPr>
                      <m:t>𝛼</m:t>
                    </m:r>
                  </m:oMath>
                </a14:m>
                <a:r>
                  <a:rPr lang="zh-CN" altLang="en-US" dirty="0">
                    <a:solidFill>
                      <a:schemeClr val="bg1"/>
                    </a:solidFill>
                    <a:effectLst/>
                    <a:latin typeface="华文楷体" panose="02010600040101010101" pitchFamily="2" charset="-122"/>
                    <a:ea typeface="华文楷体" panose="02010600040101010101" pitchFamily="2" charset="-122"/>
                  </a:rPr>
                  <a:t>是同时属于特征值</a:t>
                </a:r>
                <a14:m>
                  <m:oMath xmlns:m="http://schemas.openxmlformats.org/officeDocument/2006/math">
                    <m:r>
                      <a:rPr lang="zh-CN" altLang="en-US" i="1">
                        <a:solidFill>
                          <a:schemeClr val="bg1"/>
                        </a:solidFill>
                        <a:effectLst/>
                        <a:latin typeface="Cambria Math" panose="02040503050406030204" pitchFamily="18" charset="0"/>
                      </a:rPr>
                      <m:t>𝜆</m:t>
                    </m:r>
                  </m:oMath>
                </a14:m>
                <a:r>
                  <a:rPr lang="en-US" altLang="zh-CN" baseline="-25000" dirty="0">
                    <a:solidFill>
                      <a:schemeClr val="bg1"/>
                    </a:solidFill>
                    <a:effectLst/>
                    <a:latin typeface="华文楷体" panose="02010600040101010101" pitchFamily="2" charset="-122"/>
                    <a:ea typeface="华文楷体" panose="02010600040101010101" pitchFamily="2" charset="-122"/>
                  </a:rPr>
                  <a:t>1</a:t>
                </a:r>
                <a:r>
                  <a:rPr lang="zh-CN" altLang="en-US" dirty="0">
                    <a:solidFill>
                      <a:schemeClr val="bg1"/>
                    </a:solidFill>
                    <a:effectLst/>
                    <a:latin typeface="华文楷体" panose="02010600040101010101" pitchFamily="2" charset="-122"/>
                    <a:ea typeface="华文楷体" panose="02010600040101010101" pitchFamily="2" charset="-122"/>
                  </a:rPr>
                  <a:t>和</a:t>
                </a:r>
                <a14:m>
                  <m:oMath xmlns:m="http://schemas.openxmlformats.org/officeDocument/2006/math">
                    <m:r>
                      <a:rPr lang="zh-CN" altLang="en-US" i="1">
                        <a:solidFill>
                          <a:schemeClr val="bg1"/>
                        </a:solidFill>
                        <a:effectLst/>
                        <a:latin typeface="Cambria Math" panose="02040503050406030204" pitchFamily="18" charset="0"/>
                      </a:rPr>
                      <m:t>𝜆</m:t>
                    </m:r>
                  </m:oMath>
                </a14:m>
                <a:r>
                  <a:rPr lang="en-US" altLang="zh-CN" baseline="-25000" dirty="0">
                    <a:solidFill>
                      <a:schemeClr val="bg1"/>
                    </a:solidFill>
                    <a:effectLst/>
                    <a:latin typeface="华文楷体" panose="02010600040101010101" pitchFamily="2" charset="-122"/>
                    <a:ea typeface="华文楷体" panose="02010600040101010101" pitchFamily="2" charset="-122"/>
                  </a:rPr>
                  <a:t>2</a:t>
                </a:r>
                <a:r>
                  <a:rPr lang="zh-CN" altLang="en-US" dirty="0">
                    <a:solidFill>
                      <a:schemeClr val="bg1"/>
                    </a:solidFill>
                    <a:effectLst/>
                    <a:latin typeface="华文楷体" panose="02010600040101010101" pitchFamily="2" charset="-122"/>
                    <a:ea typeface="华文楷体" panose="02010600040101010101" pitchFamily="2" charset="-122"/>
                  </a:rPr>
                  <a:t>的特征向量</a:t>
                </a:r>
              </a:p>
            </p:txBody>
          </p:sp>
        </mc:Choice>
        <mc:Fallback xmlns="">
          <p:sp>
            <p:nvSpPr>
              <p:cNvPr id="3" name="矩形 2">
                <a:extLst>
                  <a:ext uri="{FF2B5EF4-FFF2-40B4-BE49-F238E27FC236}">
                    <a16:creationId xmlns:a16="http://schemas.microsoft.com/office/drawing/2014/main" id="{03E87FC8-76BE-413D-B658-75F3A4750608}"/>
                  </a:ext>
                </a:extLst>
              </p:cNvPr>
              <p:cNvSpPr>
                <a:spLocks noRot="1" noChangeAspect="1" noMove="1" noResize="1" noEditPoints="1" noAdjustHandles="1" noChangeArrowheads="1" noChangeShapeType="1" noTextEdit="1"/>
              </p:cNvSpPr>
              <p:nvPr/>
            </p:nvSpPr>
            <p:spPr>
              <a:xfrm>
                <a:off x="2679701" y="3803340"/>
                <a:ext cx="7890885" cy="584775"/>
              </a:xfrm>
              <a:prstGeom prst="rect">
                <a:avLst/>
              </a:prstGeom>
              <a:blipFill>
                <a:blip r:embed="rId15"/>
                <a:stretch>
                  <a:fillRect l="-2009" t="-13542" b="-33333"/>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530664E5-E00A-4FCE-85A5-F4E7AF012047}"/>
              </a:ext>
            </a:extLst>
          </p:cNvPr>
          <p:cNvGraphicFramePr>
            <a:graphicFrameLocks noChangeAspect="1"/>
          </p:cNvGraphicFramePr>
          <p:nvPr>
            <p:extLst>
              <p:ext uri="{D42A27DB-BD31-4B8C-83A1-F6EECF244321}">
                <p14:modId xmlns:p14="http://schemas.microsoft.com/office/powerpoint/2010/main" val="901424190"/>
              </p:ext>
            </p:extLst>
          </p:nvPr>
        </p:nvGraphicFramePr>
        <p:xfrm>
          <a:off x="3579018" y="4466017"/>
          <a:ext cx="1423195" cy="485821"/>
        </p:xfrm>
        <a:graphic>
          <a:graphicData uri="http://schemas.openxmlformats.org/presentationml/2006/ole">
            <mc:AlternateContent xmlns:mc="http://schemas.openxmlformats.org/markup-compatibility/2006">
              <mc:Choice xmlns:v="urn:schemas-microsoft-com:vml" Requires="v">
                <p:oleObj spid="_x0000_s100115" name="Equation" r:id="rId16" imgW="1257120" imgH="393480" progId="Equation.DSMT4">
                  <p:embed/>
                </p:oleObj>
              </mc:Choice>
              <mc:Fallback>
                <p:oleObj name="Equation" r:id="rId16" imgW="1257120" imgH="393480" progId="Equation.DSMT4">
                  <p:embed/>
                  <p:pic>
                    <p:nvPicPr>
                      <p:cNvPr id="0" name="Object 110"/>
                      <p:cNvPicPr>
                        <a:picLocks noChangeAspect="1" noChangeArrowheads="1"/>
                      </p:cNvPicPr>
                      <p:nvPr/>
                    </p:nvPicPr>
                    <p:blipFill>
                      <a:blip r:embed="rId17"/>
                      <a:srcRect/>
                      <a:stretch>
                        <a:fillRect/>
                      </a:stretch>
                    </p:blipFill>
                    <p:spPr bwMode="auto">
                      <a:xfrm>
                        <a:off x="3579018" y="4466017"/>
                        <a:ext cx="1423195" cy="485821"/>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06A93703-733A-44AF-B5FF-E76C0A35B1F3}"/>
              </a:ext>
            </a:extLst>
          </p:cNvPr>
          <p:cNvGraphicFramePr>
            <a:graphicFrameLocks noChangeAspect="1"/>
          </p:cNvGraphicFramePr>
          <p:nvPr>
            <p:extLst>
              <p:ext uri="{D42A27DB-BD31-4B8C-83A1-F6EECF244321}">
                <p14:modId xmlns:p14="http://schemas.microsoft.com/office/powerpoint/2010/main" val="3883737042"/>
              </p:ext>
            </p:extLst>
          </p:nvPr>
        </p:nvGraphicFramePr>
        <p:xfrm>
          <a:off x="5350429" y="4423984"/>
          <a:ext cx="1491145" cy="540399"/>
        </p:xfrm>
        <a:graphic>
          <a:graphicData uri="http://schemas.openxmlformats.org/presentationml/2006/ole">
            <mc:AlternateContent xmlns:mc="http://schemas.openxmlformats.org/markup-compatibility/2006">
              <mc:Choice xmlns:v="urn:schemas-microsoft-com:vml" Requires="v">
                <p:oleObj spid="_x0000_s100116" name="Equation" r:id="rId18" imgW="1218960" imgH="393480" progId="Equation.DSMT4">
                  <p:embed/>
                </p:oleObj>
              </mc:Choice>
              <mc:Fallback>
                <p:oleObj name="Equation" r:id="rId18" imgW="1218960" imgH="393480" progId="Equation.DSMT4">
                  <p:embed/>
                  <p:pic>
                    <p:nvPicPr>
                      <p:cNvPr id="0" name="Object 112"/>
                      <p:cNvPicPr>
                        <a:picLocks noChangeAspect="1" noChangeArrowheads="1"/>
                      </p:cNvPicPr>
                      <p:nvPr/>
                    </p:nvPicPr>
                    <p:blipFill>
                      <a:blip r:embed="rId19"/>
                      <a:srcRect/>
                      <a:stretch>
                        <a:fillRect/>
                      </a:stretch>
                    </p:blipFill>
                    <p:spPr bwMode="auto">
                      <a:xfrm>
                        <a:off x="5350429" y="4423984"/>
                        <a:ext cx="1491145" cy="540399"/>
                      </a:xfrm>
                      <a:prstGeom prst="rect">
                        <a:avLst/>
                      </a:prstGeom>
                      <a:noFill/>
                    </p:spPr>
                  </p:pic>
                </p:oleObj>
              </mc:Fallback>
            </mc:AlternateContent>
          </a:graphicData>
        </a:graphic>
      </p:graphicFrame>
      <p:sp>
        <p:nvSpPr>
          <p:cNvPr id="8" name="矩形 7">
            <a:extLst>
              <a:ext uri="{FF2B5EF4-FFF2-40B4-BE49-F238E27FC236}">
                <a16:creationId xmlns:a16="http://schemas.microsoft.com/office/drawing/2014/main" id="{262755E3-3272-40DD-B8AA-5D10B3BB233C}"/>
              </a:ext>
            </a:extLst>
          </p:cNvPr>
          <p:cNvSpPr/>
          <p:nvPr/>
        </p:nvSpPr>
        <p:spPr>
          <a:xfrm>
            <a:off x="2679701" y="4398779"/>
            <a:ext cx="595035" cy="584775"/>
          </a:xfrm>
          <a:prstGeom prst="rect">
            <a:avLst/>
          </a:prstGeom>
        </p:spPr>
        <p:txBody>
          <a:bodyPr wrap="none">
            <a:spAutoFit/>
          </a:bodyPr>
          <a:lstStyle/>
          <a:p>
            <a:r>
              <a:rPr lang="zh-CN" altLang="en-US" dirty="0">
                <a:solidFill>
                  <a:schemeClr val="bg1"/>
                </a:solidFill>
                <a:latin typeface="华文楷体" panose="02010600040101010101" pitchFamily="2" charset="-122"/>
                <a:ea typeface="华文楷体" panose="02010600040101010101" pitchFamily="2" charset="-122"/>
              </a:rPr>
              <a:t>即</a:t>
            </a:r>
            <a:endParaRPr lang="zh-CN" altLang="en-US" dirty="0">
              <a:latin typeface="华文楷体" panose="02010600040101010101" pitchFamily="2" charset="-122"/>
              <a:ea typeface="华文楷体" panose="02010600040101010101" pitchFamily="2" charset="-122"/>
            </a:endParaRPr>
          </a:p>
        </p:txBody>
      </p:sp>
      <p:sp>
        <p:nvSpPr>
          <p:cNvPr id="28" name="矩形 27">
            <a:extLst>
              <a:ext uri="{FF2B5EF4-FFF2-40B4-BE49-F238E27FC236}">
                <a16:creationId xmlns:a16="http://schemas.microsoft.com/office/drawing/2014/main" id="{679C56A4-3764-4990-BDB8-A6D06FDF67F2}"/>
              </a:ext>
            </a:extLst>
          </p:cNvPr>
          <p:cNvSpPr/>
          <p:nvPr/>
        </p:nvSpPr>
        <p:spPr>
          <a:xfrm>
            <a:off x="2667985" y="4984608"/>
            <a:ext cx="595035" cy="584775"/>
          </a:xfrm>
          <a:prstGeom prst="rect">
            <a:avLst/>
          </a:prstGeom>
        </p:spPr>
        <p:txBody>
          <a:bodyPr wrap="none">
            <a:spAutoFit/>
          </a:bodyPr>
          <a:lstStyle/>
          <a:p>
            <a:r>
              <a:rPr lang="zh-CN" altLang="en-US" dirty="0">
                <a:solidFill>
                  <a:schemeClr val="bg1"/>
                </a:solidFill>
                <a:latin typeface="华文楷体" panose="02010600040101010101" pitchFamily="2" charset="-122"/>
                <a:ea typeface="华文楷体" panose="02010600040101010101" pitchFamily="2" charset="-122"/>
              </a:rPr>
              <a:t>而</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4231"/>
                                        </p:tgtEl>
                                        <p:attrNameLst>
                                          <p:attrName>style.visibility</p:attrName>
                                        </p:attrNameLst>
                                      </p:cBhvr>
                                      <p:to>
                                        <p:strVal val="visible"/>
                                      </p:to>
                                    </p:set>
                                    <p:animEffect transition="in" filter="wipe(left)">
                                      <p:cBhvr>
                                        <p:cTn id="7" dur="500"/>
                                        <p:tgtEl>
                                          <p:spTgt spid="5642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4232"/>
                                        </p:tgtEl>
                                        <p:attrNameLst>
                                          <p:attrName>style.visibility</p:attrName>
                                        </p:attrNameLst>
                                      </p:cBhvr>
                                      <p:to>
                                        <p:strVal val="visible"/>
                                      </p:to>
                                    </p:set>
                                    <p:animEffect transition="in" filter="wipe(left)">
                                      <p:cBhvr>
                                        <p:cTn id="12" dur="500"/>
                                        <p:tgtEl>
                                          <p:spTgt spid="564232"/>
                                        </p:tgtEl>
                                      </p:cBhvr>
                                    </p:animEffect>
                                  </p:childTnLst>
                                </p:cTn>
                              </p:par>
                            </p:childTnLst>
                          </p:cTn>
                        </p:par>
                        <p:par>
                          <p:cTn id="13" fill="hold" nodeType="withGroup">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564245"/>
                                        </p:tgtEl>
                                        <p:attrNameLst>
                                          <p:attrName>style.visibility</p:attrName>
                                        </p:attrNameLst>
                                      </p:cBhvr>
                                      <p:to>
                                        <p:strVal val="visible"/>
                                      </p:to>
                                    </p:set>
                                    <p:anim calcmode="lin" valueType="num">
                                      <p:cBhvr>
                                        <p:cTn id="16" dur="500" fill="hold"/>
                                        <p:tgtEl>
                                          <p:spTgt spid="564245"/>
                                        </p:tgtEl>
                                        <p:attrNameLst>
                                          <p:attrName>ppt_w</p:attrName>
                                        </p:attrNameLst>
                                      </p:cBhvr>
                                      <p:tavLst>
                                        <p:tav tm="0">
                                          <p:val>
                                            <p:fltVal val="0"/>
                                          </p:val>
                                        </p:tav>
                                        <p:tav tm="100000">
                                          <p:val>
                                            <p:strVal val="#ppt_w"/>
                                          </p:val>
                                        </p:tav>
                                      </p:tavLst>
                                    </p:anim>
                                    <p:anim calcmode="lin" valueType="num">
                                      <p:cBhvr>
                                        <p:cTn id="17" dur="500" fill="hold"/>
                                        <p:tgtEl>
                                          <p:spTgt spid="564245"/>
                                        </p:tgtEl>
                                        <p:attrNameLst>
                                          <p:attrName>ppt_h</p:attrName>
                                        </p:attrNameLst>
                                      </p:cBhvr>
                                      <p:tavLst>
                                        <p:tav tm="0">
                                          <p:val>
                                            <p:fltVal val="0"/>
                                          </p:val>
                                        </p:tav>
                                        <p:tav tm="100000">
                                          <p:val>
                                            <p:strVal val="#ppt_h"/>
                                          </p:val>
                                        </p:tav>
                                      </p:tavLst>
                                    </p:anim>
                                  </p:childTnLst>
                                  <p:subTnLst>
                                    <p:audio>
                                      <p:cMediaNode vol="0">
                                        <p:cTn display="0" masterRel="sameClick">
                                          <p:stCondLst>
                                            <p:cond evt="begin" delay="0">
                                              <p:tn val="14"/>
                                            </p:cond>
                                          </p:stCondLst>
                                          <p:endCondLst>
                                            <p:cond evt="onStopAudio" delay="0">
                                              <p:tgtEl>
                                                <p:sldTgt/>
                                              </p:tgtEl>
                                            </p:cond>
                                          </p:endCondLst>
                                        </p:cTn>
                                        <p:tgtEl>
                                          <p:sndTgt r:embed="rId4" name="chimes.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4233"/>
                                        </p:tgtEl>
                                        <p:attrNameLst>
                                          <p:attrName>style.visibility</p:attrName>
                                        </p:attrNameLst>
                                      </p:cBhvr>
                                      <p:to>
                                        <p:strVal val="visible"/>
                                      </p:to>
                                    </p:set>
                                    <p:animEffect transition="in" filter="wipe(left)">
                                      <p:cBhvr>
                                        <p:cTn id="22" dur="500"/>
                                        <p:tgtEl>
                                          <p:spTgt spid="5642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64234"/>
                                        </p:tgtEl>
                                        <p:attrNameLst>
                                          <p:attrName>style.visibility</p:attrName>
                                        </p:attrNameLst>
                                      </p:cBhvr>
                                      <p:to>
                                        <p:strVal val="visible"/>
                                      </p:to>
                                    </p:set>
                                    <p:animEffect transition="in" filter="wipe(left)">
                                      <p:cBhvr>
                                        <p:cTn id="27" dur="500"/>
                                        <p:tgtEl>
                                          <p:spTgt spid="564234"/>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564237"/>
                                        </p:tgtEl>
                                        <p:attrNameLst>
                                          <p:attrName>style.visibility</p:attrName>
                                        </p:attrNameLst>
                                      </p:cBhvr>
                                      <p:to>
                                        <p:strVal val="visible"/>
                                      </p:to>
                                    </p:set>
                                    <p:animEffect transition="in" filter="wipe(left)">
                                      <p:cBhvr>
                                        <p:cTn id="31" dur="500"/>
                                        <p:tgtEl>
                                          <p:spTgt spid="564237"/>
                                        </p:tgtEl>
                                      </p:cBhvr>
                                    </p:animEffect>
                                  </p:childTnLst>
                                </p:cTn>
                              </p:par>
                            </p:childTnLst>
                          </p:cTn>
                        </p:par>
                      </p:childTnLst>
                    </p:cTn>
                  </p:par>
                  <p:par>
                    <p:cTn id="32" fill="hold">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500"/>
                            </p:stCondLst>
                            <p:childTnLst>
                              <p:par>
                                <p:cTn id="38" presetID="14" presetClass="entr" presetSubtype="1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564240"/>
                                        </p:tgtEl>
                                        <p:attrNameLst>
                                          <p:attrName>style.visibility</p:attrName>
                                        </p:attrNameLst>
                                      </p:cBhvr>
                                      <p:to>
                                        <p:strVal val="visible"/>
                                      </p:to>
                                    </p:set>
                                    <p:animEffect transition="in" filter="wipe(left)">
                                      <p:cBhvr>
                                        <p:cTn id="52" dur="500"/>
                                        <p:tgtEl>
                                          <p:spTgt spid="5642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564241"/>
                                        </p:tgtEl>
                                        <p:attrNameLst>
                                          <p:attrName>style.visibility</p:attrName>
                                        </p:attrNameLst>
                                      </p:cBhvr>
                                      <p:to>
                                        <p:strVal val="visible"/>
                                      </p:to>
                                    </p:set>
                                    <p:animEffect transition="in" filter="wipe(left)">
                                      <p:cBhvr>
                                        <p:cTn id="61" dur="500"/>
                                        <p:tgtEl>
                                          <p:spTgt spid="564241"/>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564242"/>
                                        </p:tgtEl>
                                        <p:attrNameLst>
                                          <p:attrName>style.visibility</p:attrName>
                                        </p:attrNameLst>
                                      </p:cBhvr>
                                      <p:to>
                                        <p:strVal val="visible"/>
                                      </p:to>
                                    </p:set>
                                    <p:animEffect transition="in" filter="wipe(left)">
                                      <p:cBhvr>
                                        <p:cTn id="65" dur="500"/>
                                        <p:tgtEl>
                                          <p:spTgt spid="56424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31" grpId="0" autoUpdateAnimBg="0"/>
      <p:bldP spid="564232" grpId="0" autoUpdateAnimBg="0"/>
      <p:bldP spid="564233" grpId="0" autoUpdateAnimBg="0"/>
      <p:bldP spid="564237" grpId="0" autoUpdateAnimBg="0"/>
      <p:bldP spid="564245" grpId="0" animBg="1"/>
      <p:bldP spid="3" grpId="0"/>
      <p:bldP spid="8" grpId="0"/>
      <p:bldP spid="28"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1828800" y="663575"/>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1752600" y="247650"/>
            <a:ext cx="2667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第四章 特征值与特征向量 </a:t>
            </a:r>
          </a:p>
        </p:txBody>
      </p:sp>
      <p:sp>
        <p:nvSpPr>
          <p:cNvPr id="4" name="Rectangle 6"/>
          <p:cNvSpPr>
            <a:spLocks noChangeArrowheads="1"/>
          </p:cNvSpPr>
          <p:nvPr/>
        </p:nvSpPr>
        <p:spPr bwMode="auto">
          <a:xfrm>
            <a:off x="1735138" y="823913"/>
            <a:ext cx="74945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dirty="0">
                <a:solidFill>
                  <a:srgbClr val="FF0000"/>
                </a:solidFill>
                <a:effectLst>
                  <a:outerShdw blurRad="38100" dist="38100" dir="2700000" algn="tl">
                    <a:srgbClr val="000000"/>
                  </a:outerShdw>
                </a:effectLst>
                <a:ea typeface="黑体" pitchFamily="49" charset="-122"/>
                <a:sym typeface="Symbol" pitchFamily="18" charset="2"/>
              </a:rPr>
              <a:t>注意</a:t>
            </a:r>
            <a:r>
              <a:rPr kumimoji="0" lang="en-US" altLang="zh-CN" b="1" dirty="0">
                <a:effectLst>
                  <a:outerShdw blurRad="38100" dist="38100" dir="2700000" algn="tl">
                    <a:srgbClr val="FFFFFF"/>
                  </a:outerShdw>
                </a:effectLst>
                <a:sym typeface="Symbol" pitchFamily="18" charset="2"/>
              </a:rPr>
              <a:t>: </a:t>
            </a:r>
            <a:r>
              <a:rPr kumimoji="0" lang="zh-CN" altLang="en-US" b="1" dirty="0">
                <a:effectLst>
                  <a:outerShdw blurRad="38100" dist="38100" dir="2700000" algn="tl">
                    <a:srgbClr val="FFFFFF"/>
                  </a:outerShdw>
                </a:effectLst>
                <a:sym typeface="Symbol" pitchFamily="18" charset="2"/>
              </a:rPr>
              <a:t>特征多项式相同的矩阵未必相似</a:t>
            </a:r>
            <a:r>
              <a:rPr kumimoji="0" lang="zh-CN" altLang="en-US" b="1" dirty="0">
                <a:solidFill>
                  <a:srgbClr val="FF0000"/>
                </a:solidFill>
                <a:effectLst>
                  <a:outerShdw blurRad="38100" dist="38100" dir="2700000" algn="tl">
                    <a:srgbClr val="000000"/>
                  </a:outerShdw>
                </a:effectLst>
                <a:sym typeface="Wingdings" pitchFamily="2" charset="2"/>
              </a:rPr>
              <a:t></a:t>
            </a:r>
            <a:r>
              <a:rPr kumimoji="0" lang="en-US" altLang="zh-CN" b="1" dirty="0">
                <a:effectLst>
                  <a:outerShdw blurRad="38100" dist="38100" dir="2700000" algn="tl">
                    <a:srgbClr val="FFFFFF"/>
                  </a:outerShdw>
                </a:effectLst>
                <a:sym typeface="Symbol" pitchFamily="18" charset="2"/>
              </a:rPr>
              <a:t>. </a:t>
            </a:r>
          </a:p>
        </p:txBody>
      </p:sp>
      <p:sp>
        <p:nvSpPr>
          <p:cNvPr id="5" name="Rectangle 7"/>
          <p:cNvSpPr>
            <a:spLocks noChangeArrowheads="1"/>
          </p:cNvSpPr>
          <p:nvPr/>
        </p:nvSpPr>
        <p:spPr bwMode="auto">
          <a:xfrm>
            <a:off x="2370138" y="1644650"/>
            <a:ext cx="1101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dirty="0">
                <a:effectLst>
                  <a:outerShdw blurRad="38100" dist="38100" dir="2700000" algn="tl">
                    <a:srgbClr val="FFFFFF"/>
                  </a:outerShdw>
                </a:effectLst>
                <a:sym typeface="Symbol" pitchFamily="18" charset="2"/>
              </a:rPr>
              <a:t>例如 </a:t>
            </a:r>
          </a:p>
        </p:txBody>
      </p:sp>
      <p:grpSp>
        <p:nvGrpSpPr>
          <p:cNvPr id="6" name="Group 8"/>
          <p:cNvGrpSpPr>
            <a:grpSpLocks/>
          </p:cNvGrpSpPr>
          <p:nvPr/>
        </p:nvGrpSpPr>
        <p:grpSpPr bwMode="auto">
          <a:xfrm>
            <a:off x="3336925" y="1358900"/>
            <a:ext cx="2216150" cy="1066800"/>
            <a:chOff x="1296" y="2352"/>
            <a:chExt cx="1396" cy="672"/>
          </a:xfrm>
        </p:grpSpPr>
        <p:sp>
          <p:nvSpPr>
            <p:cNvPr id="7" name="Rectangle 9"/>
            <p:cNvSpPr>
              <a:spLocks noChangeArrowheads="1"/>
            </p:cNvSpPr>
            <p:nvPr/>
          </p:nvSpPr>
          <p:spPr bwMode="auto">
            <a:xfrm>
              <a:off x="1296" y="2544"/>
              <a:ext cx="56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i="1">
                  <a:effectLst>
                    <a:outerShdw blurRad="38100" dist="38100" dir="2700000" algn="tl">
                      <a:srgbClr val="FFFFFF"/>
                    </a:outerShdw>
                  </a:effectLst>
                  <a:sym typeface="Symbol" pitchFamily="18" charset="2"/>
                </a:rPr>
                <a:t>A</a:t>
              </a:r>
              <a:r>
                <a:rPr kumimoji="0" lang="en-US" altLang="zh-CN" b="1">
                  <a:effectLst>
                    <a:outerShdw blurRad="38100" dist="38100" dir="2700000" algn="tl">
                      <a:srgbClr val="FFFFFF"/>
                    </a:outerShdw>
                  </a:effectLst>
                  <a:sym typeface="Symbol" pitchFamily="18" charset="2"/>
                </a:rPr>
                <a:t> = </a:t>
              </a:r>
            </a:p>
          </p:txBody>
        </p:sp>
        <p:sp>
          <p:nvSpPr>
            <p:cNvPr id="8" name="Line 10"/>
            <p:cNvSpPr>
              <a:spLocks noChangeShapeType="1"/>
            </p:cNvSpPr>
            <p:nvPr/>
          </p:nvSpPr>
          <p:spPr bwMode="auto">
            <a:xfrm>
              <a:off x="1824" y="2448"/>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9" name="Line 11"/>
            <p:cNvSpPr>
              <a:spLocks noChangeShapeType="1"/>
            </p:cNvSpPr>
            <p:nvPr/>
          </p:nvSpPr>
          <p:spPr bwMode="auto">
            <a:xfrm>
              <a:off x="2448" y="2448"/>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0" name="Rectangle 12"/>
            <p:cNvSpPr>
              <a:spLocks noChangeArrowheads="1"/>
            </p:cNvSpPr>
            <p:nvPr/>
          </p:nvSpPr>
          <p:spPr bwMode="auto">
            <a:xfrm>
              <a:off x="1872" y="2352"/>
              <a:ext cx="3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a:effectLst>
                    <a:outerShdw blurRad="38100" dist="38100" dir="2700000" algn="tl">
                      <a:srgbClr val="FFFFFF"/>
                    </a:outerShdw>
                  </a:effectLst>
                  <a:sym typeface="Symbol" pitchFamily="18" charset="2"/>
                </a:rPr>
                <a:t>1 </a:t>
              </a:r>
            </a:p>
            <a:p>
              <a:pPr eaLnBrk="1" hangingPunct="1">
                <a:defRPr/>
              </a:pPr>
              <a:r>
                <a:rPr kumimoji="0" lang="en-US" altLang="zh-CN" b="1">
                  <a:effectLst>
                    <a:outerShdw blurRad="38100" dist="38100" dir="2700000" algn="tl">
                      <a:srgbClr val="FFFFFF"/>
                    </a:outerShdw>
                  </a:effectLst>
                  <a:sym typeface="Symbol" pitchFamily="18" charset="2"/>
                </a:rPr>
                <a:t>0 </a:t>
              </a:r>
            </a:p>
          </p:txBody>
        </p:sp>
        <p:sp>
          <p:nvSpPr>
            <p:cNvPr id="11" name="Rectangle 13"/>
            <p:cNvSpPr>
              <a:spLocks noChangeArrowheads="1"/>
            </p:cNvSpPr>
            <p:nvPr/>
          </p:nvSpPr>
          <p:spPr bwMode="auto">
            <a:xfrm>
              <a:off x="2150" y="2352"/>
              <a:ext cx="3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a:effectLst>
                    <a:outerShdw blurRad="38100" dist="38100" dir="2700000" algn="tl">
                      <a:srgbClr val="FFFFFF"/>
                    </a:outerShdw>
                  </a:effectLst>
                  <a:sym typeface="Symbol" pitchFamily="18" charset="2"/>
                </a:rPr>
                <a:t>1 </a:t>
              </a:r>
            </a:p>
            <a:p>
              <a:pPr eaLnBrk="1" hangingPunct="1">
                <a:defRPr/>
              </a:pPr>
              <a:r>
                <a:rPr kumimoji="0" lang="en-US" altLang="zh-CN" b="1">
                  <a:effectLst>
                    <a:outerShdw blurRad="38100" dist="38100" dir="2700000" algn="tl">
                      <a:srgbClr val="FFFFFF"/>
                    </a:outerShdw>
                  </a:effectLst>
                  <a:sym typeface="Symbol" pitchFamily="18" charset="2"/>
                </a:rPr>
                <a:t>1 </a:t>
              </a:r>
            </a:p>
          </p:txBody>
        </p:sp>
        <p:sp>
          <p:nvSpPr>
            <p:cNvPr id="12" name="Line 14"/>
            <p:cNvSpPr>
              <a:spLocks noChangeShapeType="1"/>
            </p:cNvSpPr>
            <p:nvPr/>
          </p:nvSpPr>
          <p:spPr bwMode="auto">
            <a:xfrm>
              <a:off x="1824" y="297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 name="Line 15"/>
            <p:cNvSpPr>
              <a:spLocks noChangeShapeType="1"/>
            </p:cNvSpPr>
            <p:nvPr/>
          </p:nvSpPr>
          <p:spPr bwMode="auto">
            <a:xfrm>
              <a:off x="1824" y="2448"/>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4" name="Line 16"/>
            <p:cNvSpPr>
              <a:spLocks noChangeShapeType="1"/>
            </p:cNvSpPr>
            <p:nvPr/>
          </p:nvSpPr>
          <p:spPr bwMode="auto">
            <a:xfrm>
              <a:off x="2352" y="2448"/>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 name="Line 17"/>
            <p:cNvSpPr>
              <a:spLocks noChangeShapeType="1"/>
            </p:cNvSpPr>
            <p:nvPr/>
          </p:nvSpPr>
          <p:spPr bwMode="auto">
            <a:xfrm>
              <a:off x="2352" y="297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6" name="Rectangle 18"/>
            <p:cNvSpPr>
              <a:spLocks noChangeArrowheads="1"/>
            </p:cNvSpPr>
            <p:nvPr/>
          </p:nvSpPr>
          <p:spPr bwMode="auto">
            <a:xfrm>
              <a:off x="2448" y="2515"/>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a:effectLst>
                    <a:outerShdw blurRad="38100" dist="38100" dir="2700000" algn="tl">
                      <a:srgbClr val="FFFFFF"/>
                    </a:outerShdw>
                  </a:effectLst>
                  <a:sym typeface="Symbol" pitchFamily="18" charset="2"/>
                </a:rPr>
                <a:t>, </a:t>
              </a:r>
            </a:p>
          </p:txBody>
        </p:sp>
      </p:grpSp>
      <p:grpSp>
        <p:nvGrpSpPr>
          <p:cNvPr id="17" name="Group 19"/>
          <p:cNvGrpSpPr>
            <a:grpSpLocks/>
          </p:cNvGrpSpPr>
          <p:nvPr/>
        </p:nvGrpSpPr>
        <p:grpSpPr bwMode="auto">
          <a:xfrm>
            <a:off x="5470525" y="1366838"/>
            <a:ext cx="2216150" cy="1066800"/>
            <a:chOff x="2640" y="2357"/>
            <a:chExt cx="1396" cy="672"/>
          </a:xfrm>
        </p:grpSpPr>
        <p:sp>
          <p:nvSpPr>
            <p:cNvPr id="18" name="Rectangle 20"/>
            <p:cNvSpPr>
              <a:spLocks noChangeArrowheads="1"/>
            </p:cNvSpPr>
            <p:nvPr/>
          </p:nvSpPr>
          <p:spPr bwMode="auto">
            <a:xfrm>
              <a:off x="2640" y="2544"/>
              <a:ext cx="56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i="1">
                  <a:effectLst>
                    <a:outerShdw blurRad="38100" dist="38100" dir="2700000" algn="tl">
                      <a:srgbClr val="FFFFFF"/>
                    </a:outerShdw>
                  </a:effectLst>
                  <a:sym typeface="Symbol" pitchFamily="18" charset="2"/>
                </a:rPr>
                <a:t>B</a:t>
              </a:r>
              <a:r>
                <a:rPr kumimoji="0" lang="en-US" altLang="zh-CN" b="1">
                  <a:effectLst>
                    <a:outerShdw blurRad="38100" dist="38100" dir="2700000" algn="tl">
                      <a:srgbClr val="FFFFFF"/>
                    </a:outerShdw>
                  </a:effectLst>
                  <a:sym typeface="Symbol" pitchFamily="18" charset="2"/>
                </a:rPr>
                <a:t> = </a:t>
              </a:r>
            </a:p>
          </p:txBody>
        </p:sp>
        <p:sp>
          <p:nvSpPr>
            <p:cNvPr id="19" name="Line 21"/>
            <p:cNvSpPr>
              <a:spLocks noChangeShapeType="1"/>
            </p:cNvSpPr>
            <p:nvPr/>
          </p:nvSpPr>
          <p:spPr bwMode="auto">
            <a:xfrm>
              <a:off x="3168" y="2453"/>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0" name="Line 22"/>
            <p:cNvSpPr>
              <a:spLocks noChangeShapeType="1"/>
            </p:cNvSpPr>
            <p:nvPr/>
          </p:nvSpPr>
          <p:spPr bwMode="auto">
            <a:xfrm>
              <a:off x="3792" y="2453"/>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1" name="Rectangle 23"/>
            <p:cNvSpPr>
              <a:spLocks noChangeArrowheads="1"/>
            </p:cNvSpPr>
            <p:nvPr/>
          </p:nvSpPr>
          <p:spPr bwMode="auto">
            <a:xfrm>
              <a:off x="3216" y="2357"/>
              <a:ext cx="3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kumimoji="0" lang="en-US" altLang="zh-CN" b="1">
                  <a:effectLst>
                    <a:outerShdw blurRad="38100" dist="38100" dir="2700000" algn="tl">
                      <a:srgbClr val="FFFFFF"/>
                    </a:outerShdw>
                  </a:effectLst>
                  <a:sym typeface="Symbol" pitchFamily="18" charset="2"/>
                </a:rPr>
                <a:t>1 </a:t>
              </a:r>
            </a:p>
            <a:p>
              <a:pPr algn="ctr" eaLnBrk="1" hangingPunct="1">
                <a:defRPr/>
              </a:pPr>
              <a:r>
                <a:rPr kumimoji="0" lang="en-US" altLang="zh-CN" b="1">
                  <a:effectLst>
                    <a:outerShdw blurRad="38100" dist="38100" dir="2700000" algn="tl">
                      <a:srgbClr val="FFFFFF"/>
                    </a:outerShdw>
                  </a:effectLst>
                  <a:sym typeface="Symbol" pitchFamily="18" charset="2"/>
                </a:rPr>
                <a:t>0 </a:t>
              </a:r>
            </a:p>
          </p:txBody>
        </p:sp>
        <p:sp>
          <p:nvSpPr>
            <p:cNvPr id="22" name="Rectangle 24"/>
            <p:cNvSpPr>
              <a:spLocks noChangeArrowheads="1"/>
            </p:cNvSpPr>
            <p:nvPr/>
          </p:nvSpPr>
          <p:spPr bwMode="auto">
            <a:xfrm>
              <a:off x="3504" y="2357"/>
              <a:ext cx="3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kumimoji="0" lang="en-US" altLang="zh-CN" b="1">
                  <a:effectLst>
                    <a:outerShdw blurRad="38100" dist="38100" dir="2700000" algn="tl">
                      <a:srgbClr val="FFFFFF"/>
                    </a:outerShdw>
                  </a:effectLst>
                  <a:sym typeface="Symbol" pitchFamily="18" charset="2"/>
                </a:rPr>
                <a:t>0 </a:t>
              </a:r>
            </a:p>
            <a:p>
              <a:pPr algn="ctr" eaLnBrk="1" hangingPunct="1">
                <a:defRPr/>
              </a:pPr>
              <a:r>
                <a:rPr kumimoji="0" lang="en-US" altLang="zh-CN" b="1">
                  <a:effectLst>
                    <a:outerShdw blurRad="38100" dist="38100" dir="2700000" algn="tl">
                      <a:srgbClr val="FFFFFF"/>
                    </a:outerShdw>
                  </a:effectLst>
                  <a:sym typeface="Symbol" pitchFamily="18" charset="2"/>
                </a:rPr>
                <a:t>1 </a:t>
              </a:r>
            </a:p>
          </p:txBody>
        </p:sp>
        <p:sp>
          <p:nvSpPr>
            <p:cNvPr id="23" name="Line 25"/>
            <p:cNvSpPr>
              <a:spLocks noChangeShapeType="1"/>
            </p:cNvSpPr>
            <p:nvPr/>
          </p:nvSpPr>
          <p:spPr bwMode="auto">
            <a:xfrm>
              <a:off x="3168" y="2981"/>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4" name="Line 26"/>
            <p:cNvSpPr>
              <a:spLocks noChangeShapeType="1"/>
            </p:cNvSpPr>
            <p:nvPr/>
          </p:nvSpPr>
          <p:spPr bwMode="auto">
            <a:xfrm>
              <a:off x="3168" y="2453"/>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5" name="Line 27"/>
            <p:cNvSpPr>
              <a:spLocks noChangeShapeType="1"/>
            </p:cNvSpPr>
            <p:nvPr/>
          </p:nvSpPr>
          <p:spPr bwMode="auto">
            <a:xfrm>
              <a:off x="3696" y="2453"/>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6" name="Line 28"/>
            <p:cNvSpPr>
              <a:spLocks noChangeShapeType="1"/>
            </p:cNvSpPr>
            <p:nvPr/>
          </p:nvSpPr>
          <p:spPr bwMode="auto">
            <a:xfrm>
              <a:off x="3696" y="2981"/>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7" name="Rectangle 29"/>
            <p:cNvSpPr>
              <a:spLocks noChangeArrowheads="1"/>
            </p:cNvSpPr>
            <p:nvPr/>
          </p:nvSpPr>
          <p:spPr bwMode="auto">
            <a:xfrm>
              <a:off x="3792" y="2520"/>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a:effectLst>
                    <a:outerShdw blurRad="38100" dist="38100" dir="2700000" algn="tl">
                      <a:srgbClr val="FFFFFF"/>
                    </a:outerShdw>
                  </a:effectLst>
                  <a:sym typeface="Symbol" pitchFamily="18" charset="2"/>
                </a:rPr>
                <a:t>, </a:t>
              </a:r>
            </a:p>
          </p:txBody>
        </p:sp>
      </p:grpSp>
      <p:sp>
        <p:nvSpPr>
          <p:cNvPr id="28" name="Rectangle 30"/>
          <p:cNvSpPr>
            <a:spLocks noChangeArrowheads="1"/>
          </p:cNvSpPr>
          <p:nvPr/>
        </p:nvSpPr>
        <p:spPr bwMode="auto">
          <a:xfrm>
            <a:off x="2370138" y="4635500"/>
            <a:ext cx="6169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a:effectLst>
                  <a:outerShdw blurRad="38100" dist="38100" dir="2700000" algn="tl">
                    <a:srgbClr val="FFFFFF"/>
                  </a:outerShdw>
                </a:effectLst>
                <a:sym typeface="Symbol" pitchFamily="18" charset="2"/>
              </a:rPr>
              <a:t>假若</a:t>
            </a:r>
            <a:r>
              <a:rPr lang="en-US" altLang="zh-CN" b="1" i="1">
                <a:effectLst>
                  <a:outerShdw blurRad="38100" dist="38100" dir="2700000" algn="tl">
                    <a:srgbClr val="FFFFFF"/>
                  </a:outerShdw>
                </a:effectLst>
              </a:rPr>
              <a:t>P</a:t>
            </a:r>
            <a:r>
              <a:rPr lang="en-US" altLang="zh-CN" b="1" i="1" baseline="30000">
                <a:effectLst>
                  <a:outerShdw blurRad="38100" dist="38100" dir="2700000" algn="tl">
                    <a:srgbClr val="FFFFFF"/>
                  </a:outerShdw>
                </a:effectLst>
              </a:rPr>
              <a:t> </a:t>
            </a:r>
            <a:r>
              <a:rPr lang="en-US" altLang="zh-CN" b="1" baseline="30000">
                <a:effectLst>
                  <a:outerShdw blurRad="38100" dist="38100" dir="2700000" algn="tl">
                    <a:srgbClr val="FFFFFF"/>
                  </a:outerShdw>
                </a:effectLst>
              </a:rPr>
              <a:t>–1</a:t>
            </a:r>
            <a:r>
              <a:rPr lang="en-US" altLang="zh-CN" b="1" i="1">
                <a:effectLst>
                  <a:outerShdw blurRad="38100" dist="38100" dir="2700000" algn="tl">
                    <a:srgbClr val="FFFFFF"/>
                  </a:outerShdw>
                </a:effectLst>
              </a:rPr>
              <a:t>AP </a:t>
            </a: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rPr>
              <a:t>B</a:t>
            </a:r>
            <a:r>
              <a:rPr kumimoji="0" lang="en-US" altLang="zh-CN" b="1">
                <a:effectLst>
                  <a:outerShdw blurRad="38100" dist="38100" dir="2700000" algn="tl">
                    <a:srgbClr val="FFFFFF"/>
                  </a:outerShdw>
                </a:effectLst>
                <a:sym typeface="Symbol" pitchFamily="18" charset="2"/>
              </a:rPr>
              <a:t>, </a:t>
            </a:r>
            <a:r>
              <a:rPr kumimoji="0" lang="zh-CN" altLang="en-US" b="1">
                <a:effectLst>
                  <a:outerShdw blurRad="38100" dist="38100" dir="2700000" algn="tl">
                    <a:srgbClr val="FFFFFF"/>
                  </a:outerShdw>
                </a:effectLst>
                <a:sym typeface="Symbol" pitchFamily="18" charset="2"/>
              </a:rPr>
              <a:t>则</a:t>
            </a:r>
            <a:r>
              <a:rPr kumimoji="0" lang="en-US" altLang="zh-CN" b="1" i="1">
                <a:effectLst>
                  <a:outerShdw blurRad="38100" dist="38100" dir="2700000" algn="tl">
                    <a:srgbClr val="FFFFFF"/>
                  </a:outerShdw>
                </a:effectLst>
                <a:sym typeface="Symbol" pitchFamily="18" charset="2"/>
              </a:rPr>
              <a:t>A</a:t>
            </a:r>
            <a:r>
              <a:rPr kumimoji="0" lang="en-US" altLang="zh-CN" b="1">
                <a:effectLst>
                  <a:outerShdw blurRad="38100" dist="38100" dir="2700000" algn="tl">
                    <a:srgbClr val="FFFFFF"/>
                  </a:outerShdw>
                </a:effectLst>
                <a:sym typeface="Symbol" pitchFamily="18" charset="2"/>
              </a:rPr>
              <a:t> = </a:t>
            </a:r>
            <a:r>
              <a:rPr kumimoji="0" lang="en-US" altLang="zh-CN" b="1" i="1">
                <a:effectLst>
                  <a:outerShdw blurRad="38100" dist="38100" dir="2700000" algn="tl">
                    <a:srgbClr val="FFFFFF"/>
                  </a:outerShdw>
                </a:effectLst>
                <a:sym typeface="Symbol" pitchFamily="18" charset="2"/>
              </a:rPr>
              <a:t>PBP</a:t>
            </a:r>
            <a:r>
              <a:rPr kumimoji="0" lang="en-US" altLang="zh-CN" b="1">
                <a:effectLst>
                  <a:outerShdw blurRad="38100" dist="38100" dir="2700000" algn="tl">
                    <a:srgbClr val="FFFFFF"/>
                  </a:outerShdw>
                </a:effectLst>
                <a:sym typeface="Symbol" pitchFamily="18" charset="2"/>
              </a:rPr>
              <a:t> </a:t>
            </a:r>
            <a:r>
              <a:rPr lang="en-US" altLang="zh-CN" b="1" baseline="30000">
                <a:effectLst>
                  <a:outerShdw blurRad="38100" dist="38100" dir="2700000" algn="tl">
                    <a:srgbClr val="FFFFFF"/>
                  </a:outerShdw>
                </a:effectLst>
              </a:rPr>
              <a:t>–1</a:t>
            </a:r>
            <a:r>
              <a:rPr kumimoji="0" lang="en-US" altLang="zh-CN" b="1">
                <a:effectLst>
                  <a:outerShdw blurRad="38100" dist="38100" dir="2700000" algn="tl">
                    <a:srgbClr val="FFFFFF"/>
                  </a:outerShdw>
                </a:effectLst>
                <a:sym typeface="Symbol" pitchFamily="18" charset="2"/>
              </a:rPr>
              <a:t> = </a:t>
            </a:r>
            <a:r>
              <a:rPr kumimoji="0" lang="en-US" altLang="zh-CN" b="1" i="1">
                <a:effectLst>
                  <a:outerShdw blurRad="38100" dist="38100" dir="2700000" algn="tl">
                    <a:srgbClr val="FFFFFF"/>
                  </a:outerShdw>
                </a:effectLst>
                <a:sym typeface="Symbol" pitchFamily="18" charset="2"/>
              </a:rPr>
              <a:t>B</a:t>
            </a:r>
            <a:r>
              <a:rPr kumimoji="0" lang="en-US" altLang="zh-CN" b="1">
                <a:effectLst>
                  <a:outerShdw blurRad="38100" dist="38100" dir="2700000" algn="tl">
                    <a:srgbClr val="FFFFFF"/>
                  </a:outerShdw>
                </a:effectLst>
                <a:sym typeface="Symbol" pitchFamily="18" charset="2"/>
              </a:rPr>
              <a:t>. </a:t>
            </a:r>
          </a:p>
        </p:txBody>
      </p:sp>
      <p:sp>
        <p:nvSpPr>
          <p:cNvPr id="29" name="Rectangle 31"/>
          <p:cNvSpPr>
            <a:spLocks noChangeArrowheads="1"/>
          </p:cNvSpPr>
          <p:nvPr/>
        </p:nvSpPr>
        <p:spPr bwMode="auto">
          <a:xfrm>
            <a:off x="8466138" y="4635500"/>
            <a:ext cx="11350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a:effectLst>
                  <a:outerShdw blurRad="38100" dist="38100" dir="2700000" algn="tl">
                    <a:srgbClr val="FFFFFF"/>
                  </a:outerShdw>
                </a:effectLst>
                <a:sym typeface="Symbol" pitchFamily="18" charset="2"/>
              </a:rPr>
              <a:t>矛盾</a:t>
            </a:r>
            <a:r>
              <a:rPr kumimoji="0" lang="en-US" altLang="zh-CN" b="1">
                <a:effectLst>
                  <a:outerShdw blurRad="38100" dist="38100" dir="2700000" algn="tl">
                    <a:srgbClr val="FFFFFF"/>
                  </a:outerShdw>
                </a:effectLst>
                <a:sym typeface="Symbol" pitchFamily="18" charset="2"/>
              </a:rPr>
              <a:t>!</a:t>
            </a:r>
          </a:p>
        </p:txBody>
      </p:sp>
      <p:sp>
        <p:nvSpPr>
          <p:cNvPr id="30" name="Rectangle 32"/>
          <p:cNvSpPr>
            <a:spLocks noChangeArrowheads="1"/>
          </p:cNvSpPr>
          <p:nvPr/>
        </p:nvSpPr>
        <p:spPr bwMode="auto">
          <a:xfrm>
            <a:off x="2370138" y="2732088"/>
            <a:ext cx="19796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a:t>
            </a:r>
            <a:r>
              <a:rPr lang="en-US" altLang="zh-CN" b="1" i="1">
                <a:effectLst>
                  <a:outerShdw blurRad="38100" dist="38100" dir="2700000" algn="tl">
                    <a:srgbClr val="FFFFFF"/>
                  </a:outerShdw>
                </a:effectLst>
                <a:sym typeface="Symbol" pitchFamily="18" charset="2"/>
              </a:rPr>
              <a:t>I </a:t>
            </a:r>
            <a:r>
              <a:rPr lang="en-US" altLang="zh-CN" b="1">
                <a:effectLst>
                  <a:outerShdw blurRad="38100" dist="38100" dir="2700000" algn="tl">
                    <a:srgbClr val="FFFFFF"/>
                  </a:outerShdw>
                </a:effectLst>
                <a:sym typeface="Symbol" pitchFamily="18" charset="2"/>
              </a:rPr>
              <a:t></a:t>
            </a:r>
            <a:r>
              <a:rPr lang="en-US" altLang="zh-CN">
                <a:effectLst>
                  <a:outerShdw blurRad="38100" dist="38100" dir="2700000" algn="tl">
                    <a:srgbClr val="FFFFFF"/>
                  </a:outerShdw>
                </a:effectLst>
                <a:sym typeface="Symbol" pitchFamily="18" charset="2"/>
              </a:rPr>
              <a:t> </a:t>
            </a:r>
            <a:r>
              <a:rPr lang="en-US" altLang="zh-CN" b="1" i="1">
                <a:effectLst>
                  <a:outerShdw blurRad="38100" dist="38100" dir="2700000" algn="tl">
                    <a:srgbClr val="FFFFFF"/>
                  </a:outerShdw>
                </a:effectLst>
                <a:sym typeface="Symbol" pitchFamily="18" charset="2"/>
              </a:rPr>
              <a:t>A</a:t>
            </a:r>
            <a:r>
              <a:rPr lang="en-US" altLang="zh-CN" b="1">
                <a:effectLst>
                  <a:outerShdw blurRad="38100" dist="38100" dir="2700000" algn="tl">
                    <a:srgbClr val="FFFFFF"/>
                  </a:outerShdw>
                </a:effectLst>
                <a:sym typeface="Symbol" pitchFamily="18" charset="2"/>
              </a:rPr>
              <a:t>| =  </a:t>
            </a:r>
          </a:p>
        </p:txBody>
      </p:sp>
      <p:sp>
        <p:nvSpPr>
          <p:cNvPr id="31" name="Rectangle 33"/>
          <p:cNvSpPr>
            <a:spLocks noChangeArrowheads="1"/>
          </p:cNvSpPr>
          <p:nvPr/>
        </p:nvSpPr>
        <p:spPr bwMode="auto">
          <a:xfrm>
            <a:off x="2370138" y="3714750"/>
            <a:ext cx="18780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rPr>
              <a:t>|</a:t>
            </a:r>
            <a:r>
              <a:rPr lang="en-US" altLang="zh-CN" b="1" i="1">
                <a:effectLst>
                  <a:outerShdw blurRad="38100" dist="38100" dir="2700000" algn="tl">
                    <a:srgbClr val="FFFFFF"/>
                  </a:outerShdw>
                </a:effectLst>
                <a:sym typeface="Symbol" pitchFamily="18" charset="2"/>
              </a:rPr>
              <a:t>I </a:t>
            </a:r>
            <a:r>
              <a:rPr lang="en-US" altLang="zh-CN" b="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rPr>
              <a:t> </a:t>
            </a:r>
            <a:r>
              <a:rPr lang="en-US" altLang="zh-CN" b="1" i="1">
                <a:effectLst>
                  <a:outerShdw blurRad="38100" dist="38100" dir="2700000" algn="tl">
                    <a:srgbClr val="FFFFFF"/>
                  </a:outerShdw>
                </a:effectLst>
              </a:rPr>
              <a:t>B</a:t>
            </a:r>
            <a:r>
              <a:rPr lang="en-US" altLang="zh-CN" b="1">
                <a:effectLst>
                  <a:outerShdw blurRad="38100" dist="38100" dir="2700000" algn="tl">
                    <a:srgbClr val="FFFFFF"/>
                  </a:outerShdw>
                </a:effectLst>
              </a:rPr>
              <a:t>| = </a:t>
            </a:r>
          </a:p>
        </p:txBody>
      </p:sp>
      <p:sp>
        <p:nvSpPr>
          <p:cNvPr id="32" name="Rectangle 34"/>
          <p:cNvSpPr>
            <a:spLocks noChangeArrowheads="1"/>
          </p:cNvSpPr>
          <p:nvPr/>
        </p:nvSpPr>
        <p:spPr bwMode="auto">
          <a:xfrm>
            <a:off x="6172200" y="2724150"/>
            <a:ext cx="1774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a:effectLst>
                  <a:outerShdw blurRad="38100" dist="38100" dir="2700000" algn="tl">
                    <a:srgbClr val="FFFFFF"/>
                  </a:outerShdw>
                </a:effectLst>
                <a:sym typeface="Symbol" pitchFamily="18" charset="2"/>
              </a:rPr>
              <a:t>= (</a:t>
            </a:r>
            <a:r>
              <a:rPr kumimoji="0" lang="en-US" altLang="zh-CN" b="1" i="1">
                <a:effectLst>
                  <a:outerShdw blurRad="38100" dist="38100" dir="2700000" algn="tl">
                    <a:srgbClr val="FFFFFF"/>
                  </a:outerShdw>
                </a:effectLst>
                <a:sym typeface="Symbol" pitchFamily="18" charset="2"/>
              </a:rPr>
              <a:t></a:t>
            </a:r>
            <a:r>
              <a:rPr kumimoji="0" lang="en-US" altLang="zh-CN" b="1">
                <a:effectLst>
                  <a:outerShdw blurRad="38100" dist="38100" dir="2700000" algn="tl">
                    <a:srgbClr val="FFFFFF"/>
                  </a:outerShdw>
                </a:effectLst>
                <a:sym typeface="Symbol" pitchFamily="18" charset="2"/>
              </a:rPr>
              <a:t>1)</a:t>
            </a:r>
            <a:r>
              <a:rPr kumimoji="0" lang="en-US" altLang="zh-CN" b="1" baseline="30000">
                <a:effectLst>
                  <a:outerShdw blurRad="38100" dist="38100" dir="2700000" algn="tl">
                    <a:srgbClr val="FFFFFF"/>
                  </a:outerShdw>
                </a:effectLst>
                <a:sym typeface="Symbol" pitchFamily="18" charset="2"/>
              </a:rPr>
              <a:t>2</a:t>
            </a:r>
            <a:r>
              <a:rPr kumimoji="0" lang="en-US" altLang="zh-CN" b="1">
                <a:effectLst>
                  <a:outerShdw blurRad="38100" dist="38100" dir="2700000" algn="tl">
                    <a:srgbClr val="FFFFFF"/>
                  </a:outerShdw>
                </a:effectLst>
                <a:sym typeface="Symbol" pitchFamily="18" charset="2"/>
              </a:rPr>
              <a:t>. </a:t>
            </a:r>
          </a:p>
        </p:txBody>
      </p:sp>
      <p:grpSp>
        <p:nvGrpSpPr>
          <p:cNvPr id="33" name="Group 35"/>
          <p:cNvGrpSpPr>
            <a:grpSpLocks/>
          </p:cNvGrpSpPr>
          <p:nvPr/>
        </p:nvGrpSpPr>
        <p:grpSpPr bwMode="auto">
          <a:xfrm>
            <a:off x="4321175" y="2501900"/>
            <a:ext cx="1851025" cy="1066800"/>
            <a:chOff x="2832" y="1675"/>
            <a:chExt cx="1166" cy="672"/>
          </a:xfrm>
        </p:grpSpPr>
        <p:sp>
          <p:nvSpPr>
            <p:cNvPr id="34" name="Line 36"/>
            <p:cNvSpPr>
              <a:spLocks noChangeShapeType="1"/>
            </p:cNvSpPr>
            <p:nvPr/>
          </p:nvSpPr>
          <p:spPr bwMode="auto">
            <a:xfrm>
              <a:off x="2832" y="1776"/>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35" name="Line 37"/>
            <p:cNvSpPr>
              <a:spLocks noChangeShapeType="1"/>
            </p:cNvSpPr>
            <p:nvPr/>
          </p:nvSpPr>
          <p:spPr bwMode="auto">
            <a:xfrm>
              <a:off x="3932" y="1776"/>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36" name="Rectangle 38"/>
            <p:cNvSpPr>
              <a:spLocks noChangeArrowheads="1"/>
            </p:cNvSpPr>
            <p:nvPr/>
          </p:nvSpPr>
          <p:spPr bwMode="auto">
            <a:xfrm>
              <a:off x="2832" y="1675"/>
              <a:ext cx="1166"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sym typeface="Symbol" pitchFamily="18" charset="2"/>
                </a:rPr>
                <a:t></a:t>
              </a:r>
              <a:r>
                <a:rPr kumimoji="0" lang="en-US" altLang="zh-CN" b="1" dirty="0">
                  <a:effectLst>
                    <a:outerShdw blurRad="38100" dist="38100" dir="2700000" algn="tl">
                      <a:srgbClr val="FFFFFF"/>
                    </a:outerShdw>
                  </a:effectLst>
                  <a:sym typeface="Symbol" pitchFamily="18" charset="2"/>
                </a:rPr>
                <a:t>1    </a:t>
              </a:r>
              <a:r>
                <a:rPr lang="en-US" altLang="zh-CN" b="1" dirty="0">
                  <a:effectLst>
                    <a:outerShdw blurRad="38100" dist="38100" dir="2700000" algn="tl">
                      <a:srgbClr val="FFFFFF"/>
                    </a:outerShdw>
                  </a:effectLst>
                  <a:sym typeface="Symbol" pitchFamily="18" charset="2"/>
                </a:rPr>
                <a:t>1</a:t>
              </a:r>
              <a:r>
                <a:rPr kumimoji="0" lang="en-US" altLang="zh-CN" b="1" dirty="0">
                  <a:effectLst>
                    <a:outerShdw blurRad="38100" dist="38100" dir="2700000" algn="tl">
                      <a:srgbClr val="FFFFFF"/>
                    </a:outerShdw>
                  </a:effectLst>
                  <a:sym typeface="Symbol" pitchFamily="18" charset="2"/>
                </a:rPr>
                <a:t> </a:t>
              </a:r>
            </a:p>
            <a:p>
              <a:pPr eaLnBrk="1" hangingPunct="1">
                <a:defRPr/>
              </a:pPr>
              <a:r>
                <a:rPr kumimoji="0" lang="en-US" altLang="zh-CN" b="1" dirty="0">
                  <a:effectLst>
                    <a:outerShdw blurRad="38100" dist="38100" dir="2700000" algn="tl">
                      <a:srgbClr val="FFFFFF"/>
                    </a:outerShdw>
                  </a:effectLst>
                  <a:sym typeface="Symbol" pitchFamily="18" charset="2"/>
                </a:rPr>
                <a:t>  0     </a:t>
              </a:r>
              <a:r>
                <a:rPr lang="en-US" altLang="zh-CN" b="1" i="1" dirty="0">
                  <a:effectLst>
                    <a:outerShdw blurRad="38100" dist="38100" dir="2700000" algn="tl">
                      <a:srgbClr val="FFFFFF"/>
                    </a:outerShdw>
                  </a:effectLst>
                  <a:sym typeface="Symbol" pitchFamily="18" charset="2"/>
                </a:rPr>
                <a:t></a:t>
              </a:r>
              <a:r>
                <a:rPr lang="en-US" altLang="zh-CN" b="1" dirty="0">
                  <a:effectLst>
                    <a:outerShdw blurRad="38100" dist="38100" dir="2700000" algn="tl">
                      <a:srgbClr val="FFFFFF"/>
                    </a:outerShdw>
                  </a:effectLst>
                  <a:sym typeface="Symbol" pitchFamily="18" charset="2"/>
                </a:rPr>
                <a:t></a:t>
              </a:r>
              <a:r>
                <a:rPr kumimoji="0" lang="en-US" altLang="zh-CN" b="1" dirty="0">
                  <a:effectLst>
                    <a:outerShdw blurRad="38100" dist="38100" dir="2700000" algn="tl">
                      <a:srgbClr val="FFFFFF"/>
                    </a:outerShdw>
                  </a:effectLst>
                  <a:sym typeface="Symbol" pitchFamily="18" charset="2"/>
                </a:rPr>
                <a:t>1 </a:t>
              </a:r>
            </a:p>
          </p:txBody>
        </p:sp>
      </p:grpSp>
      <p:sp>
        <p:nvSpPr>
          <p:cNvPr id="37" name="Rectangle 39"/>
          <p:cNvSpPr>
            <a:spLocks noChangeArrowheads="1"/>
          </p:cNvSpPr>
          <p:nvPr/>
        </p:nvSpPr>
        <p:spPr bwMode="auto">
          <a:xfrm>
            <a:off x="6170613" y="3714750"/>
            <a:ext cx="1774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b="1">
                <a:effectLst>
                  <a:outerShdw blurRad="38100" dist="38100" dir="2700000" algn="tl">
                    <a:srgbClr val="FFFFFF"/>
                  </a:outerShdw>
                </a:effectLst>
                <a:sym typeface="Symbol" pitchFamily="18" charset="2"/>
              </a:rPr>
              <a:t>= (</a:t>
            </a:r>
            <a:r>
              <a:rPr kumimoji="0" lang="en-US" altLang="zh-CN" b="1" i="1">
                <a:effectLst>
                  <a:outerShdw blurRad="38100" dist="38100" dir="2700000" algn="tl">
                    <a:srgbClr val="FFFFFF"/>
                  </a:outerShdw>
                </a:effectLst>
                <a:sym typeface="Symbol" pitchFamily="18" charset="2"/>
              </a:rPr>
              <a:t></a:t>
            </a:r>
            <a:r>
              <a:rPr kumimoji="0" lang="en-US" altLang="zh-CN" b="1">
                <a:effectLst>
                  <a:outerShdw blurRad="38100" dist="38100" dir="2700000" algn="tl">
                    <a:srgbClr val="FFFFFF"/>
                  </a:outerShdw>
                </a:effectLst>
                <a:sym typeface="Symbol" pitchFamily="18" charset="2"/>
              </a:rPr>
              <a:t>1)</a:t>
            </a:r>
            <a:r>
              <a:rPr kumimoji="0" lang="en-US" altLang="zh-CN" b="1" baseline="30000">
                <a:effectLst>
                  <a:outerShdw blurRad="38100" dist="38100" dir="2700000" algn="tl">
                    <a:srgbClr val="FFFFFF"/>
                  </a:outerShdw>
                </a:effectLst>
                <a:sym typeface="Symbol" pitchFamily="18" charset="2"/>
              </a:rPr>
              <a:t>2</a:t>
            </a:r>
            <a:r>
              <a:rPr kumimoji="0" lang="en-US" altLang="zh-CN" b="1">
                <a:effectLst>
                  <a:outerShdw blurRad="38100" dist="38100" dir="2700000" algn="tl">
                    <a:srgbClr val="FFFFFF"/>
                  </a:outerShdw>
                </a:effectLst>
                <a:sym typeface="Symbol" pitchFamily="18" charset="2"/>
              </a:rPr>
              <a:t>. </a:t>
            </a:r>
          </a:p>
        </p:txBody>
      </p:sp>
      <p:grpSp>
        <p:nvGrpSpPr>
          <p:cNvPr id="38" name="Group 40"/>
          <p:cNvGrpSpPr>
            <a:grpSpLocks/>
          </p:cNvGrpSpPr>
          <p:nvPr/>
        </p:nvGrpSpPr>
        <p:grpSpPr bwMode="auto">
          <a:xfrm>
            <a:off x="4321175" y="3492500"/>
            <a:ext cx="1851025" cy="1066800"/>
            <a:chOff x="2832" y="1675"/>
            <a:chExt cx="1166" cy="672"/>
          </a:xfrm>
        </p:grpSpPr>
        <p:sp>
          <p:nvSpPr>
            <p:cNvPr id="39" name="Line 41"/>
            <p:cNvSpPr>
              <a:spLocks noChangeShapeType="1"/>
            </p:cNvSpPr>
            <p:nvPr/>
          </p:nvSpPr>
          <p:spPr bwMode="auto">
            <a:xfrm>
              <a:off x="2832" y="1776"/>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40" name="Line 42"/>
            <p:cNvSpPr>
              <a:spLocks noChangeShapeType="1"/>
            </p:cNvSpPr>
            <p:nvPr/>
          </p:nvSpPr>
          <p:spPr bwMode="auto">
            <a:xfrm>
              <a:off x="3932" y="1776"/>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41" name="Rectangle 43"/>
            <p:cNvSpPr>
              <a:spLocks noChangeArrowheads="1"/>
            </p:cNvSpPr>
            <p:nvPr/>
          </p:nvSpPr>
          <p:spPr bwMode="auto">
            <a:xfrm>
              <a:off x="2832" y="1675"/>
              <a:ext cx="1166"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sym typeface="Symbol" pitchFamily="18" charset="2"/>
                </a:rPr>
                <a:t></a:t>
              </a:r>
              <a:r>
                <a:rPr kumimoji="0" lang="en-US" altLang="zh-CN" b="1">
                  <a:effectLst>
                    <a:outerShdw blurRad="38100" dist="38100" dir="2700000" algn="tl">
                      <a:srgbClr val="FFFFFF"/>
                    </a:outerShdw>
                  </a:effectLst>
                  <a:sym typeface="Symbol" pitchFamily="18" charset="2"/>
                </a:rPr>
                <a:t>1     </a:t>
              </a:r>
              <a:r>
                <a:rPr lang="en-US" altLang="zh-CN" b="1">
                  <a:effectLst>
                    <a:outerShdw blurRad="38100" dist="38100" dir="2700000" algn="tl">
                      <a:srgbClr val="FFFFFF"/>
                    </a:outerShdw>
                  </a:effectLst>
                  <a:sym typeface="Symbol" pitchFamily="18" charset="2"/>
                </a:rPr>
                <a:t>0</a:t>
              </a:r>
              <a:r>
                <a:rPr kumimoji="0" lang="en-US" altLang="zh-CN" b="1">
                  <a:effectLst>
                    <a:outerShdw blurRad="38100" dist="38100" dir="2700000" algn="tl">
                      <a:srgbClr val="FFFFFF"/>
                    </a:outerShdw>
                  </a:effectLst>
                  <a:sym typeface="Symbol" pitchFamily="18" charset="2"/>
                </a:rPr>
                <a:t> </a:t>
              </a:r>
            </a:p>
            <a:p>
              <a:pPr eaLnBrk="1" hangingPunct="1">
                <a:defRPr/>
              </a:pPr>
              <a:r>
                <a:rPr kumimoji="0" lang="en-US" altLang="zh-CN" b="1">
                  <a:effectLst>
                    <a:outerShdw blurRad="38100" dist="38100" dir="2700000" algn="tl">
                      <a:srgbClr val="FFFFFF"/>
                    </a:outerShdw>
                  </a:effectLst>
                  <a:sym typeface="Symbol" pitchFamily="18" charset="2"/>
                </a:rPr>
                <a:t>  0     </a:t>
              </a:r>
              <a:r>
                <a:rPr lang="en-US" altLang="zh-CN" b="1" i="1">
                  <a:effectLst>
                    <a:outerShdw blurRad="38100" dist="38100" dir="2700000" algn="tl">
                      <a:srgbClr val="FFFFFF"/>
                    </a:outerShdw>
                  </a:effectLst>
                  <a:sym typeface="Symbol" pitchFamily="18" charset="2"/>
                </a:rPr>
                <a:t></a:t>
              </a:r>
              <a:r>
                <a:rPr lang="en-US" altLang="zh-CN" b="1">
                  <a:effectLst>
                    <a:outerShdw blurRad="38100" dist="38100" dir="2700000" algn="tl">
                      <a:srgbClr val="FFFFFF"/>
                    </a:outerShdw>
                  </a:effectLst>
                  <a:sym typeface="Symbol" pitchFamily="18" charset="2"/>
                </a:rPr>
                <a:t></a:t>
              </a:r>
              <a:r>
                <a:rPr kumimoji="0" lang="en-US" altLang="zh-CN" b="1">
                  <a:effectLst>
                    <a:outerShdw blurRad="38100" dist="38100" dir="2700000" algn="tl">
                      <a:srgbClr val="FFFFFF"/>
                    </a:outerShdw>
                  </a:effectLst>
                  <a:sym typeface="Symbol" pitchFamily="18" charset="2"/>
                </a:rPr>
                <a:t>1 </a:t>
              </a:r>
            </a:p>
          </p:txBody>
        </p:sp>
      </p:grpSp>
      <p:sp>
        <p:nvSpPr>
          <p:cNvPr id="43" name="Rectangle 45"/>
          <p:cNvSpPr>
            <a:spLocks noChangeArrowheads="1"/>
          </p:cNvSpPr>
          <p:nvPr/>
        </p:nvSpPr>
        <p:spPr bwMode="auto">
          <a:xfrm>
            <a:off x="7248525" y="236538"/>
            <a:ext cx="2587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Tree>
    <p:extLst>
      <p:ext uri="{BB962C8B-B14F-4D97-AF65-F5344CB8AC3E}">
        <p14:creationId xmlns:p14="http://schemas.microsoft.com/office/powerpoint/2010/main" val="15406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P spid="29" grpId="0"/>
      <p:bldP spid="30" grpId="0"/>
      <p:bldP spid="31" grpId="0"/>
      <p:bldP spid="32" grpId="0"/>
      <p:bldP spid="37"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4"/>
          <p:cNvSpPr>
            <a:spLocks noChangeShapeType="1"/>
          </p:cNvSpPr>
          <p:nvPr/>
        </p:nvSpPr>
        <p:spPr bwMode="auto">
          <a:xfrm>
            <a:off x="2078182" y="593148"/>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6"/>
          <p:cNvSpPr>
            <a:spLocks noChangeArrowheads="1"/>
          </p:cNvSpPr>
          <p:nvPr/>
        </p:nvSpPr>
        <p:spPr bwMode="auto">
          <a:xfrm>
            <a:off x="2001982" y="177223"/>
            <a:ext cx="2667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第四章 特征值与特征向量 </a:t>
            </a:r>
          </a:p>
        </p:txBody>
      </p:sp>
      <p:sp>
        <p:nvSpPr>
          <p:cNvPr id="4" name="Rectangle 8"/>
          <p:cNvSpPr>
            <a:spLocks noChangeArrowheads="1"/>
          </p:cNvSpPr>
          <p:nvPr/>
        </p:nvSpPr>
        <p:spPr bwMode="auto">
          <a:xfrm>
            <a:off x="1871807" y="704273"/>
            <a:ext cx="4062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b="1" dirty="0">
                <a:effectLst>
                  <a:outerShdw blurRad="38100" dist="38100" dir="2700000" algn="tl">
                    <a:srgbClr val="FFFFFF"/>
                  </a:outerShdw>
                </a:effectLst>
                <a:latin typeface="楷体_GB2312" pitchFamily="49" charset="-122"/>
                <a:ea typeface="楷体_GB2312" pitchFamily="49" charset="-122"/>
                <a:cs typeface="Arial" pitchFamily="34" charset="0"/>
              </a:rPr>
              <a:t>三</a:t>
            </a:r>
            <a:r>
              <a:rPr kumimoji="0" lang="en-US" altLang="zh-CN" b="1" dirty="0">
                <a:effectLst>
                  <a:outerShdw blurRad="38100" dist="38100" dir="2700000" algn="tl">
                    <a:srgbClr val="FFFFFF"/>
                  </a:outerShdw>
                </a:effectLst>
                <a:latin typeface="楷体_GB2312" pitchFamily="49" charset="-122"/>
                <a:ea typeface="楷体_GB2312" pitchFamily="49" charset="-122"/>
                <a:cs typeface="Arial" pitchFamily="34" charset="0"/>
              </a:rPr>
              <a:t>. </a:t>
            </a:r>
            <a:r>
              <a:rPr kumimoji="0" lang="zh-CN" altLang="en-US" b="1" dirty="0">
                <a:effectLst>
                  <a:outerShdw blurRad="38100" dist="38100" dir="2700000" algn="tl">
                    <a:srgbClr val="FFFFFF"/>
                  </a:outerShdw>
                </a:effectLst>
                <a:latin typeface="楷体_GB2312" pitchFamily="49" charset="-122"/>
                <a:ea typeface="楷体_GB2312" pitchFamily="49" charset="-122"/>
                <a:cs typeface="Arial" pitchFamily="34" charset="0"/>
              </a:rPr>
              <a:t>相似对角化问题 </a:t>
            </a:r>
          </a:p>
        </p:txBody>
      </p:sp>
      <p:sp>
        <p:nvSpPr>
          <p:cNvPr id="5" name="Text Box 27"/>
          <p:cNvSpPr txBox="1">
            <a:spLocks noChangeArrowheads="1"/>
          </p:cNvSpPr>
          <p:nvPr/>
        </p:nvSpPr>
        <p:spPr bwMode="auto">
          <a:xfrm>
            <a:off x="2370282" y="1402773"/>
            <a:ext cx="78740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我们的目的是讨论一个</a:t>
            </a:r>
            <a:r>
              <a:rPr lang="en-US" altLang="zh-CN" sz="2800" b="1" i="1" dirty="0">
                <a:solidFill>
                  <a:srgbClr val="0000CC"/>
                </a:solidFill>
                <a:effectLst>
                  <a:outerShdw blurRad="38100" dist="38100" dir="2700000" algn="tl">
                    <a:srgbClr val="000000"/>
                  </a:outerShdw>
                </a:effectLst>
                <a:ea typeface="楷体_GB2312" pitchFamily="49" charset="-122"/>
                <a:cs typeface="Times New Roman" panose="02020603050405020304" pitchFamily="18" charset="0"/>
              </a:rPr>
              <a:t>n</a:t>
            </a: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阶矩阵相似的问题，希望相似的矩阵有最简单的形式</a:t>
            </a:r>
            <a:r>
              <a:rPr lang="en-US" altLang="zh-CN" sz="2800" b="1" dirty="0">
                <a:solidFill>
                  <a:srgbClr val="0000CC"/>
                </a:solidFill>
                <a:effectLst>
                  <a:outerShdw blurRad="38100" dist="38100" dir="2700000" algn="tl">
                    <a:srgbClr val="000000"/>
                  </a:outerShdw>
                </a:effectLst>
                <a:latin typeface="Times New Roman"/>
                <a:ea typeface="楷体_GB2312" pitchFamily="49" charset="-122"/>
              </a:rPr>
              <a:t>——</a:t>
            </a: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对角矩阵，即是</a:t>
            </a:r>
            <a:r>
              <a:rPr lang="en-US" altLang="zh-CN" sz="2800" b="1" i="1" dirty="0">
                <a:solidFill>
                  <a:srgbClr val="0000CC"/>
                </a:solidFill>
                <a:effectLst>
                  <a:outerShdw blurRad="38100" dist="38100" dir="2700000" algn="tl">
                    <a:srgbClr val="000000"/>
                  </a:outerShdw>
                </a:effectLst>
                <a:ea typeface="楷体_GB2312" pitchFamily="49" charset="-122"/>
              </a:rPr>
              <a:t>n</a:t>
            </a:r>
            <a:r>
              <a:rPr lang="zh-CN" altLang="en-US" sz="2800" b="1" dirty="0">
                <a:solidFill>
                  <a:srgbClr val="0000CC"/>
                </a:solidFill>
                <a:effectLst>
                  <a:outerShdw blurRad="38100" dist="38100" dir="2700000" algn="tl">
                    <a:srgbClr val="000000"/>
                  </a:outerShdw>
                </a:effectLst>
                <a:latin typeface="楷体_GB2312" pitchFamily="49" charset="-122"/>
                <a:ea typeface="楷体_GB2312" pitchFamily="49" charset="-122"/>
              </a:rPr>
              <a:t>阶矩阵相似于一个对角矩阵的问题。</a:t>
            </a:r>
          </a:p>
        </p:txBody>
      </p:sp>
      <p:sp>
        <p:nvSpPr>
          <p:cNvPr id="6" name="Text Box 29"/>
          <p:cNvSpPr txBox="1">
            <a:spLocks noChangeArrowheads="1"/>
          </p:cNvSpPr>
          <p:nvPr/>
        </p:nvSpPr>
        <p:spPr bwMode="auto">
          <a:xfrm>
            <a:off x="2339645" y="4194603"/>
            <a:ext cx="95073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b="1" i="1" dirty="0">
                <a:effectLst>
                  <a:outerShdw blurRad="38100" dist="38100" dir="2700000" algn="tl">
                    <a:srgbClr val="FFFFFF"/>
                  </a:outerShdw>
                </a:effectLst>
                <a:ea typeface="楷体_GB2312" pitchFamily="49" charset="-122"/>
              </a:rPr>
              <a:t>n</a:t>
            </a:r>
            <a:r>
              <a:rPr lang="zh-CN" altLang="en-US" b="1" dirty="0">
                <a:effectLst>
                  <a:outerShdw blurRad="38100" dist="38100" dir="2700000" algn="tl">
                    <a:srgbClr val="FFFFFF"/>
                  </a:outerShdw>
                </a:effectLst>
                <a:latin typeface="楷体_GB2312" pitchFamily="49" charset="-122"/>
                <a:ea typeface="楷体_GB2312" pitchFamily="49" charset="-122"/>
              </a:rPr>
              <a:t>阶矩阵</a:t>
            </a:r>
            <a:r>
              <a:rPr lang="en-US" altLang="zh-CN" b="1" i="1" dirty="0">
                <a:solidFill>
                  <a:srgbClr val="FF0000"/>
                </a:solidFill>
                <a:effectLst>
                  <a:outerShdw blurRad="38100" dist="38100" dir="2700000" algn="tl">
                    <a:srgbClr val="000000"/>
                  </a:outerShdw>
                </a:effectLst>
                <a:ea typeface="楷体_GB2312" pitchFamily="49" charset="-122"/>
              </a:rPr>
              <a:t>A</a:t>
            </a:r>
            <a:r>
              <a:rPr lang="zh-CN" altLang="en-US" b="1" dirty="0">
                <a:effectLst>
                  <a:outerShdw blurRad="38100" dist="38100" dir="2700000" algn="tl">
                    <a:srgbClr val="FFFFFF"/>
                  </a:outerShdw>
                </a:effectLst>
                <a:latin typeface="楷体_GB2312" pitchFamily="49" charset="-122"/>
                <a:ea typeface="楷体_GB2312" pitchFamily="49" charset="-122"/>
              </a:rPr>
              <a:t>若能相似于一个对角阵</a:t>
            </a:r>
            <a:r>
              <a:rPr lang="en-US" altLang="zh-CN" b="1" dirty="0">
                <a:effectLst>
                  <a:outerShdw blurRad="38100" dist="38100" dir="2700000" algn="tl">
                    <a:srgbClr val="FFFFFF"/>
                  </a:outerShdw>
                </a:effectLst>
                <a:latin typeface="楷体_GB2312" pitchFamily="49" charset="-122"/>
                <a:ea typeface="楷体_GB2312" pitchFamily="49" charset="-122"/>
              </a:rPr>
              <a:t>,</a:t>
            </a:r>
            <a:r>
              <a:rPr lang="zh-CN" altLang="en-US" b="1" dirty="0">
                <a:effectLst>
                  <a:outerShdw blurRad="38100" dist="38100" dir="2700000" algn="tl">
                    <a:srgbClr val="FFFFFF"/>
                  </a:outerShdw>
                </a:effectLst>
                <a:latin typeface="楷体_GB2312" pitchFamily="49" charset="-122"/>
                <a:ea typeface="楷体_GB2312" pitchFamily="49" charset="-122"/>
              </a:rPr>
              <a:t>称</a:t>
            </a:r>
            <a:r>
              <a:rPr lang="en-US" altLang="zh-CN" b="1" i="1" dirty="0">
                <a:solidFill>
                  <a:srgbClr val="FF0000"/>
                </a:solidFill>
                <a:effectLst>
                  <a:outerShdw blurRad="38100" dist="38100" dir="2700000" algn="tl">
                    <a:srgbClr val="000000"/>
                  </a:outerShdw>
                </a:effectLst>
                <a:ea typeface="楷体_GB2312" pitchFamily="49" charset="-122"/>
              </a:rPr>
              <a:t>A</a:t>
            </a:r>
            <a:r>
              <a:rPr lang="zh-CN" altLang="en-US" b="1" dirty="0">
                <a:effectLst>
                  <a:outerShdw blurRad="38100" dist="38100" dir="2700000" algn="tl">
                    <a:srgbClr val="FFFFFF"/>
                  </a:outerShdw>
                </a:effectLst>
                <a:latin typeface="楷体_GB2312" pitchFamily="49" charset="-122"/>
                <a:ea typeface="楷体_GB2312" pitchFamily="49" charset="-122"/>
              </a:rPr>
              <a:t>可以</a:t>
            </a:r>
            <a:r>
              <a:rPr lang="zh-CN" altLang="en-US" b="1" dirty="0">
                <a:solidFill>
                  <a:srgbClr val="0000CC"/>
                </a:solidFill>
                <a:effectLst>
                  <a:outerShdw blurRad="38100" dist="38100" dir="2700000" algn="tl">
                    <a:srgbClr val="000000"/>
                  </a:outerShdw>
                </a:effectLst>
                <a:latin typeface="楷体_GB2312" pitchFamily="49" charset="-122"/>
                <a:ea typeface="楷体_GB2312" pitchFamily="49" charset="-122"/>
              </a:rPr>
              <a:t>对角化</a:t>
            </a:r>
            <a:r>
              <a:rPr lang="zh-CN" altLang="en-US" b="1" dirty="0">
                <a:effectLst>
                  <a:outerShdw blurRad="38100" dist="38100" dir="2700000" algn="tl">
                    <a:srgbClr val="FFFFFF"/>
                  </a:outerShdw>
                </a:effectLst>
                <a:latin typeface="楷体_GB2312" pitchFamily="49" charset="-122"/>
                <a:ea typeface="楷体_GB2312" pitchFamily="49" charset="-122"/>
              </a:rPr>
              <a:t>。</a:t>
            </a:r>
          </a:p>
        </p:txBody>
      </p:sp>
      <p:grpSp>
        <p:nvGrpSpPr>
          <p:cNvPr id="7" name="Group 30"/>
          <p:cNvGrpSpPr>
            <a:grpSpLocks/>
          </p:cNvGrpSpPr>
          <p:nvPr/>
        </p:nvGrpSpPr>
        <p:grpSpPr bwMode="auto">
          <a:xfrm>
            <a:off x="2162320" y="3080761"/>
            <a:ext cx="2698750" cy="576262"/>
            <a:chOff x="0" y="572"/>
            <a:chExt cx="1700" cy="363"/>
          </a:xfrm>
        </p:grpSpPr>
        <p:sp>
          <p:nvSpPr>
            <p:cNvPr id="8" name="AutoShape 31"/>
            <p:cNvSpPr>
              <a:spLocks noChangeArrowheads="1"/>
            </p:cNvSpPr>
            <p:nvPr/>
          </p:nvSpPr>
          <p:spPr bwMode="auto">
            <a:xfrm>
              <a:off x="0" y="572"/>
              <a:ext cx="1610" cy="363"/>
            </a:xfrm>
            <a:prstGeom prst="roundRect">
              <a:avLst>
                <a:gd name="adj" fmla="val 16667"/>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9" name="Text Box 32"/>
            <p:cNvSpPr txBox="1">
              <a:spLocks noChangeArrowheads="1"/>
            </p:cNvSpPr>
            <p:nvPr/>
          </p:nvSpPr>
          <p:spPr bwMode="auto">
            <a:xfrm>
              <a:off x="567" y="572"/>
              <a:ext cx="113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sz="2800" b="1" dirty="0" smtClean="0">
                  <a:solidFill>
                    <a:schemeClr val="bg1"/>
                  </a:solidFill>
                  <a:effectLst>
                    <a:outerShdw blurRad="38100" dist="38100" dir="2700000" algn="tl">
                      <a:srgbClr val="000000"/>
                    </a:outerShdw>
                  </a:effectLst>
                  <a:ea typeface="楷体_GB2312" pitchFamily="49" charset="-122"/>
                </a:rPr>
                <a:t>定义</a:t>
              </a:r>
              <a:r>
                <a:rPr kumimoji="0" lang="en-US" altLang="zh-CN" sz="2800" b="1" dirty="0" smtClean="0">
                  <a:solidFill>
                    <a:schemeClr val="bg1"/>
                  </a:solidFill>
                  <a:effectLst>
                    <a:outerShdw blurRad="38100" dist="38100" dir="2700000" algn="tl">
                      <a:srgbClr val="000000"/>
                    </a:outerShdw>
                  </a:effectLst>
                  <a:ea typeface="楷体_GB2312" pitchFamily="49" charset="-122"/>
                </a:rPr>
                <a:t>2</a:t>
              </a:r>
              <a:endParaRPr kumimoji="0" lang="en-US" altLang="zh-CN" sz="2800" b="1" dirty="0">
                <a:solidFill>
                  <a:schemeClr val="bg1"/>
                </a:solidFill>
                <a:effectLst>
                  <a:outerShdw blurRad="38100" dist="38100" dir="2700000" algn="tl">
                    <a:srgbClr val="000000"/>
                  </a:outerShdw>
                </a:effectLst>
                <a:ea typeface="楷体_GB2312" pitchFamily="49" charset="-122"/>
              </a:endParaRPr>
            </a:p>
          </p:txBody>
        </p:sp>
        <p:grpSp>
          <p:nvGrpSpPr>
            <p:cNvPr id="10" name="Group 33"/>
            <p:cNvGrpSpPr>
              <a:grpSpLocks/>
            </p:cNvGrpSpPr>
            <p:nvPr/>
          </p:nvGrpSpPr>
          <p:grpSpPr bwMode="auto">
            <a:xfrm>
              <a:off x="40" y="588"/>
              <a:ext cx="527" cy="317"/>
              <a:chOff x="603" y="1715"/>
              <a:chExt cx="735" cy="400"/>
            </a:xfrm>
          </p:grpSpPr>
          <p:sp>
            <p:nvSpPr>
              <p:cNvPr id="11" name="AutoShape 34"/>
              <p:cNvSpPr>
                <a:spLocks noChangeArrowheads="1"/>
              </p:cNvSpPr>
              <p:nvPr/>
            </p:nvSpPr>
            <p:spPr bwMode="auto">
              <a:xfrm>
                <a:off x="603" y="1715"/>
                <a:ext cx="735" cy="400"/>
              </a:xfrm>
              <a:prstGeom prst="roundRect">
                <a:avLst>
                  <a:gd name="adj" fmla="val 16667"/>
                </a:avLst>
              </a:prstGeom>
              <a:solidFill>
                <a:schemeClr val="bg1"/>
              </a:solidFill>
              <a:ln>
                <a:noFill/>
              </a:ln>
              <a:effectLst/>
              <a:extLst>
                <a:ext uri="{91240B29-F687-4F45-9708-019B960494DF}">
                  <a14:hiddenLine xmlns:a14="http://schemas.microsoft.com/office/drawing/2010/main" w="34925" algn="ctr">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defRPr/>
                </a:pPr>
                <a:endParaRPr lang="zh-CN" altLang="en-US">
                  <a:effectLst>
                    <a:outerShdw blurRad="38100" dist="38100" dir="2700000" algn="tl">
                      <a:srgbClr val="000000">
                        <a:alpha val="43137"/>
                      </a:srgbClr>
                    </a:outerShdw>
                  </a:effectLst>
                </a:endParaRPr>
              </a:p>
            </p:txBody>
          </p:sp>
          <p:pic>
            <p:nvPicPr>
              <p:cNvPr id="12" name="Picture 35" descr="pic01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3" y="1752"/>
                <a:ext cx="5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 name="Rectangle 37"/>
          <p:cNvSpPr>
            <a:spLocks noChangeArrowheads="1"/>
          </p:cNvSpPr>
          <p:nvPr/>
        </p:nvSpPr>
        <p:spPr bwMode="auto">
          <a:xfrm>
            <a:off x="7497907" y="166111"/>
            <a:ext cx="2587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
        <p:nvSpPr>
          <p:cNvPr id="15" name="Text Box 38"/>
          <p:cNvSpPr txBox="1">
            <a:spLocks noChangeArrowheads="1"/>
          </p:cNvSpPr>
          <p:nvPr/>
        </p:nvSpPr>
        <p:spPr bwMode="auto">
          <a:xfrm>
            <a:off x="2640142" y="5285925"/>
            <a:ext cx="8039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b="1" dirty="0">
                <a:solidFill>
                  <a:srgbClr val="FF0000"/>
                </a:solidFill>
                <a:effectLst>
                  <a:outerShdw blurRad="38100" dist="38100" dir="2700000" algn="tl">
                    <a:srgbClr val="000000"/>
                  </a:outerShdw>
                </a:effectLst>
                <a:latin typeface="楷体_GB2312" pitchFamily="49" charset="-122"/>
                <a:ea typeface="楷体_GB2312" pitchFamily="49" charset="-122"/>
              </a:rPr>
              <a:t>问题</a:t>
            </a:r>
            <a:r>
              <a:rPr lang="zh-CN" altLang="en-US" b="1" dirty="0">
                <a:effectLst>
                  <a:outerShdw blurRad="38100" dist="38100" dir="2700000" algn="tl">
                    <a:srgbClr val="FFFFFF"/>
                  </a:outerShdw>
                </a:effectLst>
                <a:latin typeface="楷体_GB2312" pitchFamily="49" charset="-122"/>
                <a:ea typeface="楷体_GB2312" pitchFamily="49" charset="-122"/>
              </a:rPr>
              <a:t>：是否任意一个矩阵</a:t>
            </a:r>
            <a:r>
              <a:rPr lang="en-US" altLang="zh-CN" b="1" i="1" dirty="0">
                <a:effectLst>
                  <a:outerShdw blurRad="38100" dist="38100" dir="2700000" algn="tl">
                    <a:srgbClr val="FFFFFF"/>
                  </a:outerShdw>
                </a:effectLst>
                <a:ea typeface="楷体_GB2312" pitchFamily="49" charset="-122"/>
              </a:rPr>
              <a:t>A</a:t>
            </a:r>
            <a:r>
              <a:rPr lang="zh-CN" altLang="en-US" b="1" dirty="0">
                <a:effectLst>
                  <a:outerShdw blurRad="38100" dist="38100" dir="2700000" algn="tl">
                    <a:srgbClr val="FFFFFF"/>
                  </a:outerShdw>
                </a:effectLst>
                <a:latin typeface="楷体_GB2312" pitchFamily="49" charset="-122"/>
                <a:ea typeface="楷体_GB2312" pitchFamily="49" charset="-122"/>
              </a:rPr>
              <a:t>都能对角化？</a:t>
            </a:r>
          </a:p>
        </p:txBody>
      </p:sp>
      <p:pic>
        <p:nvPicPr>
          <p:cNvPr id="16" name="图片 15"/>
          <p:cNvPicPr>
            <a:picLocks noChangeAspect="1"/>
          </p:cNvPicPr>
          <p:nvPr/>
        </p:nvPicPr>
        <p:blipFill>
          <a:blip r:embed="rId4"/>
          <a:stretch>
            <a:fillRect/>
          </a:stretch>
        </p:blipFill>
        <p:spPr>
          <a:xfrm>
            <a:off x="5126628" y="166111"/>
            <a:ext cx="5376994" cy="3461817"/>
          </a:xfrm>
          <a:prstGeom prst="rect">
            <a:avLst/>
          </a:prstGeom>
        </p:spPr>
      </p:pic>
    </p:spTree>
    <p:extLst>
      <p:ext uri="{BB962C8B-B14F-4D97-AF65-F5344CB8AC3E}">
        <p14:creationId xmlns:p14="http://schemas.microsoft.com/office/powerpoint/2010/main" val="37074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wd">
                                    <p:tmPct val="50000"/>
                                  </p:iterate>
                                  <p:childTnLst>
                                    <p:set>
                                      <p:cBhvr>
                                        <p:cTn id="18" dur="1" fill="hold">
                                          <p:stCondLst>
                                            <p:cond delay="0"/>
                                          </p:stCondLst>
                                        </p:cTn>
                                        <p:tgtEl>
                                          <p:spTgt spid="15">
                                            <p:txEl>
                                              <p:pRg st="0" end="0"/>
                                            </p:txEl>
                                          </p:spTgt>
                                        </p:tgtEl>
                                        <p:attrNameLst>
                                          <p:attrName>style.visibility</p:attrName>
                                        </p:attrNameLst>
                                      </p:cBhvr>
                                      <p:to>
                                        <p:strVal val="visible"/>
                                      </p:to>
                                    </p:set>
                                    <p:anim calcmode="discrete" valueType="clr">
                                      <p:cBhvr override="childStyle">
                                        <p:cTn id="19" dur="80"/>
                                        <p:tgtEl>
                                          <p:spTgt spid="1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5">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15">
                                            <p:txEl>
                                              <p:pRg st="0" end="0"/>
                                            </p:txEl>
                                          </p:spTgt>
                                        </p:tgtEl>
                                        <p:attrNameLst>
                                          <p:attrName>fill.type</p:attrName>
                                        </p:attrNameLst>
                                      </p:cBhvr>
                                      <p:to>
                                        <p:strVal val="solid"/>
                                      </p:to>
                                    </p:set>
                                  </p:childTnLst>
                                  <p:subTnLst>
                                    <p:audio>
                                      <p:cMediaNode>
                                        <p:cTn display="0" masterRel="sameClick">
                                          <p:stCondLst>
                                            <p:cond evt="begin" delay="0">
                                              <p:tn val="17"/>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2265932229"/>
              </p:ext>
            </p:extLst>
          </p:nvPr>
        </p:nvGraphicFramePr>
        <p:xfrm>
          <a:off x="1866467" y="3210502"/>
          <a:ext cx="2538412" cy="354013"/>
        </p:xfrm>
        <a:graphic>
          <a:graphicData uri="http://schemas.openxmlformats.org/presentationml/2006/ole">
            <mc:AlternateContent xmlns:mc="http://schemas.openxmlformats.org/markup-compatibility/2006">
              <mc:Choice xmlns:v="urn:schemas-microsoft-com:vml" Requires="v">
                <p:oleObj spid="_x0000_s122120" name="公式" r:id="rId3" imgW="3175000" imgH="444500" progId="Equation.3">
                  <p:embed/>
                </p:oleObj>
              </mc:Choice>
              <mc:Fallback>
                <p:oleObj name="公式" r:id="rId3" imgW="31750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467" y="3210502"/>
                        <a:ext cx="253841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3"/>
          <p:cNvGrpSpPr>
            <a:grpSpLocks/>
          </p:cNvGrpSpPr>
          <p:nvPr/>
        </p:nvGrpSpPr>
        <p:grpSpPr bwMode="auto">
          <a:xfrm>
            <a:off x="1793442" y="2059565"/>
            <a:ext cx="5922962" cy="1439862"/>
            <a:chOff x="979" y="1797"/>
            <a:chExt cx="3731" cy="907"/>
          </a:xfrm>
        </p:grpSpPr>
        <p:graphicFrame>
          <p:nvGraphicFramePr>
            <p:cNvPr id="4" name="Object 4"/>
            <p:cNvGraphicFramePr>
              <a:graphicFrameLocks noChangeAspect="1"/>
            </p:cNvGraphicFramePr>
            <p:nvPr>
              <p:extLst>
                <p:ext uri="{D42A27DB-BD31-4B8C-83A1-F6EECF244321}">
                  <p14:modId xmlns:p14="http://schemas.microsoft.com/office/powerpoint/2010/main" val="2781983773"/>
                </p:ext>
              </p:extLst>
            </p:nvPr>
          </p:nvGraphicFramePr>
          <p:xfrm>
            <a:off x="979" y="2152"/>
            <a:ext cx="2659" cy="217"/>
          </p:xfrm>
          <a:graphic>
            <a:graphicData uri="http://schemas.openxmlformats.org/presentationml/2006/ole">
              <mc:AlternateContent xmlns:mc="http://schemas.openxmlformats.org/markup-compatibility/2006">
                <mc:Choice xmlns:v="urn:schemas-microsoft-com:vml" Requires="v">
                  <p:oleObj spid="_x0000_s122121" name="Equation" r:id="rId5" imgW="5283200" imgH="431800" progId="Equation.DSMT4">
                    <p:embed/>
                  </p:oleObj>
                </mc:Choice>
                <mc:Fallback>
                  <p:oleObj name="Equation" r:id="rId5" imgW="52832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 y="2152"/>
                          <a:ext cx="2659"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5"/>
            <p:cNvGrpSpPr>
              <a:grpSpLocks/>
            </p:cNvGrpSpPr>
            <p:nvPr/>
          </p:nvGrpSpPr>
          <p:grpSpPr bwMode="auto">
            <a:xfrm>
              <a:off x="3667" y="1797"/>
              <a:ext cx="1043" cy="907"/>
              <a:chOff x="2653" y="1570"/>
              <a:chExt cx="1043" cy="907"/>
            </a:xfrm>
          </p:grpSpPr>
          <p:graphicFrame>
            <p:nvGraphicFramePr>
              <p:cNvPr id="6" name="Object 6"/>
              <p:cNvGraphicFramePr>
                <a:graphicFrameLocks noChangeAspect="1"/>
              </p:cNvGraphicFramePr>
              <p:nvPr/>
            </p:nvGraphicFramePr>
            <p:xfrm>
              <a:off x="2653" y="1570"/>
              <a:ext cx="1043" cy="907"/>
            </p:xfrm>
            <a:graphic>
              <a:graphicData uri="http://schemas.openxmlformats.org/presentationml/2006/ole">
                <mc:AlternateContent xmlns:mc="http://schemas.openxmlformats.org/markup-compatibility/2006">
                  <mc:Choice xmlns:v="urn:schemas-microsoft-com:vml" Requires="v">
                    <p:oleObj spid="_x0000_s122122" name="Equation" r:id="rId7" imgW="1498600" imgH="1511300" progId="Equation.DSMT4">
                      <p:embed/>
                    </p:oleObj>
                  </mc:Choice>
                  <mc:Fallback>
                    <p:oleObj name="Equation" r:id="rId7" imgW="1498600" imgH="15113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3" y="1570"/>
                            <a:ext cx="1043" cy="9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p:cNvGraphicFramePr>
                <a:graphicFrameLocks noChangeAspect="1"/>
              </p:cNvGraphicFramePr>
              <p:nvPr/>
            </p:nvGraphicFramePr>
            <p:xfrm>
              <a:off x="2753" y="1587"/>
              <a:ext cx="172" cy="210"/>
            </p:xfrm>
            <a:graphic>
              <a:graphicData uri="http://schemas.openxmlformats.org/presentationml/2006/ole">
                <mc:AlternateContent xmlns:mc="http://schemas.openxmlformats.org/markup-compatibility/2006">
                  <mc:Choice xmlns:v="urn:schemas-microsoft-com:vml" Requires="v">
                    <p:oleObj spid="_x0000_s122123" name="公式" r:id="rId9" imgW="342751" imgH="418918" progId="Equation.3">
                      <p:embed/>
                    </p:oleObj>
                  </mc:Choice>
                  <mc:Fallback>
                    <p:oleObj name="公式" r:id="rId9" imgW="342751" imgH="4189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3" y="1587"/>
                            <a:ext cx="172"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2944" y="1790"/>
              <a:ext cx="184" cy="210"/>
            </p:xfrm>
            <a:graphic>
              <a:graphicData uri="http://schemas.openxmlformats.org/presentationml/2006/ole">
                <mc:AlternateContent xmlns:mc="http://schemas.openxmlformats.org/markup-compatibility/2006">
                  <mc:Choice xmlns:v="urn:schemas-microsoft-com:vml" Requires="v">
                    <p:oleObj spid="_x0000_s122124" name="Equation" r:id="rId11" imgW="368300" imgH="419100" progId="Equation.DSMT4">
                      <p:embed/>
                    </p:oleObj>
                  </mc:Choice>
                  <mc:Fallback>
                    <p:oleObj name="Equation" r:id="rId11" imgW="3683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4" y="1790"/>
                            <a:ext cx="184"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nvGraphicFramePr>
            <p:xfrm>
              <a:off x="3363" y="2171"/>
              <a:ext cx="197" cy="216"/>
            </p:xfrm>
            <a:graphic>
              <a:graphicData uri="http://schemas.openxmlformats.org/presentationml/2006/ole">
                <mc:AlternateContent xmlns:mc="http://schemas.openxmlformats.org/markup-compatibility/2006">
                  <mc:Choice xmlns:v="urn:schemas-microsoft-com:vml" Requires="v">
                    <p:oleObj spid="_x0000_s122125" name="公式" r:id="rId13" imgW="393529" imgH="431613" progId="Equation.3">
                      <p:embed/>
                    </p:oleObj>
                  </mc:Choice>
                  <mc:Fallback>
                    <p:oleObj name="公式" r:id="rId13" imgW="393529"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3" y="2171"/>
                            <a:ext cx="19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3152" y="1979"/>
              <a:ext cx="208" cy="216"/>
            </p:xfrm>
            <a:graphic>
              <a:graphicData uri="http://schemas.openxmlformats.org/presentationml/2006/ole">
                <mc:AlternateContent xmlns:mc="http://schemas.openxmlformats.org/markup-compatibility/2006">
                  <mc:Choice xmlns:v="urn:schemas-microsoft-com:vml" Requires="v">
                    <p:oleObj spid="_x0000_s122126" name="公式" r:id="rId15" imgW="330057" imgH="342751" progId="Equation.3">
                      <p:embed/>
                    </p:oleObj>
                  </mc:Choice>
                  <mc:Fallback>
                    <p:oleObj name="公式" r:id="rId15" imgW="330057" imgH="34275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52" y="1979"/>
                            <a:ext cx="20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11" name="Object 11"/>
          <p:cNvGraphicFramePr>
            <a:graphicFrameLocks noChangeAspect="1"/>
          </p:cNvGraphicFramePr>
          <p:nvPr>
            <p:extLst>
              <p:ext uri="{D42A27DB-BD31-4B8C-83A1-F6EECF244321}">
                <p14:modId xmlns:p14="http://schemas.microsoft.com/office/powerpoint/2010/main" val="2807013902"/>
              </p:ext>
            </p:extLst>
          </p:nvPr>
        </p:nvGraphicFramePr>
        <p:xfrm>
          <a:off x="2082367" y="1051502"/>
          <a:ext cx="2792412" cy="436563"/>
        </p:xfrm>
        <a:graphic>
          <a:graphicData uri="http://schemas.openxmlformats.org/presentationml/2006/ole">
            <mc:AlternateContent xmlns:mc="http://schemas.openxmlformats.org/markup-compatibility/2006">
              <mc:Choice xmlns:v="urn:schemas-microsoft-com:vml" Requires="v">
                <p:oleObj spid="_x0000_s122127" name="Equation" r:id="rId17" imgW="1473200" imgH="228600" progId="Equation.DSMT4">
                  <p:embed/>
                </p:oleObj>
              </mc:Choice>
              <mc:Fallback>
                <p:oleObj name="Equation" r:id="rId17" imgW="14732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82367" y="1051502"/>
                        <a:ext cx="2792412"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2"/>
          <p:cNvGrpSpPr>
            <a:grpSpLocks/>
          </p:cNvGrpSpPr>
          <p:nvPr/>
        </p:nvGrpSpPr>
        <p:grpSpPr bwMode="auto">
          <a:xfrm>
            <a:off x="4836680" y="3616902"/>
            <a:ext cx="3005139" cy="1439863"/>
            <a:chOff x="1712" y="482"/>
            <a:chExt cx="1893" cy="907"/>
          </a:xfrm>
        </p:grpSpPr>
        <p:graphicFrame>
          <p:nvGraphicFramePr>
            <p:cNvPr id="13" name="Object 13"/>
            <p:cNvGraphicFramePr>
              <a:graphicFrameLocks noChangeAspect="1"/>
            </p:cNvGraphicFramePr>
            <p:nvPr>
              <p:extLst>
                <p:ext uri="{D42A27DB-BD31-4B8C-83A1-F6EECF244321}">
                  <p14:modId xmlns:p14="http://schemas.microsoft.com/office/powerpoint/2010/main" val="4077976272"/>
                </p:ext>
              </p:extLst>
            </p:nvPr>
          </p:nvGraphicFramePr>
          <p:xfrm>
            <a:off x="1712" y="849"/>
            <a:ext cx="856" cy="173"/>
          </p:xfrm>
          <a:graphic>
            <a:graphicData uri="http://schemas.openxmlformats.org/presentationml/2006/ole">
              <mc:AlternateContent xmlns:mc="http://schemas.openxmlformats.org/markup-compatibility/2006">
                <mc:Choice xmlns:v="urn:schemas-microsoft-com:vml" Requires="v">
                  <p:oleObj spid="_x0000_s122128" name="Equation" r:id="rId19" imgW="1701720" imgH="342720" progId="Equation.DSMT4">
                    <p:embed/>
                  </p:oleObj>
                </mc:Choice>
                <mc:Fallback>
                  <p:oleObj name="Equation" r:id="rId19" imgW="1701720" imgH="342720" progId="Equation.DSMT4">
                    <p:embed/>
                    <p:pic>
                      <p:nvPicPr>
                        <p:cNvPr id="0" name=""/>
                        <p:cNvPicPr>
                          <a:picLocks noChangeAspect="1" noChangeArrowheads="1"/>
                        </p:cNvPicPr>
                        <p:nvPr/>
                      </p:nvPicPr>
                      <p:blipFill>
                        <a:blip r:embed="rId20"/>
                        <a:srcRect/>
                        <a:stretch>
                          <a:fillRect/>
                        </a:stretch>
                      </p:blipFill>
                      <p:spPr bwMode="auto">
                        <a:xfrm>
                          <a:off x="1712" y="849"/>
                          <a:ext cx="856"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14"/>
            <p:cNvGrpSpPr>
              <a:grpSpLocks/>
            </p:cNvGrpSpPr>
            <p:nvPr/>
          </p:nvGrpSpPr>
          <p:grpSpPr bwMode="auto">
            <a:xfrm>
              <a:off x="2562" y="482"/>
              <a:ext cx="1043" cy="907"/>
              <a:chOff x="2653" y="1570"/>
              <a:chExt cx="1043" cy="907"/>
            </a:xfrm>
          </p:grpSpPr>
          <p:graphicFrame>
            <p:nvGraphicFramePr>
              <p:cNvPr id="15" name="Object 15"/>
              <p:cNvGraphicFramePr>
                <a:graphicFrameLocks noChangeAspect="1"/>
              </p:cNvGraphicFramePr>
              <p:nvPr/>
            </p:nvGraphicFramePr>
            <p:xfrm>
              <a:off x="2653" y="1570"/>
              <a:ext cx="1043" cy="907"/>
            </p:xfrm>
            <a:graphic>
              <a:graphicData uri="http://schemas.openxmlformats.org/presentationml/2006/ole">
                <mc:AlternateContent xmlns:mc="http://schemas.openxmlformats.org/markup-compatibility/2006">
                  <mc:Choice xmlns:v="urn:schemas-microsoft-com:vml" Requires="v">
                    <p:oleObj spid="_x0000_s122129" name="公式" r:id="rId21" imgW="1498600" imgH="1511300" progId="Equation.3">
                      <p:embed/>
                    </p:oleObj>
                  </mc:Choice>
                  <mc:Fallback>
                    <p:oleObj name="公式" r:id="rId21" imgW="1498600" imgH="15113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53" y="1570"/>
                            <a:ext cx="1043" cy="9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6"/>
              <p:cNvGraphicFramePr>
                <a:graphicFrameLocks noChangeAspect="1"/>
              </p:cNvGraphicFramePr>
              <p:nvPr/>
            </p:nvGraphicFramePr>
            <p:xfrm>
              <a:off x="2753" y="1587"/>
              <a:ext cx="172" cy="210"/>
            </p:xfrm>
            <a:graphic>
              <a:graphicData uri="http://schemas.openxmlformats.org/presentationml/2006/ole">
                <mc:AlternateContent xmlns:mc="http://schemas.openxmlformats.org/markup-compatibility/2006">
                  <mc:Choice xmlns:v="urn:schemas-microsoft-com:vml" Requires="v">
                    <p:oleObj spid="_x0000_s122130" name="公式" r:id="rId23" imgW="342751" imgH="418918" progId="Equation.3">
                      <p:embed/>
                    </p:oleObj>
                  </mc:Choice>
                  <mc:Fallback>
                    <p:oleObj name="公式" r:id="rId23" imgW="342751" imgH="4189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3" y="1587"/>
                            <a:ext cx="172"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7"/>
              <p:cNvGraphicFramePr>
                <a:graphicFrameLocks noChangeAspect="1"/>
              </p:cNvGraphicFramePr>
              <p:nvPr/>
            </p:nvGraphicFramePr>
            <p:xfrm>
              <a:off x="2944" y="1790"/>
              <a:ext cx="184" cy="210"/>
            </p:xfrm>
            <a:graphic>
              <a:graphicData uri="http://schemas.openxmlformats.org/presentationml/2006/ole">
                <mc:AlternateContent xmlns:mc="http://schemas.openxmlformats.org/markup-compatibility/2006">
                  <mc:Choice xmlns:v="urn:schemas-microsoft-com:vml" Requires="v">
                    <p:oleObj spid="_x0000_s122131" name="公式" r:id="rId24" imgW="368300" imgH="419100" progId="Equation.3">
                      <p:embed/>
                    </p:oleObj>
                  </mc:Choice>
                  <mc:Fallback>
                    <p:oleObj name="公式" r:id="rId24" imgW="3683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4" y="1790"/>
                            <a:ext cx="184"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8"/>
              <p:cNvGraphicFramePr>
                <a:graphicFrameLocks noChangeAspect="1"/>
              </p:cNvGraphicFramePr>
              <p:nvPr/>
            </p:nvGraphicFramePr>
            <p:xfrm>
              <a:off x="3363" y="2171"/>
              <a:ext cx="197" cy="216"/>
            </p:xfrm>
            <a:graphic>
              <a:graphicData uri="http://schemas.openxmlformats.org/presentationml/2006/ole">
                <mc:AlternateContent xmlns:mc="http://schemas.openxmlformats.org/markup-compatibility/2006">
                  <mc:Choice xmlns:v="urn:schemas-microsoft-com:vml" Requires="v">
                    <p:oleObj spid="_x0000_s122132" name="公式" r:id="rId25" imgW="393529" imgH="431613" progId="Equation.3">
                      <p:embed/>
                    </p:oleObj>
                  </mc:Choice>
                  <mc:Fallback>
                    <p:oleObj name="公式" r:id="rId25" imgW="393529"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3" y="2171"/>
                            <a:ext cx="19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9"/>
              <p:cNvGraphicFramePr>
                <a:graphicFrameLocks noChangeAspect="1"/>
              </p:cNvGraphicFramePr>
              <p:nvPr/>
            </p:nvGraphicFramePr>
            <p:xfrm>
              <a:off x="3152" y="1979"/>
              <a:ext cx="208" cy="216"/>
            </p:xfrm>
            <a:graphic>
              <a:graphicData uri="http://schemas.openxmlformats.org/presentationml/2006/ole">
                <mc:AlternateContent xmlns:mc="http://schemas.openxmlformats.org/markup-compatibility/2006">
                  <mc:Choice xmlns:v="urn:schemas-microsoft-com:vml" Requires="v">
                    <p:oleObj spid="_x0000_s122133" name="公式" r:id="rId26" imgW="330057" imgH="342751" progId="Equation.3">
                      <p:embed/>
                    </p:oleObj>
                  </mc:Choice>
                  <mc:Fallback>
                    <p:oleObj name="公式" r:id="rId26" imgW="330057" imgH="34275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52" y="1979"/>
                            <a:ext cx="20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0" name="Text Box 20"/>
          <p:cNvSpPr txBox="1">
            <a:spLocks noChangeArrowheads="1"/>
          </p:cNvSpPr>
          <p:nvPr/>
        </p:nvSpPr>
        <p:spPr bwMode="auto">
          <a:xfrm>
            <a:off x="1506104" y="546677"/>
            <a:ext cx="410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0000CC"/>
                </a:solidFill>
                <a:effectLst>
                  <a:outerShdw blurRad="38100" dist="38100" dir="2700000" algn="tl">
                    <a:srgbClr val="000000">
                      <a:alpha val="43137"/>
                    </a:srgbClr>
                  </a:outerShdw>
                </a:effectLst>
              </a:rPr>
              <a:t>下面讨论对角化的问题</a:t>
            </a:r>
          </a:p>
        </p:txBody>
      </p:sp>
      <p:grpSp>
        <p:nvGrpSpPr>
          <p:cNvPr id="21" name="Group 21"/>
          <p:cNvGrpSpPr>
            <a:grpSpLocks/>
          </p:cNvGrpSpPr>
          <p:nvPr/>
        </p:nvGrpSpPr>
        <p:grpSpPr bwMode="auto">
          <a:xfrm>
            <a:off x="1866467" y="3715327"/>
            <a:ext cx="3068637" cy="1439863"/>
            <a:chOff x="1627" y="1434"/>
            <a:chExt cx="1933" cy="907"/>
          </a:xfrm>
        </p:grpSpPr>
        <p:graphicFrame>
          <p:nvGraphicFramePr>
            <p:cNvPr id="22" name="Object 22"/>
            <p:cNvGraphicFramePr>
              <a:graphicFrameLocks noChangeAspect="1"/>
            </p:cNvGraphicFramePr>
            <p:nvPr/>
          </p:nvGraphicFramePr>
          <p:xfrm>
            <a:off x="1627" y="1794"/>
            <a:ext cx="836" cy="160"/>
          </p:xfrm>
          <a:graphic>
            <a:graphicData uri="http://schemas.openxmlformats.org/presentationml/2006/ole">
              <mc:AlternateContent xmlns:mc="http://schemas.openxmlformats.org/markup-compatibility/2006">
                <mc:Choice xmlns:v="urn:schemas-microsoft-com:vml" Requires="v">
                  <p:oleObj spid="_x0000_s122134" name="公式" r:id="rId27" imgW="1651000" imgH="317500" progId="Equation.3">
                    <p:embed/>
                  </p:oleObj>
                </mc:Choice>
                <mc:Fallback>
                  <p:oleObj name="公式" r:id="rId27" imgW="1651000" imgH="3175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27" y="1794"/>
                          <a:ext cx="836"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23"/>
            <p:cNvGrpSpPr>
              <a:grpSpLocks/>
            </p:cNvGrpSpPr>
            <p:nvPr/>
          </p:nvGrpSpPr>
          <p:grpSpPr bwMode="auto">
            <a:xfrm>
              <a:off x="2517" y="1434"/>
              <a:ext cx="1043" cy="907"/>
              <a:chOff x="2653" y="1570"/>
              <a:chExt cx="1043" cy="907"/>
            </a:xfrm>
          </p:grpSpPr>
          <p:graphicFrame>
            <p:nvGraphicFramePr>
              <p:cNvPr id="24" name="Object 24"/>
              <p:cNvGraphicFramePr>
                <a:graphicFrameLocks noChangeAspect="1"/>
              </p:cNvGraphicFramePr>
              <p:nvPr/>
            </p:nvGraphicFramePr>
            <p:xfrm>
              <a:off x="2653" y="1570"/>
              <a:ext cx="1043" cy="907"/>
            </p:xfrm>
            <a:graphic>
              <a:graphicData uri="http://schemas.openxmlformats.org/presentationml/2006/ole">
                <mc:AlternateContent xmlns:mc="http://schemas.openxmlformats.org/markup-compatibility/2006">
                  <mc:Choice xmlns:v="urn:schemas-microsoft-com:vml" Requires="v">
                    <p:oleObj spid="_x0000_s122135" name="公式" r:id="rId29" imgW="1498600" imgH="1511300" progId="Equation.3">
                      <p:embed/>
                    </p:oleObj>
                  </mc:Choice>
                  <mc:Fallback>
                    <p:oleObj name="公式" r:id="rId29" imgW="1498600" imgH="15113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53" y="1570"/>
                            <a:ext cx="1043" cy="9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5"/>
              <p:cNvGraphicFramePr>
                <a:graphicFrameLocks noChangeAspect="1"/>
              </p:cNvGraphicFramePr>
              <p:nvPr/>
            </p:nvGraphicFramePr>
            <p:xfrm>
              <a:off x="2753" y="1587"/>
              <a:ext cx="172" cy="210"/>
            </p:xfrm>
            <a:graphic>
              <a:graphicData uri="http://schemas.openxmlformats.org/presentationml/2006/ole">
                <mc:AlternateContent xmlns:mc="http://schemas.openxmlformats.org/markup-compatibility/2006">
                  <mc:Choice xmlns:v="urn:schemas-microsoft-com:vml" Requires="v">
                    <p:oleObj spid="_x0000_s122136" name="公式" r:id="rId30" imgW="342751" imgH="418918" progId="Equation.3">
                      <p:embed/>
                    </p:oleObj>
                  </mc:Choice>
                  <mc:Fallback>
                    <p:oleObj name="公式" r:id="rId30" imgW="342751" imgH="4189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3" y="1587"/>
                            <a:ext cx="172"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6"/>
              <p:cNvGraphicFramePr>
                <a:graphicFrameLocks noChangeAspect="1"/>
              </p:cNvGraphicFramePr>
              <p:nvPr/>
            </p:nvGraphicFramePr>
            <p:xfrm>
              <a:off x="2944" y="1790"/>
              <a:ext cx="184" cy="210"/>
            </p:xfrm>
            <a:graphic>
              <a:graphicData uri="http://schemas.openxmlformats.org/presentationml/2006/ole">
                <mc:AlternateContent xmlns:mc="http://schemas.openxmlformats.org/markup-compatibility/2006">
                  <mc:Choice xmlns:v="urn:schemas-microsoft-com:vml" Requires="v">
                    <p:oleObj spid="_x0000_s122137" name="公式" r:id="rId31" imgW="368300" imgH="419100" progId="Equation.3">
                      <p:embed/>
                    </p:oleObj>
                  </mc:Choice>
                  <mc:Fallback>
                    <p:oleObj name="公式" r:id="rId31" imgW="3683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4" y="1790"/>
                            <a:ext cx="184"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7"/>
              <p:cNvGraphicFramePr>
                <a:graphicFrameLocks noChangeAspect="1"/>
              </p:cNvGraphicFramePr>
              <p:nvPr/>
            </p:nvGraphicFramePr>
            <p:xfrm>
              <a:off x="3363" y="2171"/>
              <a:ext cx="197" cy="216"/>
            </p:xfrm>
            <a:graphic>
              <a:graphicData uri="http://schemas.openxmlformats.org/presentationml/2006/ole">
                <mc:AlternateContent xmlns:mc="http://schemas.openxmlformats.org/markup-compatibility/2006">
                  <mc:Choice xmlns:v="urn:schemas-microsoft-com:vml" Requires="v">
                    <p:oleObj spid="_x0000_s122138" name="公式" r:id="rId32" imgW="393529" imgH="431613" progId="Equation.3">
                      <p:embed/>
                    </p:oleObj>
                  </mc:Choice>
                  <mc:Fallback>
                    <p:oleObj name="公式" r:id="rId32" imgW="393529" imgH="4316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3" y="2171"/>
                            <a:ext cx="19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8"/>
              <p:cNvGraphicFramePr>
                <a:graphicFrameLocks noChangeAspect="1"/>
              </p:cNvGraphicFramePr>
              <p:nvPr/>
            </p:nvGraphicFramePr>
            <p:xfrm>
              <a:off x="3152" y="1979"/>
              <a:ext cx="208" cy="216"/>
            </p:xfrm>
            <a:graphic>
              <a:graphicData uri="http://schemas.openxmlformats.org/presentationml/2006/ole">
                <mc:AlternateContent xmlns:mc="http://schemas.openxmlformats.org/markup-compatibility/2006">
                  <mc:Choice xmlns:v="urn:schemas-microsoft-com:vml" Requires="v">
                    <p:oleObj spid="_x0000_s122139" name="公式" r:id="rId33" imgW="330057" imgH="342751" progId="Equation.3">
                      <p:embed/>
                    </p:oleObj>
                  </mc:Choice>
                  <mc:Fallback>
                    <p:oleObj name="公式" r:id="rId33" imgW="330057" imgH="34275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52" y="1979"/>
                            <a:ext cx="20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29" name="Object 30"/>
          <p:cNvGraphicFramePr>
            <a:graphicFrameLocks noChangeAspect="1"/>
          </p:cNvGraphicFramePr>
          <p:nvPr>
            <p:extLst>
              <p:ext uri="{D42A27DB-BD31-4B8C-83A1-F6EECF244321}">
                <p14:modId xmlns:p14="http://schemas.microsoft.com/office/powerpoint/2010/main" val="2985946065"/>
              </p:ext>
            </p:extLst>
          </p:nvPr>
        </p:nvGraphicFramePr>
        <p:xfrm>
          <a:off x="1793442" y="1627765"/>
          <a:ext cx="5530850" cy="344487"/>
        </p:xfrm>
        <a:graphic>
          <a:graphicData uri="http://schemas.openxmlformats.org/presentationml/2006/ole">
            <mc:AlternateContent xmlns:mc="http://schemas.openxmlformats.org/markup-compatibility/2006">
              <mc:Choice xmlns:v="urn:schemas-microsoft-com:vml" Requires="v">
                <p:oleObj spid="_x0000_s122140" name="Equation" r:id="rId34" imgW="6921500" imgH="431800" progId="Equation.DSMT4">
                  <p:embed/>
                </p:oleObj>
              </mc:Choice>
              <mc:Fallback>
                <p:oleObj name="Equation" r:id="rId34" imgW="6921500" imgH="43180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793442" y="1627765"/>
                        <a:ext cx="553085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 name="Group 31"/>
          <p:cNvGrpSpPr>
            <a:grpSpLocks/>
          </p:cNvGrpSpPr>
          <p:nvPr/>
        </p:nvGrpSpPr>
        <p:grpSpPr bwMode="auto">
          <a:xfrm>
            <a:off x="8059304" y="762577"/>
            <a:ext cx="2193925" cy="576263"/>
            <a:chOff x="113" y="618"/>
            <a:chExt cx="1382" cy="363"/>
          </a:xfrm>
        </p:grpSpPr>
        <p:sp>
          <p:nvSpPr>
            <p:cNvPr id="31" name="AutoShape 32"/>
            <p:cNvSpPr>
              <a:spLocks noChangeArrowheads="1"/>
            </p:cNvSpPr>
            <p:nvPr/>
          </p:nvSpPr>
          <p:spPr bwMode="auto">
            <a:xfrm>
              <a:off x="113" y="618"/>
              <a:ext cx="1382" cy="363"/>
            </a:xfrm>
            <a:prstGeom prst="roundRect">
              <a:avLst>
                <a:gd name="adj" fmla="val 16667"/>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2" name="Text Box 33"/>
            <p:cNvSpPr txBox="1">
              <a:spLocks noChangeArrowheads="1"/>
            </p:cNvSpPr>
            <p:nvPr/>
          </p:nvSpPr>
          <p:spPr bwMode="auto">
            <a:xfrm>
              <a:off x="657" y="618"/>
              <a:ext cx="75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kumimoji="0" lang="zh-CN" altLang="en-US" sz="2800" dirty="0" smtClean="0">
                  <a:solidFill>
                    <a:schemeClr val="bg1"/>
                  </a:solidFill>
                  <a:effectLst>
                    <a:outerShdw blurRad="38100" dist="38100" dir="2700000" algn="tl">
                      <a:srgbClr val="C0C0C0"/>
                    </a:outerShdw>
                  </a:effectLst>
                  <a:ea typeface="楷体_GB2312" pitchFamily="49" charset="-122"/>
                </a:rPr>
                <a:t>定理</a:t>
              </a:r>
              <a:r>
                <a:rPr kumimoji="0" lang="en-US" altLang="zh-CN" sz="2800" dirty="0" smtClean="0">
                  <a:solidFill>
                    <a:schemeClr val="bg1"/>
                  </a:solidFill>
                  <a:effectLst>
                    <a:outerShdw blurRad="38100" dist="38100" dir="2700000" algn="tl">
                      <a:srgbClr val="C0C0C0"/>
                    </a:outerShdw>
                  </a:effectLst>
                  <a:ea typeface="楷体_GB2312" pitchFamily="49" charset="-122"/>
                </a:rPr>
                <a:t>2</a:t>
              </a:r>
              <a:endParaRPr kumimoji="0" lang="zh-CN" altLang="en-US" sz="2800" dirty="0">
                <a:solidFill>
                  <a:schemeClr val="bg1"/>
                </a:solidFill>
                <a:effectLst>
                  <a:outerShdw blurRad="38100" dist="38100" dir="2700000" algn="tl">
                    <a:srgbClr val="C0C0C0"/>
                  </a:outerShdw>
                </a:effectLst>
                <a:ea typeface="楷体_GB2312" pitchFamily="49" charset="-122"/>
              </a:endParaRPr>
            </a:p>
          </p:txBody>
        </p:sp>
        <p:grpSp>
          <p:nvGrpSpPr>
            <p:cNvPr id="33" name="Group 34"/>
            <p:cNvGrpSpPr>
              <a:grpSpLocks/>
            </p:cNvGrpSpPr>
            <p:nvPr/>
          </p:nvGrpSpPr>
          <p:grpSpPr bwMode="auto">
            <a:xfrm>
              <a:off x="134" y="634"/>
              <a:ext cx="523" cy="317"/>
              <a:chOff x="603" y="1715"/>
              <a:chExt cx="735" cy="400"/>
            </a:xfrm>
          </p:grpSpPr>
          <p:sp>
            <p:nvSpPr>
              <p:cNvPr id="34" name="AutoShape 35"/>
              <p:cNvSpPr>
                <a:spLocks noChangeArrowheads="1"/>
              </p:cNvSpPr>
              <p:nvPr/>
            </p:nvSpPr>
            <p:spPr bwMode="auto">
              <a:xfrm>
                <a:off x="603" y="1715"/>
                <a:ext cx="735" cy="400"/>
              </a:xfrm>
              <a:prstGeom prst="roundRect">
                <a:avLst>
                  <a:gd name="adj" fmla="val 16667"/>
                </a:avLst>
              </a:prstGeom>
              <a:solidFill>
                <a:schemeClr val="bg1"/>
              </a:solidFill>
              <a:ln>
                <a:noFill/>
              </a:ln>
              <a:effectLst/>
              <a:extLst>
                <a:ext uri="{91240B29-F687-4F45-9708-019B960494DF}">
                  <a14:hiddenLine xmlns:a14="http://schemas.microsoft.com/office/drawing/2010/main" w="34925" algn="ctr">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1" hangingPunct="1">
                  <a:defRPr/>
                </a:pPr>
                <a:endParaRPr lang="zh-CN" altLang="en-US">
                  <a:effectLst>
                    <a:outerShdw blurRad="38100" dist="38100" dir="2700000" algn="tl">
                      <a:srgbClr val="000000">
                        <a:alpha val="43137"/>
                      </a:srgbClr>
                    </a:outerShdw>
                  </a:effectLst>
                </a:endParaRPr>
              </a:p>
            </p:txBody>
          </p:sp>
          <p:pic>
            <p:nvPicPr>
              <p:cNvPr id="35" name="Picture 36" descr="pic014"/>
              <p:cNvPicPr>
                <a:picLocks noChangeAspect="1" noChangeArrowheads="1" noCrop="1"/>
              </p:cNvPicPr>
              <p:nvPr/>
            </p:nvPicPr>
            <p:blipFill>
              <a:blip r:embed="rId36">
                <a:extLst>
                  <a:ext uri="{28A0092B-C50C-407E-A947-70E740481C1C}">
                    <a14:useLocalDpi xmlns:a14="http://schemas.microsoft.com/office/drawing/2010/main" val="0"/>
                  </a:ext>
                </a:extLst>
              </a:blip>
              <a:srcRect/>
              <a:stretch>
                <a:fillRect/>
              </a:stretch>
            </p:blipFill>
            <p:spPr bwMode="auto">
              <a:xfrm>
                <a:off x="703" y="1752"/>
                <a:ext cx="5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37"/>
          <p:cNvSpPr txBox="1">
            <a:spLocks noChangeArrowheads="1"/>
          </p:cNvSpPr>
          <p:nvPr/>
        </p:nvSpPr>
        <p:spPr bwMode="auto">
          <a:xfrm>
            <a:off x="7986279" y="1411865"/>
            <a:ext cx="2089150" cy="450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lnSpc>
                <a:spcPct val="130000"/>
              </a:lnSpc>
              <a:spcBef>
                <a:spcPct val="50000"/>
              </a:spcBef>
              <a:defRPr/>
            </a:pPr>
            <a:r>
              <a:rPr lang="en-US" altLang="zh-CN" sz="3200" i="1" dirty="0" smtClean="0">
                <a:solidFill>
                  <a:srgbClr val="FF0000"/>
                </a:solidFill>
                <a:effectLst>
                  <a:outerShdw blurRad="38100" dist="38100" dir="2700000" algn="tl">
                    <a:srgbClr val="000000">
                      <a:alpha val="43137"/>
                    </a:srgbClr>
                  </a:outerShdw>
                </a:effectLst>
              </a:rPr>
              <a:t>n</a:t>
            </a:r>
            <a:r>
              <a:rPr lang="zh-CN" altLang="en-US" sz="3200" dirty="0" smtClean="0">
                <a:solidFill>
                  <a:srgbClr val="FF0000"/>
                </a:solidFill>
                <a:effectLst>
                  <a:outerShdw blurRad="38100" dist="38100" dir="2700000" algn="tl">
                    <a:srgbClr val="000000">
                      <a:alpha val="43137"/>
                    </a:srgbClr>
                  </a:outerShdw>
                </a:effectLst>
              </a:rPr>
              <a:t>阶矩阵</a:t>
            </a:r>
            <a:r>
              <a:rPr lang="en-US" altLang="zh-CN" sz="3200" i="1" dirty="0" smtClean="0">
                <a:solidFill>
                  <a:srgbClr val="FF0000"/>
                </a:solidFill>
                <a:effectLst>
                  <a:outerShdw blurRad="38100" dist="38100" dir="2700000" algn="tl">
                    <a:srgbClr val="000000">
                      <a:alpha val="43137"/>
                    </a:srgbClr>
                  </a:outerShdw>
                </a:effectLst>
              </a:rPr>
              <a:t>A</a:t>
            </a:r>
            <a:r>
              <a:rPr lang="zh-CN" altLang="en-US" sz="3200" dirty="0" smtClean="0">
                <a:solidFill>
                  <a:srgbClr val="FF0000"/>
                </a:solidFill>
                <a:effectLst>
                  <a:outerShdw blurRad="38100" dist="38100" dir="2700000" algn="tl">
                    <a:srgbClr val="000000">
                      <a:alpha val="43137"/>
                    </a:srgbClr>
                  </a:outerShdw>
                </a:effectLst>
              </a:rPr>
              <a:t>可对角化的充要条件是</a:t>
            </a:r>
            <a:r>
              <a:rPr lang="en-US" altLang="zh-CN" sz="3200" i="1" dirty="0" smtClean="0">
                <a:solidFill>
                  <a:srgbClr val="FF0000"/>
                </a:solidFill>
                <a:effectLst>
                  <a:outerShdw blurRad="38100" dist="38100" dir="2700000" algn="tl">
                    <a:srgbClr val="000000">
                      <a:alpha val="43137"/>
                    </a:srgbClr>
                  </a:outerShdw>
                </a:effectLst>
              </a:rPr>
              <a:t>A</a:t>
            </a:r>
            <a:r>
              <a:rPr lang="zh-CN" altLang="en-US" sz="3200" dirty="0" smtClean="0">
                <a:solidFill>
                  <a:srgbClr val="FF0000"/>
                </a:solidFill>
                <a:effectLst>
                  <a:outerShdw blurRad="38100" dist="38100" dir="2700000" algn="tl">
                    <a:srgbClr val="000000">
                      <a:alpha val="43137"/>
                    </a:srgbClr>
                  </a:outerShdw>
                </a:effectLst>
              </a:rPr>
              <a:t>有</a:t>
            </a:r>
            <a:r>
              <a:rPr lang="en-US" altLang="zh-CN" sz="3200" i="1" dirty="0" smtClean="0">
                <a:solidFill>
                  <a:srgbClr val="FF0000"/>
                </a:solidFill>
                <a:effectLst>
                  <a:outerShdw blurRad="38100" dist="38100" dir="2700000" algn="tl">
                    <a:srgbClr val="000000">
                      <a:alpha val="43137"/>
                    </a:srgbClr>
                  </a:outerShdw>
                </a:effectLst>
              </a:rPr>
              <a:t>n</a:t>
            </a:r>
            <a:r>
              <a:rPr lang="zh-CN" altLang="en-US" sz="3200" dirty="0" smtClean="0">
                <a:solidFill>
                  <a:srgbClr val="FF0000"/>
                </a:solidFill>
                <a:effectLst>
                  <a:outerShdw blurRad="38100" dist="38100" dir="2700000" algn="tl">
                    <a:srgbClr val="000000">
                      <a:alpha val="43137"/>
                    </a:srgbClr>
                  </a:outerShdw>
                </a:effectLst>
              </a:rPr>
              <a:t>个线性无关的特征向量。</a:t>
            </a:r>
          </a:p>
        </p:txBody>
      </p:sp>
      <p:sp>
        <p:nvSpPr>
          <p:cNvPr id="37" name="Line 38"/>
          <p:cNvSpPr>
            <a:spLocks noChangeShapeType="1"/>
          </p:cNvSpPr>
          <p:nvPr/>
        </p:nvSpPr>
        <p:spPr bwMode="auto">
          <a:xfrm>
            <a:off x="8035492" y="624465"/>
            <a:ext cx="7937" cy="5294312"/>
          </a:xfrm>
          <a:prstGeom prst="line">
            <a:avLst/>
          </a:prstGeom>
          <a:noFill/>
          <a:ln w="349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8" name="Line 39"/>
          <p:cNvSpPr>
            <a:spLocks noChangeShapeType="1"/>
          </p:cNvSpPr>
          <p:nvPr/>
        </p:nvSpPr>
        <p:spPr bwMode="auto">
          <a:xfrm>
            <a:off x="8021204" y="5918777"/>
            <a:ext cx="2305050" cy="0"/>
          </a:xfrm>
          <a:prstGeom prst="line">
            <a:avLst/>
          </a:prstGeom>
          <a:noFill/>
          <a:ln w="349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9" name="Text Box 40"/>
          <p:cNvSpPr txBox="1">
            <a:spLocks noChangeArrowheads="1"/>
          </p:cNvSpPr>
          <p:nvPr/>
        </p:nvSpPr>
        <p:spPr bwMode="auto">
          <a:xfrm>
            <a:off x="5754254" y="1051502"/>
            <a:ext cx="1870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线性无关</a:t>
            </a:r>
          </a:p>
        </p:txBody>
      </p:sp>
      <p:graphicFrame>
        <p:nvGraphicFramePr>
          <p:cNvPr id="40" name="Object 41"/>
          <p:cNvGraphicFramePr>
            <a:graphicFrameLocks noChangeAspect="1"/>
          </p:cNvGraphicFramePr>
          <p:nvPr>
            <p:extLst>
              <p:ext uri="{D42A27DB-BD31-4B8C-83A1-F6EECF244321}">
                <p14:modId xmlns:p14="http://schemas.microsoft.com/office/powerpoint/2010/main" val="1379702635"/>
              </p:ext>
            </p:extLst>
          </p:nvPr>
        </p:nvGraphicFramePr>
        <p:xfrm>
          <a:off x="5697104" y="3607377"/>
          <a:ext cx="114300" cy="215900"/>
        </p:xfrm>
        <a:graphic>
          <a:graphicData uri="http://schemas.openxmlformats.org/presentationml/2006/ole">
            <mc:AlternateContent xmlns:mc="http://schemas.openxmlformats.org/markup-compatibility/2006">
              <mc:Choice xmlns:v="urn:schemas-microsoft-com:vml" Requires="v">
                <p:oleObj spid="_x0000_s122141" name="公式" r:id="rId37" imgW="114151" imgH="215619" progId="Equation.3">
                  <p:embed/>
                </p:oleObj>
              </mc:Choice>
              <mc:Fallback>
                <p:oleObj name="公式" r:id="rId37" imgW="114151" imgH="215619"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697104" y="3607377"/>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42"/>
          <p:cNvGraphicFramePr>
            <a:graphicFrameLocks noChangeAspect="1"/>
          </p:cNvGraphicFramePr>
          <p:nvPr>
            <p:extLst>
              <p:ext uri="{D42A27DB-BD31-4B8C-83A1-F6EECF244321}">
                <p14:modId xmlns:p14="http://schemas.microsoft.com/office/powerpoint/2010/main" val="2939952172"/>
              </p:ext>
            </p:extLst>
          </p:nvPr>
        </p:nvGraphicFramePr>
        <p:xfrm>
          <a:off x="5322454" y="1051502"/>
          <a:ext cx="503238" cy="504825"/>
        </p:xfrm>
        <a:graphic>
          <a:graphicData uri="http://schemas.openxmlformats.org/presentationml/2006/ole">
            <mc:AlternateContent xmlns:mc="http://schemas.openxmlformats.org/markup-compatibility/2006">
              <mc:Choice xmlns:v="urn:schemas-microsoft-com:vml" Requires="v">
                <p:oleObj spid="_x0000_s122142" name="Equation" r:id="rId39" imgW="177646" imgH="228402" progId="Equation.DSMT4">
                  <p:embed/>
                </p:oleObj>
              </mc:Choice>
              <mc:Fallback>
                <p:oleObj name="Equation" r:id="rId39" imgW="177646" imgH="228402"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322454" y="1051502"/>
                        <a:ext cx="5032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44"/>
          <p:cNvSpPr txBox="1">
            <a:spLocks noChangeArrowheads="1"/>
          </p:cNvSpPr>
          <p:nvPr/>
        </p:nvSpPr>
        <p:spPr bwMode="auto">
          <a:xfrm>
            <a:off x="4601729" y="313906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en-US" altLang="zh-CN" smtClean="0">
                <a:solidFill>
                  <a:schemeClr val="tx1"/>
                </a:solidFill>
                <a:effectLst>
                  <a:outerShdw blurRad="38100" dist="38100" dir="2700000" algn="tl">
                    <a:srgbClr val="000000">
                      <a:alpha val="43137"/>
                    </a:srgbClr>
                  </a:outerShdw>
                </a:effectLst>
              </a:rPr>
              <a:t>P</a:t>
            </a:r>
            <a:r>
              <a:rPr lang="zh-CN" altLang="en-US" smtClean="0">
                <a:solidFill>
                  <a:schemeClr val="tx1"/>
                </a:solidFill>
                <a:effectLst>
                  <a:outerShdw blurRad="38100" dist="38100" dir="2700000" algn="tl">
                    <a:srgbClr val="000000">
                      <a:alpha val="43137"/>
                    </a:srgbClr>
                  </a:outerShdw>
                </a:effectLst>
              </a:rPr>
              <a:t>可逆</a:t>
            </a:r>
          </a:p>
        </p:txBody>
      </p:sp>
      <p:sp>
        <p:nvSpPr>
          <p:cNvPr id="43" name="Text Box 45"/>
          <p:cNvSpPr txBox="1">
            <a:spLocks noChangeArrowheads="1"/>
          </p:cNvSpPr>
          <p:nvPr/>
        </p:nvSpPr>
        <p:spPr bwMode="auto">
          <a:xfrm>
            <a:off x="1577542" y="5731452"/>
            <a:ext cx="5272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effectLst>
                  <a:outerShdw blurRad="38100" dist="38100" dir="2700000" algn="tl">
                    <a:srgbClr val="000000">
                      <a:alpha val="43137"/>
                    </a:srgbClr>
                  </a:outerShdw>
                </a:effectLst>
              </a:rPr>
              <a:t>注意：这时</a:t>
            </a:r>
            <a:r>
              <a:rPr lang="en-US" altLang="zh-CN" i="1" dirty="0" smtClean="0">
                <a:effectLst>
                  <a:outerShdw blurRad="38100" dist="38100" dir="2700000" algn="tl">
                    <a:srgbClr val="000000">
                      <a:alpha val="43137"/>
                    </a:srgbClr>
                  </a:outerShdw>
                </a:effectLst>
              </a:rPr>
              <a:t>P</a:t>
            </a:r>
            <a:r>
              <a:rPr lang="zh-CN" altLang="en-US" dirty="0" smtClean="0">
                <a:effectLst>
                  <a:outerShdw blurRad="38100" dist="38100" dir="2700000" algn="tl">
                    <a:srgbClr val="000000">
                      <a:alpha val="43137"/>
                    </a:srgbClr>
                  </a:outerShdw>
                </a:effectLst>
              </a:rPr>
              <a:t>和对角阵是如何构成的？</a:t>
            </a:r>
          </a:p>
        </p:txBody>
      </p:sp>
    </p:spTree>
    <p:extLst>
      <p:ext uri="{BB962C8B-B14F-4D97-AF65-F5344CB8AC3E}">
        <p14:creationId xmlns:p14="http://schemas.microsoft.com/office/powerpoint/2010/main" val="87411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ox(in)">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box(in)">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ox(i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ox(in)">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ox(in)">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box(in)">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ox(in)">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ox(in)">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box(in)">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box(in)">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ntr" presetSubtype="16"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box(in)">
                                      <p:cBhvr>
                                        <p:cTn id="73" dur="50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box(in)">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left)">
                                      <p:cBhvr>
                                        <p:cTn id="8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6" grpId="0"/>
      <p:bldP spid="39" grpId="0"/>
      <p:bldP spid="42" grpId="0"/>
      <p:bldP spid="43"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2204749" y="289359"/>
            <a:ext cx="5767387"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可逆矩阵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a:t>
            </a:r>
            <a:r>
              <a:rPr kumimoji="1" lang="en-US" altLang="zh-CN" sz="2400" b="1">
                <a:solidFill>
                  <a:srgbClr val="000000"/>
                </a:solidFill>
                <a:latin typeface="Times New Roman" pitchFamily="18" charset="0"/>
                <a:ea typeface="楷体_GB2312"/>
                <a:cs typeface="楷体_GB2312"/>
              </a:rPr>
              <a:t> </a:t>
            </a:r>
            <a:r>
              <a:rPr kumimoji="1" lang="zh-CN" altLang="en-US" sz="2400" b="1">
                <a:solidFill>
                  <a:srgbClr val="000000"/>
                </a:solidFill>
                <a:latin typeface="Times New Roman" pitchFamily="18" charset="0"/>
                <a:ea typeface="楷体_GB2312"/>
                <a:cs typeface="楷体_GB2312"/>
              </a:rPr>
              <a:t>，满足 </a:t>
            </a:r>
            <a:r>
              <a:rPr lang="en-US" altLang="zh-CN" sz="2400" b="1" i="1">
                <a:solidFill>
                  <a:srgbClr val="000000"/>
                </a:solidFill>
                <a:latin typeface="Times New Roman" pitchFamily="18" charset="0"/>
                <a:ea typeface="楷体_GB2312"/>
                <a:cs typeface="楷体_GB2312"/>
              </a:rPr>
              <a:t>P </a:t>
            </a:r>
            <a:r>
              <a:rPr lang="en-US" altLang="en-US" sz="2400" b="1" i="1" baseline="30000">
                <a:solidFill>
                  <a:srgbClr val="000000"/>
                </a:solidFill>
                <a:latin typeface="Times New Roman" pitchFamily="18" charset="0"/>
                <a:ea typeface="楷体_GB2312"/>
                <a:cs typeface="楷体_GB2312"/>
              </a:rPr>
              <a:t>−</a:t>
            </a:r>
            <a:r>
              <a:rPr lang="en-US" altLang="zh-CN" sz="2400" b="1" baseline="30000">
                <a:solidFill>
                  <a:srgbClr val="000000"/>
                </a:solidFill>
                <a:latin typeface="Times New Roman" pitchFamily="18" charset="0"/>
                <a:ea typeface="楷体_GB2312"/>
                <a:cs typeface="楷体_GB2312"/>
              </a:rPr>
              <a:t>1</a:t>
            </a:r>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FF0000"/>
                </a:solidFill>
                <a:latin typeface="Symbol" pitchFamily="18" charset="2"/>
                <a:ea typeface="楷体_GB2312"/>
                <a:cs typeface="楷体_GB2312"/>
              </a:rPr>
              <a:t>L </a:t>
            </a:r>
            <a:r>
              <a:rPr lang="zh-CN" altLang="en-US" sz="2400" b="1">
                <a:solidFill>
                  <a:srgbClr val="000000"/>
                </a:solidFill>
                <a:latin typeface="Symbol" pitchFamily="18" charset="2"/>
                <a:ea typeface="楷体_GB2312"/>
                <a:cs typeface="楷体_GB2312"/>
              </a:rPr>
              <a:t>（对角阵）</a:t>
            </a:r>
          </a:p>
        </p:txBody>
      </p:sp>
      <p:sp>
        <p:nvSpPr>
          <p:cNvPr id="3" name="Rectangle 7"/>
          <p:cNvSpPr>
            <a:spLocks noChangeArrowheads="1"/>
          </p:cNvSpPr>
          <p:nvPr/>
        </p:nvSpPr>
        <p:spPr bwMode="auto">
          <a:xfrm>
            <a:off x="4452649" y="1562534"/>
            <a:ext cx="1293812" cy="457200"/>
          </a:xfrm>
          <a:prstGeom prst="rect">
            <a:avLst/>
          </a:prstGeom>
          <a:noFill/>
          <a:ln w="9525">
            <a:noFill/>
            <a:miter lim="800000"/>
            <a:headEnd/>
            <a:tailEnd/>
          </a:ln>
        </p:spPr>
        <p:txBody>
          <a:bodyPr wrap="none">
            <a:spAutoFit/>
          </a:bodyPr>
          <a:lstStyle/>
          <a:p>
            <a:r>
              <a:rPr lang="en-US" altLang="zh-CN" sz="2400" b="1" i="1">
                <a:solidFill>
                  <a:srgbClr val="000000"/>
                </a:solidFill>
                <a:latin typeface="Times New Roman" pitchFamily="18" charset="0"/>
                <a:ea typeface="楷体_GB2312"/>
                <a:cs typeface="楷体_GB2312"/>
              </a:rPr>
              <a:t>AP</a:t>
            </a:r>
            <a:r>
              <a:rPr lang="en-US" altLang="zh-CN" sz="2400" b="1">
                <a:solidFill>
                  <a:srgbClr val="000000"/>
                </a:solidFill>
                <a:latin typeface="Times New Roman" pitchFamily="18" charset="0"/>
                <a:ea typeface="楷体_GB2312"/>
                <a:cs typeface="楷体_GB2312"/>
              </a:rPr>
              <a:t> = </a:t>
            </a:r>
            <a:r>
              <a:rPr lang="en-US" altLang="zh-CN" sz="2400" b="1" i="1">
                <a:solidFill>
                  <a:srgbClr val="000000"/>
                </a:solidFill>
                <a:latin typeface="Times New Roman" pitchFamily="18" charset="0"/>
                <a:ea typeface="楷体_GB2312"/>
                <a:cs typeface="楷体_GB2312"/>
              </a:rPr>
              <a:t>P</a:t>
            </a:r>
            <a:r>
              <a:rPr lang="en-US" altLang="zh-CN" sz="2400" b="1" i="1">
                <a:solidFill>
                  <a:srgbClr val="FF0000"/>
                </a:solidFill>
                <a:latin typeface="Symbol" pitchFamily="18" charset="2"/>
                <a:ea typeface="楷体_GB2312"/>
                <a:cs typeface="楷体_GB2312"/>
              </a:rPr>
              <a:t>L</a:t>
            </a:r>
          </a:p>
        </p:txBody>
      </p:sp>
      <p:sp>
        <p:nvSpPr>
          <p:cNvPr id="4" name="Line 8"/>
          <p:cNvSpPr>
            <a:spLocks noChangeShapeType="1"/>
          </p:cNvSpPr>
          <p:nvPr/>
        </p:nvSpPr>
        <p:spPr bwMode="auto">
          <a:xfrm>
            <a:off x="4954299" y="794184"/>
            <a:ext cx="0" cy="720725"/>
          </a:xfrm>
          <a:prstGeom prst="line">
            <a:avLst/>
          </a:prstGeom>
          <a:noFill/>
          <a:ln w="28575">
            <a:solidFill>
              <a:srgbClr val="0000FF"/>
            </a:solidFill>
            <a:round/>
            <a:headEnd/>
            <a:tailEnd type="stealth" w="lg" len="lg"/>
          </a:ln>
        </p:spPr>
        <p:txBody>
          <a:bodyPr/>
          <a:lstStyle/>
          <a:p>
            <a:endParaRPr lang="zh-CN" altLang="en-US"/>
          </a:p>
        </p:txBody>
      </p:sp>
      <p:sp>
        <p:nvSpPr>
          <p:cNvPr id="5" name="Line 9"/>
          <p:cNvSpPr>
            <a:spLocks noChangeShapeType="1"/>
          </p:cNvSpPr>
          <p:nvPr/>
        </p:nvSpPr>
        <p:spPr bwMode="auto">
          <a:xfrm>
            <a:off x="4954299" y="2067359"/>
            <a:ext cx="0" cy="720725"/>
          </a:xfrm>
          <a:prstGeom prst="line">
            <a:avLst/>
          </a:prstGeom>
          <a:noFill/>
          <a:ln w="28575">
            <a:solidFill>
              <a:srgbClr val="0000FF"/>
            </a:solidFill>
            <a:round/>
            <a:headEnd/>
            <a:tailEnd type="stealth" w="lg" len="lg"/>
          </a:ln>
        </p:spPr>
        <p:txBody>
          <a:bodyPr/>
          <a:lstStyle/>
          <a:p>
            <a:endParaRPr lang="zh-CN" altLang="en-US"/>
          </a:p>
        </p:txBody>
      </p:sp>
      <p:sp>
        <p:nvSpPr>
          <p:cNvPr id="6" name="Rectangle 12"/>
          <p:cNvSpPr>
            <a:spLocks noChangeArrowheads="1"/>
          </p:cNvSpPr>
          <p:nvPr/>
        </p:nvSpPr>
        <p:spPr bwMode="auto">
          <a:xfrm>
            <a:off x="3419186" y="2835709"/>
            <a:ext cx="3357563" cy="457200"/>
          </a:xfrm>
          <a:prstGeom prst="rect">
            <a:avLst/>
          </a:prstGeom>
          <a:noFill/>
          <a:ln w="9525">
            <a:noFill/>
            <a:miter lim="800000"/>
            <a:headEnd/>
            <a:tailEnd/>
          </a:ln>
        </p:spPr>
        <p:txBody>
          <a:bodyPr wrap="none">
            <a:spAutoFit/>
          </a:bodyPr>
          <a:lstStyle/>
          <a:p>
            <a:r>
              <a:rPr lang="en-US" altLang="zh-CN" sz="2400" b="1" i="1">
                <a:solidFill>
                  <a:srgbClr val="000000"/>
                </a:solidFill>
                <a:latin typeface="Times New Roman" pitchFamily="18" charset="0"/>
                <a:ea typeface="楷体_GB2312"/>
                <a:cs typeface="楷体_GB2312"/>
              </a:rPr>
              <a:t>Ap</a:t>
            </a:r>
            <a:r>
              <a:rPr lang="en-US" altLang="zh-CN" sz="2400" b="1" i="1" baseline="-25000">
                <a:solidFill>
                  <a:srgbClr val="00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 </a:t>
            </a:r>
            <a:r>
              <a:rPr lang="en-US" altLang="zh-CN" sz="2400" b="1" i="1">
                <a:solidFill>
                  <a:srgbClr val="0000FF"/>
                </a:solidFill>
                <a:latin typeface="Symbol" pitchFamily="18" charset="2"/>
                <a:ea typeface="楷体_GB2312"/>
                <a:cs typeface="楷体_GB2312"/>
              </a:rPr>
              <a:t>l</a:t>
            </a:r>
            <a:r>
              <a:rPr lang="en-US" altLang="zh-CN" sz="2400" b="1" i="1" baseline="-25000">
                <a:solidFill>
                  <a:srgbClr val="0000FF"/>
                </a:solidFill>
                <a:latin typeface="Times New Roman" pitchFamily="18" charset="0"/>
                <a:ea typeface="楷体_GB2312"/>
                <a:cs typeface="楷体_GB2312"/>
              </a:rPr>
              <a:t>i</a:t>
            </a:r>
            <a:r>
              <a:rPr lang="en-US" altLang="zh-CN" sz="2400" b="1">
                <a:solidFill>
                  <a:srgbClr val="FF0000"/>
                </a:solidFill>
                <a:latin typeface="Times New Roman" pitchFamily="18" charset="0"/>
                <a:ea typeface="楷体_GB2312"/>
                <a:cs typeface="楷体_GB2312"/>
              </a:rPr>
              <a:t> </a:t>
            </a:r>
            <a:r>
              <a:rPr lang="en-US" altLang="zh-CN" sz="2400" b="1" i="1">
                <a:solidFill>
                  <a:srgbClr val="FF0000"/>
                </a:solidFill>
                <a:latin typeface="Times New Roman" pitchFamily="18" charset="0"/>
                <a:ea typeface="楷体_GB2312"/>
                <a:cs typeface="楷体_GB2312"/>
              </a:rPr>
              <a:t>p</a:t>
            </a:r>
            <a:r>
              <a:rPr lang="en-US" altLang="zh-CN" sz="2400" b="1" i="1" baseline="-25000">
                <a:solidFill>
                  <a:srgbClr val="FF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 1, 2, …, </a:t>
            </a:r>
            <a:r>
              <a:rPr lang="en-US" altLang="zh-CN" sz="2400" b="1" i="1">
                <a:solidFill>
                  <a:srgbClr val="000000"/>
                </a:solidFill>
                <a:latin typeface="Times New Roman" pitchFamily="18" charset="0"/>
                <a:ea typeface="楷体_GB2312"/>
                <a:cs typeface="楷体_GB2312"/>
              </a:rPr>
              <a:t>n</a:t>
            </a:r>
            <a:r>
              <a:rPr lang="en-US" altLang="zh-CN" sz="2400" b="1">
                <a:solidFill>
                  <a:srgbClr val="000000"/>
                </a:solidFill>
                <a:latin typeface="Times New Roman" pitchFamily="18" charset="0"/>
                <a:ea typeface="楷体_GB2312"/>
                <a:cs typeface="楷体_GB2312"/>
              </a:rPr>
              <a:t>)</a:t>
            </a:r>
          </a:p>
        </p:txBody>
      </p:sp>
      <p:sp>
        <p:nvSpPr>
          <p:cNvPr id="7" name="AutoShape 13"/>
          <p:cNvSpPr>
            <a:spLocks noChangeArrowheads="1"/>
          </p:cNvSpPr>
          <p:nvPr/>
        </p:nvSpPr>
        <p:spPr bwMode="auto">
          <a:xfrm>
            <a:off x="2307936" y="3440546"/>
            <a:ext cx="1708150" cy="1077913"/>
          </a:xfrm>
          <a:prstGeom prst="cloudCallout">
            <a:avLst>
              <a:gd name="adj1" fmla="val 73375"/>
              <a:gd name="adj2" fmla="val -63657"/>
            </a:avLst>
          </a:prstGeom>
          <a:solidFill>
            <a:srgbClr val="FFFFCC"/>
          </a:solidFill>
          <a:ln w="19050">
            <a:solidFill>
              <a:srgbClr val="00CC00"/>
            </a:solidFill>
            <a:round/>
            <a:headEnd/>
            <a:tailEnd/>
          </a:ln>
        </p:spPr>
        <p:txBody>
          <a:bodyPr>
            <a:spAutoFit/>
          </a:bodyPr>
          <a:lstStyle/>
          <a:p>
            <a:pPr algn="ctr"/>
            <a:r>
              <a:rPr lang="en-US" altLang="zh-CN" sz="2000" b="1" i="1">
                <a:solidFill>
                  <a:srgbClr val="0000FF"/>
                </a:solidFill>
                <a:latin typeface="Times New Roman" pitchFamily="18" charset="0"/>
                <a:ea typeface="楷体_GB2312"/>
                <a:cs typeface="楷体_GB2312"/>
              </a:rPr>
              <a:t>A</a:t>
            </a:r>
            <a:r>
              <a:rPr lang="en-US" altLang="zh-CN" sz="2000" b="1">
                <a:solidFill>
                  <a:srgbClr val="0000FF"/>
                </a:solidFill>
                <a:latin typeface="Times New Roman" pitchFamily="18" charset="0"/>
                <a:ea typeface="楷体_GB2312"/>
                <a:cs typeface="楷体_GB2312"/>
              </a:rPr>
              <a:t> </a:t>
            </a:r>
            <a:r>
              <a:rPr lang="zh-CN" altLang="en-US" sz="2000" b="1">
                <a:solidFill>
                  <a:srgbClr val="0000FF"/>
                </a:solidFill>
                <a:latin typeface="Times New Roman" pitchFamily="18" charset="0"/>
                <a:ea typeface="楷体_GB2312"/>
                <a:cs typeface="楷体_GB2312"/>
              </a:rPr>
              <a:t>的</a:t>
            </a:r>
          </a:p>
          <a:p>
            <a:pPr algn="ctr"/>
            <a:r>
              <a:rPr lang="zh-CN" altLang="en-US" sz="2000" b="1">
                <a:solidFill>
                  <a:srgbClr val="0000FF"/>
                </a:solidFill>
                <a:latin typeface="Times New Roman" pitchFamily="18" charset="0"/>
                <a:ea typeface="楷体_GB2312"/>
                <a:cs typeface="楷体_GB2312"/>
              </a:rPr>
              <a:t>特征值</a:t>
            </a:r>
          </a:p>
        </p:txBody>
      </p:sp>
      <p:sp>
        <p:nvSpPr>
          <p:cNvPr id="8" name="AutoShape 14"/>
          <p:cNvSpPr>
            <a:spLocks noChangeArrowheads="1"/>
          </p:cNvSpPr>
          <p:nvPr/>
        </p:nvSpPr>
        <p:spPr bwMode="auto">
          <a:xfrm flipH="1">
            <a:off x="5025736" y="3440546"/>
            <a:ext cx="1944688" cy="1036638"/>
          </a:xfrm>
          <a:prstGeom prst="cloudCallout">
            <a:avLst>
              <a:gd name="adj1" fmla="val 67060"/>
              <a:gd name="adj2" fmla="val -62713"/>
            </a:avLst>
          </a:prstGeom>
          <a:solidFill>
            <a:srgbClr val="FFFFCC"/>
          </a:solidFill>
          <a:ln w="19050">
            <a:solidFill>
              <a:srgbClr val="00CC00"/>
            </a:solidFill>
            <a:round/>
            <a:headEnd/>
            <a:tailEnd/>
          </a:ln>
        </p:spPr>
        <p:txBody>
          <a:bodyPr/>
          <a:lstStyle/>
          <a:p>
            <a:pPr algn="ctr"/>
            <a:r>
              <a:rPr lang="zh-CN" altLang="en-US" sz="2000" b="1">
                <a:solidFill>
                  <a:srgbClr val="FF0000"/>
                </a:solidFill>
                <a:latin typeface="Times New Roman" pitchFamily="18" charset="0"/>
                <a:ea typeface="楷体_GB2312"/>
                <a:cs typeface="楷体_GB2312"/>
              </a:rPr>
              <a:t>对应的</a:t>
            </a:r>
          </a:p>
          <a:p>
            <a:pPr algn="ctr"/>
            <a:r>
              <a:rPr lang="zh-CN" altLang="en-US" sz="2000" b="1">
                <a:solidFill>
                  <a:srgbClr val="FF0000"/>
                </a:solidFill>
                <a:latin typeface="Times New Roman" pitchFamily="18" charset="0"/>
                <a:ea typeface="楷体_GB2312"/>
                <a:cs typeface="楷体_GB2312"/>
              </a:rPr>
              <a:t>特征向量</a:t>
            </a:r>
          </a:p>
        </p:txBody>
      </p:sp>
      <p:sp>
        <p:nvSpPr>
          <p:cNvPr id="9" name="Line 15"/>
          <p:cNvSpPr>
            <a:spLocks noChangeShapeType="1"/>
          </p:cNvSpPr>
          <p:nvPr/>
        </p:nvSpPr>
        <p:spPr bwMode="auto">
          <a:xfrm flipV="1">
            <a:off x="5097174" y="2067359"/>
            <a:ext cx="0" cy="720725"/>
          </a:xfrm>
          <a:prstGeom prst="line">
            <a:avLst/>
          </a:prstGeom>
          <a:noFill/>
          <a:ln w="28575">
            <a:solidFill>
              <a:srgbClr val="FF0000"/>
            </a:solidFill>
            <a:round/>
            <a:headEnd/>
            <a:tailEnd type="stealth" w="lg" len="lg"/>
          </a:ln>
        </p:spPr>
        <p:txBody>
          <a:bodyPr/>
          <a:lstStyle/>
          <a:p>
            <a:endParaRPr lang="zh-CN" altLang="en-US"/>
          </a:p>
        </p:txBody>
      </p:sp>
      <p:sp>
        <p:nvSpPr>
          <p:cNvPr id="10" name="Line 16"/>
          <p:cNvSpPr>
            <a:spLocks noChangeShapeType="1"/>
          </p:cNvSpPr>
          <p:nvPr/>
        </p:nvSpPr>
        <p:spPr bwMode="auto">
          <a:xfrm flipV="1">
            <a:off x="5097174" y="794184"/>
            <a:ext cx="0" cy="720725"/>
          </a:xfrm>
          <a:prstGeom prst="line">
            <a:avLst/>
          </a:prstGeom>
          <a:noFill/>
          <a:ln w="28575">
            <a:solidFill>
              <a:srgbClr val="FF0000"/>
            </a:solidFill>
            <a:round/>
            <a:headEnd/>
            <a:tailEnd type="stealth" w="lg" len="lg"/>
          </a:ln>
        </p:spPr>
        <p:txBody>
          <a:bodyPr/>
          <a:lstStyle/>
          <a:p>
            <a:endParaRPr lang="zh-CN" altLang="en-US"/>
          </a:p>
        </p:txBody>
      </p:sp>
      <p:graphicFrame>
        <p:nvGraphicFramePr>
          <p:cNvPr id="11" name="Object 3"/>
          <p:cNvGraphicFramePr>
            <a:graphicFrameLocks noChangeAspect="1"/>
          </p:cNvGraphicFramePr>
          <p:nvPr>
            <p:extLst>
              <p:ext uri="{D42A27DB-BD31-4B8C-83A1-F6EECF244321}">
                <p14:modId xmlns:p14="http://schemas.microsoft.com/office/powerpoint/2010/main" val="1554835610"/>
              </p:ext>
            </p:extLst>
          </p:nvPr>
        </p:nvGraphicFramePr>
        <p:xfrm>
          <a:off x="2846099" y="4631171"/>
          <a:ext cx="6521450" cy="1874838"/>
        </p:xfrm>
        <a:graphic>
          <a:graphicData uri="http://schemas.openxmlformats.org/presentationml/2006/ole">
            <mc:AlternateContent xmlns:mc="http://schemas.openxmlformats.org/markup-compatibility/2006">
              <mc:Choice xmlns:v="urn:schemas-microsoft-com:vml" Requires="v">
                <p:oleObj spid="_x0000_s54506" name="Equation" r:id="rId3" imgW="3263900" imgH="939800" progId="">
                  <p:embed/>
                </p:oleObj>
              </mc:Choice>
              <mc:Fallback>
                <p:oleObj name="Equation" r:id="rId3" imgW="3263900" imgH="939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099" y="4631171"/>
                        <a:ext cx="6521450" cy="1874838"/>
                      </a:xfrm>
                      <a:prstGeom prst="rect">
                        <a:avLst/>
                      </a:prstGeom>
                      <a:solidFill>
                        <a:srgbClr val="CCCC00">
                          <a:alpha val="70195"/>
                        </a:srgb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 name="Rectangle 19"/>
          <p:cNvSpPr>
            <a:spLocks noChangeArrowheads="1"/>
          </p:cNvSpPr>
          <p:nvPr/>
        </p:nvSpPr>
        <p:spPr bwMode="auto">
          <a:xfrm>
            <a:off x="2026949" y="4631171"/>
            <a:ext cx="796925" cy="45720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其中</a:t>
            </a:r>
          </a:p>
        </p:txBody>
      </p:sp>
      <p:sp>
        <p:nvSpPr>
          <p:cNvPr id="13" name="Rectangle 21"/>
          <p:cNvSpPr>
            <a:spLocks noChangeArrowheads="1"/>
          </p:cNvSpPr>
          <p:nvPr/>
        </p:nvSpPr>
        <p:spPr bwMode="auto">
          <a:xfrm>
            <a:off x="5211474" y="814821"/>
            <a:ext cx="412750" cy="641350"/>
          </a:xfrm>
          <a:prstGeom prst="rect">
            <a:avLst/>
          </a:prstGeom>
          <a:noFill/>
          <a:ln w="9525">
            <a:noFill/>
            <a:miter lim="800000"/>
            <a:headEnd/>
            <a:tailEnd/>
          </a:ln>
        </p:spPr>
        <p:txBody>
          <a:bodyPr wrap="none">
            <a:spAutoFit/>
          </a:bodyPr>
          <a:lstStyle/>
          <a:p>
            <a:r>
              <a:rPr lang="en-US" altLang="zh-CN" sz="3600" b="1">
                <a:solidFill>
                  <a:srgbClr val="FF0000"/>
                </a:solidFill>
                <a:latin typeface="Times New Roman" pitchFamily="18" charset="0"/>
                <a:ea typeface="楷体_GB2312"/>
                <a:cs typeface="楷体_GB2312"/>
              </a:rPr>
              <a:t>?</a:t>
            </a:r>
          </a:p>
        </p:txBody>
      </p:sp>
      <p:sp>
        <p:nvSpPr>
          <p:cNvPr id="14" name="AutoShape 25"/>
          <p:cNvSpPr>
            <a:spLocks noChangeArrowheads="1"/>
          </p:cNvSpPr>
          <p:nvPr/>
        </p:nvSpPr>
        <p:spPr bwMode="auto">
          <a:xfrm>
            <a:off x="2260311" y="281421"/>
            <a:ext cx="1571625" cy="503238"/>
          </a:xfrm>
          <a:prstGeom prst="roundRect">
            <a:avLst>
              <a:gd name="adj" fmla="val 16667"/>
            </a:avLst>
          </a:prstGeom>
          <a:noFill/>
          <a:ln w="28575">
            <a:solidFill>
              <a:srgbClr val="FF0000"/>
            </a:solidFill>
            <a:round/>
            <a:headEnd/>
            <a:tailEnd/>
          </a:ln>
        </p:spPr>
        <p:txBody>
          <a:bodyPr wrap="none" anchor="ctr"/>
          <a:lstStyle/>
          <a:p>
            <a:endParaRPr lang="zh-CN" altLang="en-US" b="1">
              <a:solidFill>
                <a:srgbClr val="000000"/>
              </a:solidFill>
              <a:latin typeface="Times New Roman" pitchFamily="18" charset="0"/>
              <a:ea typeface="楷体_GB2312"/>
              <a:cs typeface="楷体_GB2312"/>
            </a:endParaRPr>
          </a:p>
        </p:txBody>
      </p:sp>
      <p:cxnSp>
        <p:nvCxnSpPr>
          <p:cNvPr id="15" name="直接箭头连接符 14"/>
          <p:cNvCxnSpPr>
            <a:cxnSpLocks noChangeShapeType="1"/>
          </p:cNvCxnSpPr>
          <p:nvPr/>
        </p:nvCxnSpPr>
        <p:spPr bwMode="auto">
          <a:xfrm>
            <a:off x="6879936" y="3037321"/>
            <a:ext cx="928688" cy="1588"/>
          </a:xfrm>
          <a:prstGeom prst="straightConnector1">
            <a:avLst/>
          </a:prstGeom>
          <a:noFill/>
          <a:ln w="28575" algn="ctr">
            <a:solidFill>
              <a:srgbClr val="FF0000"/>
            </a:solidFill>
            <a:round/>
            <a:headEnd type="stealth" w="lg" len="lg"/>
            <a:tailEnd type="none" w="lg" len="lg"/>
          </a:ln>
        </p:spPr>
      </p:cxnSp>
      <p:cxnSp>
        <p:nvCxnSpPr>
          <p:cNvPr id="16" name="直接箭头连接符 15"/>
          <p:cNvCxnSpPr>
            <a:cxnSpLocks noChangeShapeType="1"/>
          </p:cNvCxnSpPr>
          <p:nvPr/>
        </p:nvCxnSpPr>
        <p:spPr bwMode="auto">
          <a:xfrm>
            <a:off x="6879936" y="3189721"/>
            <a:ext cx="928688" cy="1588"/>
          </a:xfrm>
          <a:prstGeom prst="straightConnector1">
            <a:avLst/>
          </a:prstGeom>
          <a:noFill/>
          <a:ln w="28575" algn="ctr">
            <a:solidFill>
              <a:srgbClr val="0000FF"/>
            </a:solidFill>
            <a:round/>
            <a:headEnd type="none" w="lg" len="lg"/>
            <a:tailEnd type="stealth" w="lg" len="lg"/>
          </a:ln>
        </p:spPr>
      </p:cxnSp>
      <p:sp>
        <p:nvSpPr>
          <p:cNvPr id="17" name="Rectangle 12"/>
          <p:cNvSpPr>
            <a:spLocks noChangeArrowheads="1"/>
          </p:cNvSpPr>
          <p:nvPr/>
        </p:nvSpPr>
        <p:spPr bwMode="auto">
          <a:xfrm>
            <a:off x="7880061" y="2876984"/>
            <a:ext cx="2244725" cy="457200"/>
          </a:xfrm>
          <a:prstGeom prst="rect">
            <a:avLst/>
          </a:prstGeom>
          <a:noFill/>
          <a:ln w="9525">
            <a:noFill/>
            <a:miter lim="800000"/>
            <a:headEnd/>
            <a:tailEnd/>
          </a:ln>
        </p:spPr>
        <p:txBody>
          <a:bodyPr wrap="none">
            <a:spAutoFit/>
          </a:bodyPr>
          <a:lstStyle/>
          <a:p>
            <a:r>
              <a:rPr lang="en-US" altLang="zh-CN" sz="2400" b="1">
                <a:solidFill>
                  <a:srgbClr val="000000"/>
                </a:solidFill>
                <a:latin typeface="Times New Roman" pitchFamily="18" charset="0"/>
                <a:ea typeface="楷体_GB2312"/>
                <a:cs typeface="楷体_GB2312"/>
              </a:rPr>
              <a:t>(</a:t>
            </a:r>
            <a:r>
              <a:rPr lang="en-US" altLang="zh-CN" sz="2400" b="1" i="1">
                <a:solidFill>
                  <a:srgbClr val="000000"/>
                </a:solidFill>
                <a:latin typeface="Times New Roman" pitchFamily="18" charset="0"/>
                <a:ea typeface="楷体_GB2312"/>
                <a:cs typeface="楷体_GB2312"/>
              </a:rPr>
              <a:t>A−</a:t>
            </a:r>
            <a:r>
              <a:rPr lang="en-US" altLang="zh-CN" sz="2400" b="1" i="1">
                <a:solidFill>
                  <a:srgbClr val="000000"/>
                </a:solidFill>
                <a:latin typeface="Symbol" pitchFamily="18" charset="2"/>
                <a:ea typeface="楷体_GB2312"/>
                <a:cs typeface="楷体_GB2312"/>
              </a:rPr>
              <a:t>l</a:t>
            </a:r>
            <a:r>
              <a:rPr lang="en-US" altLang="zh-CN" sz="2400" b="1" i="1" baseline="-25000">
                <a:solidFill>
                  <a:srgbClr val="000000"/>
                </a:solidFill>
                <a:latin typeface="Times New Roman" pitchFamily="18" charset="0"/>
                <a:ea typeface="楷体_GB2312"/>
                <a:cs typeface="楷体_GB2312"/>
              </a:rPr>
              <a:t>i </a:t>
            </a:r>
            <a:r>
              <a:rPr lang="en-US" altLang="zh-CN" sz="2400" b="1" i="1">
                <a:solidFill>
                  <a:srgbClr val="000000"/>
                </a:solidFill>
                <a:latin typeface="Times New Roman" pitchFamily="18" charset="0"/>
                <a:ea typeface="楷体_GB2312"/>
                <a:cs typeface="楷体_GB2312"/>
              </a:rPr>
              <a:t>E</a:t>
            </a:r>
            <a:r>
              <a:rPr lang="en-US" altLang="zh-CN" sz="2400" b="1">
                <a:solidFill>
                  <a:srgbClr val="000000"/>
                </a:solidFill>
                <a:latin typeface="Times New Roman" pitchFamily="18" charset="0"/>
                <a:ea typeface="楷体_GB2312"/>
                <a:cs typeface="楷体_GB2312"/>
              </a:rPr>
              <a:t>) </a:t>
            </a:r>
            <a:r>
              <a:rPr lang="en-US" altLang="zh-CN" sz="2400" b="1" i="1">
                <a:solidFill>
                  <a:srgbClr val="000000"/>
                </a:solidFill>
                <a:latin typeface="Times New Roman" pitchFamily="18" charset="0"/>
                <a:ea typeface="楷体_GB2312"/>
                <a:cs typeface="楷体_GB2312"/>
              </a:rPr>
              <a:t>p</a:t>
            </a:r>
            <a:r>
              <a:rPr lang="en-US" altLang="zh-CN" sz="2400" b="1" i="1" baseline="-25000">
                <a:solidFill>
                  <a:srgbClr val="000000"/>
                </a:solidFill>
                <a:latin typeface="Times New Roman" pitchFamily="18" charset="0"/>
                <a:ea typeface="楷体_GB2312"/>
                <a:cs typeface="楷体_GB2312"/>
              </a:rPr>
              <a:t>i</a:t>
            </a:r>
            <a:r>
              <a:rPr lang="en-US" altLang="zh-CN" sz="2400" b="1">
                <a:solidFill>
                  <a:srgbClr val="000000"/>
                </a:solidFill>
                <a:latin typeface="Times New Roman" pitchFamily="18" charset="0"/>
                <a:ea typeface="楷体_GB2312"/>
                <a:cs typeface="楷体_GB2312"/>
              </a:rPr>
              <a:t> = 0   </a:t>
            </a:r>
          </a:p>
        </p:txBody>
      </p:sp>
      <p:sp>
        <p:nvSpPr>
          <p:cNvPr id="18" name="Line 8"/>
          <p:cNvSpPr>
            <a:spLocks noChangeShapeType="1"/>
          </p:cNvSpPr>
          <p:nvPr/>
        </p:nvSpPr>
        <p:spPr bwMode="auto">
          <a:xfrm>
            <a:off x="2995324" y="794184"/>
            <a:ext cx="0" cy="720725"/>
          </a:xfrm>
          <a:prstGeom prst="line">
            <a:avLst/>
          </a:prstGeom>
          <a:noFill/>
          <a:ln w="28575">
            <a:solidFill>
              <a:srgbClr val="0000FF"/>
            </a:solidFill>
            <a:round/>
            <a:headEnd/>
            <a:tailEnd type="stealth" w="lg" len="lg"/>
          </a:ln>
        </p:spPr>
        <p:txBody>
          <a:bodyPr/>
          <a:lstStyle/>
          <a:p>
            <a:endParaRPr lang="zh-CN" altLang="en-US"/>
          </a:p>
        </p:txBody>
      </p:sp>
      <p:sp>
        <p:nvSpPr>
          <p:cNvPr id="19" name="Line 16"/>
          <p:cNvSpPr>
            <a:spLocks noChangeShapeType="1"/>
          </p:cNvSpPr>
          <p:nvPr/>
        </p:nvSpPr>
        <p:spPr bwMode="auto">
          <a:xfrm flipV="1">
            <a:off x="3138199" y="794184"/>
            <a:ext cx="0" cy="720725"/>
          </a:xfrm>
          <a:prstGeom prst="line">
            <a:avLst/>
          </a:prstGeom>
          <a:noFill/>
          <a:ln w="28575">
            <a:solidFill>
              <a:srgbClr val="FF0000"/>
            </a:solidFill>
            <a:round/>
            <a:headEnd/>
            <a:tailEnd type="stealth" w="lg" len="lg"/>
          </a:ln>
        </p:spPr>
        <p:txBody>
          <a:bodyPr/>
          <a:lstStyle/>
          <a:p>
            <a:endParaRPr lang="zh-CN" altLang="en-US"/>
          </a:p>
        </p:txBody>
      </p:sp>
      <p:sp>
        <p:nvSpPr>
          <p:cNvPr id="20" name="Rectangle 20"/>
          <p:cNvSpPr>
            <a:spLocks noChangeArrowheads="1"/>
          </p:cNvSpPr>
          <p:nvPr/>
        </p:nvSpPr>
        <p:spPr bwMode="auto">
          <a:xfrm>
            <a:off x="2350799" y="1533959"/>
            <a:ext cx="1441450" cy="1187450"/>
          </a:xfrm>
          <a:prstGeom prst="rect">
            <a:avLst/>
          </a:prstGeom>
          <a:noFill/>
          <a:ln w="9525">
            <a:noFill/>
            <a:miter lim="800000"/>
            <a:headEnd/>
            <a:tailEnd/>
          </a:ln>
        </p:spPr>
        <p:txBody>
          <a:bodyPr wrap="none">
            <a:spAutoFit/>
          </a:bodyPr>
          <a:lstStyle/>
          <a:p>
            <a:r>
              <a:rPr lang="zh-CN" altLang="en-US" sz="2400" b="1">
                <a:solidFill>
                  <a:srgbClr val="000000"/>
                </a:solidFill>
                <a:latin typeface="Times New Roman" pitchFamily="18" charset="0"/>
                <a:ea typeface="楷体_GB2312"/>
                <a:cs typeface="楷体_GB2312"/>
              </a:rPr>
              <a:t>矩阵</a:t>
            </a:r>
            <a:r>
              <a:rPr kumimoji="1" lang="zh-CN" altLang="en-US"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Times New Roman" pitchFamily="18" charset="0"/>
                <a:ea typeface="楷体_GB2312"/>
                <a:cs typeface="楷体_GB2312"/>
              </a:rPr>
              <a:t>P </a:t>
            </a:r>
            <a:r>
              <a:rPr kumimoji="1" lang="zh-CN" altLang="en-US" sz="2400" b="1">
                <a:solidFill>
                  <a:srgbClr val="000000"/>
                </a:solidFill>
                <a:latin typeface="Times New Roman" pitchFamily="18" charset="0"/>
                <a:ea typeface="楷体_GB2312"/>
                <a:cs typeface="楷体_GB2312"/>
              </a:rPr>
              <a:t>的</a:t>
            </a:r>
          </a:p>
          <a:p>
            <a:r>
              <a:rPr kumimoji="1" lang="zh-CN" altLang="en-US" sz="2400" b="1">
                <a:solidFill>
                  <a:srgbClr val="000000"/>
                </a:solidFill>
                <a:latin typeface="Times New Roman" pitchFamily="18" charset="0"/>
                <a:ea typeface="楷体_GB2312"/>
                <a:cs typeface="楷体_GB2312"/>
              </a:rPr>
              <a:t>列向量组</a:t>
            </a:r>
          </a:p>
          <a:p>
            <a:r>
              <a:rPr kumimoji="1" lang="zh-CN" altLang="en-US" sz="2400" b="1">
                <a:solidFill>
                  <a:srgbClr val="000000"/>
                </a:solidFill>
                <a:latin typeface="Times New Roman" pitchFamily="18" charset="0"/>
                <a:ea typeface="楷体_GB2312"/>
                <a:cs typeface="楷体_GB2312"/>
              </a:rPr>
              <a:t>线性无关</a:t>
            </a:r>
            <a:endParaRPr kumimoji="1" lang="en-US" altLang="zh-CN" sz="2400" b="1">
              <a:solidFill>
                <a:srgbClr val="000000"/>
              </a:solidFill>
              <a:latin typeface="Times New Roman" pitchFamily="18" charset="0"/>
              <a:ea typeface="楷体_GB2312"/>
              <a:cs typeface="楷体_GB2312"/>
            </a:endParaRPr>
          </a:p>
        </p:txBody>
      </p:sp>
    </p:spTree>
    <p:extLst>
      <p:ext uri="{BB962C8B-B14F-4D97-AF65-F5344CB8AC3E}">
        <p14:creationId xmlns:p14="http://schemas.microsoft.com/office/powerpoint/2010/main" val="1625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ox(i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par>
                          <p:cTn id="31" fill="hold">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ox(in)">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strips(upRigh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strips(up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500"/>
                            </p:stCondLst>
                            <p:childTnLst>
                              <p:par>
                                <p:cTn id="51" presetID="4" presetClass="entr" presetSubtype="16"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ox(in)">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right)">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down)">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down)">
                                      <p:cBhvr>
                                        <p:cTn id="68" dur="500"/>
                                        <p:tgtEl>
                                          <p:spTgt spid="10"/>
                                        </p:tgtEl>
                                      </p:cBhvr>
                                    </p:animEffect>
                                  </p:childTnLst>
                                </p:cTn>
                              </p:par>
                            </p:childTnLst>
                          </p:cTn>
                        </p:par>
                        <p:par>
                          <p:cTn id="69" fill="hold">
                            <p:stCondLst>
                              <p:cond delay="500"/>
                            </p:stCondLst>
                            <p:childTnLst>
                              <p:par>
                                <p:cTn id="70" presetID="19" presetClass="entr" presetSubtype="10" repeatCount="indefinite" fill="hold" grpId="0" nodeType="afterEffect">
                                  <p:stCondLst>
                                    <p:cond delay="0"/>
                                  </p:stCondLst>
                                  <p:endCondLst>
                                    <p:cond evt="onNext" delay="0">
                                      <p:tgtEl>
                                        <p:sldTgt/>
                                      </p:tgtEl>
                                    </p:cond>
                                  </p:endCondLst>
                                  <p:childTnLst>
                                    <p:set>
                                      <p:cBhvr>
                                        <p:cTn id="71" dur="1" fill="hold">
                                          <p:stCondLst>
                                            <p:cond delay="0"/>
                                          </p:stCondLst>
                                        </p:cTn>
                                        <p:tgtEl>
                                          <p:spTgt spid="13"/>
                                        </p:tgtEl>
                                        <p:attrNameLst>
                                          <p:attrName>style.visibility</p:attrName>
                                        </p:attrNameLst>
                                      </p:cBhvr>
                                      <p:to>
                                        <p:strVal val="visible"/>
                                      </p:to>
                                    </p:set>
                                    <p:anim calcmode="lin" valueType="num">
                                      <p:cBhvr>
                                        <p:cTn id="72" dur="3000" fill="hold"/>
                                        <p:tgtEl>
                                          <p:spTgt spid="13"/>
                                        </p:tgtEl>
                                        <p:attrNameLst>
                                          <p:attrName>ppt_w</p:attrName>
                                        </p:attrNameLst>
                                      </p:cBhvr>
                                      <p:tavLst>
                                        <p:tav tm="0" fmla="#ppt_w*sin(2.5*pi*$)">
                                          <p:val>
                                            <p:fltVal val="0"/>
                                          </p:val>
                                        </p:tav>
                                        <p:tav tm="100000">
                                          <p:val>
                                            <p:fltVal val="1"/>
                                          </p:val>
                                        </p:tav>
                                      </p:tavLst>
                                    </p:anim>
                                    <p:anim calcmode="lin" valueType="num">
                                      <p:cBhvr>
                                        <p:cTn id="73" dur="3000" fill="hold"/>
                                        <p:tgtEl>
                                          <p:spTgt spid="1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4" fill="hold">
                      <p:stCondLst>
                        <p:cond delay="indefinite"/>
                      </p:stCondLst>
                      <p:childTnLst>
                        <p:par>
                          <p:cTn id="75" fill="hold">
                            <p:stCondLst>
                              <p:cond delay="0"/>
                            </p:stCondLst>
                            <p:childTnLst>
                              <p:par>
                                <p:cTn id="76" presetID="20"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edge">
                                      <p:cBhvr>
                                        <p:cTn id="78" dur="10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up)">
                                      <p:cBhvr>
                                        <p:cTn id="83" dur="500"/>
                                        <p:tgtEl>
                                          <p:spTgt spid="1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down)">
                                      <p:cBhvr>
                                        <p:cTn id="86" dur="500"/>
                                        <p:tgtEl>
                                          <p:spTgt spid="19"/>
                                        </p:tgtEl>
                                      </p:cBhvr>
                                    </p:animEffect>
                                  </p:childTnLst>
                                </p:cTn>
                              </p:par>
                            </p:childTnLst>
                          </p:cTn>
                        </p:par>
                        <p:par>
                          <p:cTn id="87" fill="hold">
                            <p:stCondLst>
                              <p:cond delay="500"/>
                            </p:stCondLst>
                            <p:childTnLst>
                              <p:par>
                                <p:cTn id="88" presetID="4" presetClass="entr" presetSubtype="16"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box(in)">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p:bldP spid="8" grpId="0" animBg="1"/>
      <p:bldP spid="9" grpId="0" animBg="1"/>
      <p:bldP spid="10" grpId="0" animBg="1"/>
      <p:bldP spid="12" grpId="0"/>
      <p:bldP spid="13" grpId="0"/>
      <p:bldP spid="14" grpId="0" animBg="1"/>
      <p:bldP spid="17" grpId="0"/>
      <p:bldP spid="18" grpId="0" animBg="1"/>
      <p:bldP spid="19" grpId="0" animBg="1"/>
      <p:bldP spid="20"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a:spLocks noChangeArrowheads="1"/>
          </p:cNvSpPr>
          <p:nvPr/>
        </p:nvSpPr>
        <p:spPr bwMode="auto">
          <a:xfrm>
            <a:off x="1983509" y="247650"/>
            <a:ext cx="39100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zh-CN" altLang="en-US" sz="1600" b="1" dirty="0" smtClean="0">
                <a:solidFill>
                  <a:srgbClr val="FF0000"/>
                </a:solidFill>
                <a:latin typeface="黑体" panose="02010609060101010101" pitchFamily="49" charset="-122"/>
                <a:ea typeface="黑体" panose="02010609060101010101" pitchFamily="49" charset="-122"/>
              </a:rPr>
              <a:t>第四章 </a:t>
            </a:r>
            <a:r>
              <a:rPr kumimoji="0" lang="zh-CN" altLang="en-US" sz="1600" b="1" dirty="0">
                <a:solidFill>
                  <a:srgbClr val="FF0000"/>
                </a:solidFill>
                <a:latin typeface="黑体" panose="02010609060101010101" pitchFamily="49" charset="-122"/>
                <a:ea typeface="黑体" panose="02010609060101010101" pitchFamily="49" charset="-122"/>
              </a:rPr>
              <a:t>矩阵的特征值、特征向量和相似 </a:t>
            </a:r>
            <a:endParaRPr kumimoji="0" lang="zh-CN" altLang="en-US" sz="1600" b="1" dirty="0">
              <a:solidFill>
                <a:srgbClr val="FF0000"/>
              </a:solidFill>
              <a:latin typeface="Times New Roman" panose="02020603050405020304" pitchFamily="18" charset="0"/>
              <a:ea typeface="黑体" panose="02010609060101010101" pitchFamily="49" charset="-122"/>
            </a:endParaRPr>
          </a:p>
        </p:txBody>
      </p:sp>
      <p:sp>
        <p:nvSpPr>
          <p:cNvPr id="3" name="Rectangle 5"/>
          <p:cNvSpPr>
            <a:spLocks noChangeArrowheads="1"/>
          </p:cNvSpPr>
          <p:nvPr/>
        </p:nvSpPr>
        <p:spPr bwMode="auto">
          <a:xfrm>
            <a:off x="7479434" y="236538"/>
            <a:ext cx="2587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
        <p:nvSpPr>
          <p:cNvPr id="4" name="Line 6"/>
          <p:cNvSpPr>
            <a:spLocks noChangeShapeType="1"/>
          </p:cNvSpPr>
          <p:nvPr/>
        </p:nvSpPr>
        <p:spPr bwMode="auto">
          <a:xfrm>
            <a:off x="2059709" y="596900"/>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5" name="Text Box 7"/>
          <p:cNvSpPr txBox="1">
            <a:spLocks noChangeArrowheads="1"/>
          </p:cNvSpPr>
          <p:nvPr/>
        </p:nvSpPr>
        <p:spPr bwMode="auto">
          <a:xfrm>
            <a:off x="819150" y="723900"/>
            <a:ext cx="1102995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b="1" dirty="0">
                <a:effectLst>
                  <a:outerShdw blurRad="38100" dist="38100" dir="2700000" algn="tl">
                    <a:srgbClr val="FFFFFF"/>
                  </a:outerShdw>
                </a:effectLst>
                <a:latin typeface="楷体_GB2312" pitchFamily="49" charset="-122"/>
                <a:ea typeface="楷体_GB2312" pitchFamily="49" charset="-122"/>
              </a:rPr>
              <a:t>    </a:t>
            </a:r>
            <a:r>
              <a:rPr lang="zh-CN" altLang="en-US" b="1" dirty="0" smtClean="0">
                <a:effectLst>
                  <a:outerShdw blurRad="38100" dist="38100" dir="2700000" algn="tl">
                    <a:srgbClr val="FFFFFF"/>
                  </a:outerShdw>
                </a:effectLst>
                <a:latin typeface="楷体_GB2312" pitchFamily="49" charset="-122"/>
                <a:ea typeface="楷体_GB2312" pitchFamily="49" charset="-122"/>
              </a:rPr>
              <a:t>由</a:t>
            </a:r>
            <a:r>
              <a:rPr lang="zh-CN" altLang="en-US" b="1" dirty="0">
                <a:effectLst>
                  <a:outerShdw blurRad="38100" dist="38100" dir="2700000" algn="tl">
                    <a:srgbClr val="FFFFFF"/>
                  </a:outerShdw>
                </a:effectLst>
                <a:latin typeface="楷体_GB2312" pitchFamily="49" charset="-122"/>
                <a:ea typeface="楷体_GB2312" pitchFamily="49" charset="-122"/>
              </a:rPr>
              <a:t>上述</a:t>
            </a:r>
            <a:r>
              <a:rPr lang="zh-CN" altLang="en-US" b="1" dirty="0" smtClean="0">
                <a:effectLst>
                  <a:outerShdw blurRad="38100" dist="38100" dir="2700000" algn="tl">
                    <a:srgbClr val="FFFFFF"/>
                  </a:outerShdw>
                </a:effectLst>
                <a:latin typeface="楷体_GB2312" pitchFamily="49" charset="-122"/>
                <a:ea typeface="楷体_GB2312" pitchFamily="49" charset="-122"/>
              </a:rPr>
              <a:t>定理</a:t>
            </a:r>
            <a:r>
              <a:rPr lang="en-US" altLang="zh-CN" b="1" dirty="0" smtClean="0">
                <a:solidFill>
                  <a:srgbClr val="0000CC"/>
                </a:solidFill>
                <a:effectLst>
                  <a:outerShdw blurRad="38100" dist="38100" dir="2700000" algn="tl">
                    <a:srgbClr val="000000"/>
                  </a:outerShdw>
                </a:effectLst>
                <a:ea typeface="楷体_GB2312" pitchFamily="49" charset="-122"/>
              </a:rPr>
              <a:t>2</a:t>
            </a:r>
            <a:r>
              <a:rPr lang="zh-CN" altLang="en-US" b="1" dirty="0" smtClean="0">
                <a:effectLst>
                  <a:outerShdw blurRad="38100" dist="38100" dir="2700000" algn="tl">
                    <a:srgbClr val="FFFFFF"/>
                  </a:outerShdw>
                </a:effectLst>
                <a:latin typeface="楷体_GB2312" pitchFamily="49" charset="-122"/>
                <a:ea typeface="楷体_GB2312" pitchFamily="49" charset="-122"/>
              </a:rPr>
              <a:t>的</a:t>
            </a:r>
            <a:r>
              <a:rPr lang="zh-CN" altLang="en-US" b="1" dirty="0">
                <a:effectLst>
                  <a:outerShdw blurRad="38100" dist="38100" dir="2700000" algn="tl">
                    <a:srgbClr val="FFFFFF"/>
                  </a:outerShdw>
                </a:effectLst>
                <a:latin typeface="楷体_GB2312" pitchFamily="49" charset="-122"/>
                <a:ea typeface="楷体_GB2312" pitchFamily="49" charset="-122"/>
              </a:rPr>
              <a:t>证明过程可知，当</a:t>
            </a:r>
            <a:r>
              <a:rPr lang="en-US" altLang="zh-CN" b="1" i="1" dirty="0">
                <a:solidFill>
                  <a:srgbClr val="FF0000"/>
                </a:solidFill>
                <a:effectLst>
                  <a:outerShdw blurRad="38100" dist="38100" dir="2700000" algn="tl">
                    <a:srgbClr val="000000"/>
                  </a:outerShdw>
                </a:effectLst>
                <a:ea typeface="楷体_GB2312" pitchFamily="49" charset="-122"/>
              </a:rPr>
              <a:t>P</a:t>
            </a:r>
            <a:r>
              <a:rPr lang="en-US" altLang="zh-CN" b="1" i="1" baseline="30000" dirty="0">
                <a:solidFill>
                  <a:srgbClr val="FF0000"/>
                </a:solidFill>
                <a:effectLst>
                  <a:outerShdw blurRad="38100" dist="38100" dir="2700000" algn="tl">
                    <a:srgbClr val="000000"/>
                  </a:outerShdw>
                </a:effectLst>
                <a:ea typeface="楷体_GB2312" pitchFamily="49" charset="-122"/>
              </a:rPr>
              <a:t>-1</a:t>
            </a:r>
            <a:r>
              <a:rPr lang="en-US" altLang="zh-CN" b="1" i="1" dirty="0">
                <a:solidFill>
                  <a:srgbClr val="FF0000"/>
                </a:solidFill>
                <a:effectLst>
                  <a:outerShdw blurRad="38100" dist="38100" dir="2700000" algn="tl">
                    <a:srgbClr val="000000"/>
                  </a:outerShdw>
                </a:effectLst>
                <a:ea typeface="楷体_GB2312" pitchFamily="49" charset="-122"/>
              </a:rPr>
              <a:t>AP</a:t>
            </a:r>
            <a:r>
              <a:rPr lang="zh-CN" altLang="en-US" b="1" dirty="0">
                <a:effectLst>
                  <a:outerShdw blurRad="38100" dist="38100" dir="2700000" algn="tl">
                    <a:srgbClr val="FFFFFF"/>
                  </a:outerShdw>
                </a:effectLst>
                <a:latin typeface="楷体_GB2312" pitchFamily="49" charset="-122"/>
                <a:ea typeface="楷体_GB2312" pitchFamily="49" charset="-122"/>
              </a:rPr>
              <a:t>是对角形矩阵时，对角形矩阵对角线上</a:t>
            </a:r>
            <a:r>
              <a:rPr lang="en-US" altLang="zh-CN" b="1" i="1" dirty="0">
                <a:effectLst>
                  <a:outerShdw blurRad="38100" dist="38100" dir="2700000" algn="tl">
                    <a:srgbClr val="FFFFFF"/>
                  </a:outerShdw>
                </a:effectLst>
                <a:ea typeface="楷体_GB2312" pitchFamily="49" charset="-122"/>
              </a:rPr>
              <a:t>n</a:t>
            </a:r>
            <a:r>
              <a:rPr lang="zh-CN" altLang="en-US" b="1" dirty="0">
                <a:effectLst>
                  <a:outerShdw blurRad="38100" dist="38100" dir="2700000" algn="tl">
                    <a:srgbClr val="FFFFFF"/>
                  </a:outerShdw>
                </a:effectLst>
                <a:latin typeface="楷体_GB2312" pitchFamily="49" charset="-122"/>
                <a:ea typeface="楷体_GB2312" pitchFamily="49" charset="-122"/>
              </a:rPr>
              <a:t>个元素即为</a:t>
            </a:r>
            <a:r>
              <a:rPr lang="en-US" altLang="zh-CN" b="1" i="1" dirty="0">
                <a:solidFill>
                  <a:srgbClr val="FF0000"/>
                </a:solidFill>
                <a:effectLst>
                  <a:outerShdw blurRad="38100" dist="38100" dir="2700000" algn="tl">
                    <a:srgbClr val="000000"/>
                  </a:outerShdw>
                </a:effectLst>
                <a:ea typeface="楷体_GB2312" pitchFamily="49" charset="-122"/>
              </a:rPr>
              <a:t>A</a:t>
            </a:r>
            <a:r>
              <a:rPr lang="zh-CN" altLang="en-US" b="1" dirty="0">
                <a:effectLst>
                  <a:outerShdw blurRad="38100" dist="38100" dir="2700000" algn="tl">
                    <a:srgbClr val="FFFFFF"/>
                  </a:outerShdw>
                </a:effectLst>
                <a:latin typeface="楷体_GB2312" pitchFamily="49" charset="-122"/>
                <a:ea typeface="楷体_GB2312" pitchFamily="49" charset="-122"/>
              </a:rPr>
              <a:t>的</a:t>
            </a:r>
            <a:r>
              <a:rPr lang="en-US" altLang="zh-CN" b="1" i="1" dirty="0">
                <a:effectLst>
                  <a:outerShdw blurRad="38100" dist="38100" dir="2700000" algn="tl">
                    <a:srgbClr val="FFFFFF"/>
                  </a:outerShdw>
                </a:effectLst>
                <a:ea typeface="楷体_GB2312" pitchFamily="49" charset="-122"/>
              </a:rPr>
              <a:t>n</a:t>
            </a:r>
            <a:r>
              <a:rPr lang="zh-CN" altLang="en-US" b="1" dirty="0">
                <a:effectLst>
                  <a:outerShdw blurRad="38100" dist="38100" dir="2700000" algn="tl">
                    <a:srgbClr val="FFFFFF"/>
                  </a:outerShdw>
                </a:effectLst>
                <a:latin typeface="楷体_GB2312" pitchFamily="49" charset="-122"/>
                <a:ea typeface="楷体_GB2312" pitchFamily="49" charset="-122"/>
              </a:rPr>
              <a:t>个特征值，而可逆矩阵</a:t>
            </a:r>
            <a:r>
              <a:rPr lang="en-US" altLang="zh-CN" b="1" i="1" dirty="0">
                <a:solidFill>
                  <a:srgbClr val="0000CC"/>
                </a:solidFill>
                <a:effectLst>
                  <a:outerShdw blurRad="38100" dist="38100" dir="2700000" algn="tl">
                    <a:srgbClr val="000000"/>
                  </a:outerShdw>
                </a:effectLst>
                <a:ea typeface="楷体_GB2312" pitchFamily="49" charset="-122"/>
              </a:rPr>
              <a:t>P</a:t>
            </a:r>
            <a:r>
              <a:rPr lang="zh-CN" altLang="en-US" b="1" dirty="0">
                <a:effectLst>
                  <a:outerShdw blurRad="38100" dist="38100" dir="2700000" algn="tl">
                    <a:srgbClr val="FFFFFF"/>
                  </a:outerShdw>
                </a:effectLst>
                <a:latin typeface="楷体_GB2312" pitchFamily="49" charset="-122"/>
                <a:ea typeface="楷体_GB2312" pitchFamily="49" charset="-122"/>
              </a:rPr>
              <a:t>的</a:t>
            </a:r>
            <a:r>
              <a:rPr lang="en-US" altLang="zh-CN" b="1" i="1" dirty="0">
                <a:effectLst>
                  <a:outerShdw blurRad="38100" dist="38100" dir="2700000" algn="tl">
                    <a:srgbClr val="FFFFFF"/>
                  </a:outerShdw>
                </a:effectLst>
                <a:ea typeface="楷体_GB2312" pitchFamily="49" charset="-122"/>
              </a:rPr>
              <a:t>n</a:t>
            </a:r>
            <a:r>
              <a:rPr lang="zh-CN" altLang="en-US" b="1" dirty="0">
                <a:effectLst>
                  <a:outerShdw blurRad="38100" dist="38100" dir="2700000" algn="tl">
                    <a:srgbClr val="FFFFFF"/>
                  </a:outerShdw>
                </a:effectLst>
                <a:latin typeface="楷体_GB2312" pitchFamily="49" charset="-122"/>
                <a:ea typeface="楷体_GB2312" pitchFamily="49" charset="-122"/>
              </a:rPr>
              <a:t>个列向量</a:t>
            </a:r>
            <a:r>
              <a:rPr lang="en-US" altLang="zh-CN" b="1" i="1" dirty="0">
                <a:solidFill>
                  <a:srgbClr val="0000CC"/>
                </a:solidFill>
                <a:effectLst>
                  <a:outerShdw blurRad="38100" dist="38100" dir="2700000" algn="tl">
                    <a:srgbClr val="000000"/>
                  </a:outerShdw>
                </a:effectLst>
                <a:ea typeface="楷体_GB2312" pitchFamily="49" charset="-122"/>
              </a:rPr>
              <a:t>p</a:t>
            </a:r>
            <a:r>
              <a:rPr lang="en-US" altLang="zh-CN" b="1" i="1" baseline="-25000" dirty="0">
                <a:solidFill>
                  <a:srgbClr val="0000CC"/>
                </a:solidFill>
                <a:effectLst>
                  <a:outerShdw blurRad="38100" dist="38100" dir="2700000" algn="tl">
                    <a:srgbClr val="000000"/>
                  </a:outerShdw>
                </a:effectLst>
                <a:ea typeface="楷体_GB2312" pitchFamily="49" charset="-122"/>
              </a:rPr>
              <a:t>1</a:t>
            </a:r>
            <a:r>
              <a:rPr lang="en-US" altLang="zh-CN" b="1" i="1" dirty="0">
                <a:solidFill>
                  <a:srgbClr val="0000CC"/>
                </a:solidFill>
                <a:effectLst>
                  <a:outerShdw blurRad="38100" dist="38100" dir="2700000" algn="tl">
                    <a:srgbClr val="000000"/>
                  </a:outerShdw>
                </a:effectLst>
                <a:ea typeface="楷体_GB2312" pitchFamily="49" charset="-122"/>
              </a:rPr>
              <a:t>,p</a:t>
            </a:r>
            <a:r>
              <a:rPr lang="en-US" altLang="zh-CN" b="1" i="1" baseline="-25000" dirty="0">
                <a:solidFill>
                  <a:srgbClr val="0000CC"/>
                </a:solidFill>
                <a:effectLst>
                  <a:outerShdw blurRad="38100" dist="38100" dir="2700000" algn="tl">
                    <a:srgbClr val="000000"/>
                  </a:outerShdw>
                </a:effectLst>
                <a:ea typeface="楷体_GB2312" pitchFamily="49" charset="-122"/>
              </a:rPr>
              <a:t>2</a:t>
            </a:r>
            <a:r>
              <a:rPr lang="en-US" altLang="zh-CN" b="1" i="1" dirty="0">
                <a:solidFill>
                  <a:srgbClr val="0000CC"/>
                </a:solidFill>
                <a:effectLst>
                  <a:outerShdw blurRad="38100" dist="38100" dir="2700000" algn="tl">
                    <a:srgbClr val="000000"/>
                  </a:outerShdw>
                </a:effectLst>
                <a:ea typeface="楷体_GB2312" pitchFamily="49" charset="-122"/>
              </a:rPr>
              <a:t>,…,</a:t>
            </a:r>
            <a:r>
              <a:rPr lang="en-US" altLang="zh-CN" b="1" i="1" dirty="0" err="1">
                <a:solidFill>
                  <a:srgbClr val="0000CC"/>
                </a:solidFill>
                <a:effectLst>
                  <a:outerShdw blurRad="38100" dist="38100" dir="2700000" algn="tl">
                    <a:srgbClr val="000000"/>
                  </a:outerShdw>
                </a:effectLst>
                <a:ea typeface="楷体_GB2312" pitchFamily="49" charset="-122"/>
              </a:rPr>
              <a:t>p</a:t>
            </a:r>
            <a:r>
              <a:rPr lang="en-US" altLang="zh-CN" b="1" i="1" baseline="-25000" dirty="0" err="1">
                <a:solidFill>
                  <a:srgbClr val="0000CC"/>
                </a:solidFill>
                <a:effectLst>
                  <a:outerShdw blurRad="38100" dist="38100" dir="2700000" algn="tl">
                    <a:srgbClr val="000000"/>
                  </a:outerShdw>
                </a:effectLst>
                <a:ea typeface="楷体_GB2312" pitchFamily="49" charset="-122"/>
              </a:rPr>
              <a:t>n</a:t>
            </a:r>
            <a:r>
              <a:rPr lang="zh-CN" altLang="en-US" b="1" dirty="0">
                <a:effectLst>
                  <a:outerShdw blurRad="38100" dist="38100" dir="2700000" algn="tl">
                    <a:srgbClr val="FFFFFF"/>
                  </a:outerShdw>
                </a:effectLst>
                <a:latin typeface="楷体_GB2312" pitchFamily="49" charset="-122"/>
                <a:ea typeface="楷体_GB2312" pitchFamily="49" charset="-122"/>
              </a:rPr>
              <a:t>则是分别对应于特征值</a:t>
            </a:r>
          </a:p>
        </p:txBody>
      </p:sp>
      <p:grpSp>
        <p:nvGrpSpPr>
          <p:cNvPr id="6" name="Group 10"/>
          <p:cNvGrpSpPr>
            <a:grpSpLocks/>
          </p:cNvGrpSpPr>
          <p:nvPr/>
        </p:nvGrpSpPr>
        <p:grpSpPr bwMode="auto">
          <a:xfrm>
            <a:off x="819112" y="1763712"/>
            <a:ext cx="10765239" cy="1146176"/>
            <a:chOff x="-187" y="1295"/>
            <a:chExt cx="6859" cy="722"/>
          </a:xfrm>
        </p:grpSpPr>
        <p:graphicFrame>
          <p:nvGraphicFramePr>
            <p:cNvPr id="7" name="Object 8"/>
            <p:cNvGraphicFramePr>
              <a:graphicFrameLocks noChangeAspect="1"/>
            </p:cNvGraphicFramePr>
            <p:nvPr>
              <p:extLst>
                <p:ext uri="{D42A27DB-BD31-4B8C-83A1-F6EECF244321}">
                  <p14:modId xmlns:p14="http://schemas.microsoft.com/office/powerpoint/2010/main" val="3622391059"/>
                </p:ext>
              </p:extLst>
            </p:nvPr>
          </p:nvGraphicFramePr>
          <p:xfrm>
            <a:off x="5528" y="1295"/>
            <a:ext cx="1144" cy="300"/>
          </p:xfrm>
          <a:graphic>
            <a:graphicData uri="http://schemas.openxmlformats.org/presentationml/2006/ole">
              <mc:AlternateContent xmlns:mc="http://schemas.openxmlformats.org/markup-compatibility/2006">
                <mc:Choice xmlns:v="urn:schemas-microsoft-com:vml" Requires="v">
                  <p:oleObj spid="_x0000_s55530" name="Equation" r:id="rId4" imgW="1257300" imgH="330200" progId="Equation.DSMT4">
                    <p:embed/>
                  </p:oleObj>
                </mc:Choice>
                <mc:Fallback>
                  <p:oleObj name="Equation" r:id="rId4" imgW="12573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 y="1295"/>
                          <a:ext cx="1144"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9"/>
            <p:cNvSpPr txBox="1">
              <a:spLocks noChangeArrowheads="1"/>
            </p:cNvSpPr>
            <p:nvPr/>
          </p:nvSpPr>
          <p:spPr bwMode="auto">
            <a:xfrm>
              <a:off x="-187" y="1652"/>
              <a:ext cx="27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b="1" dirty="0">
                  <a:effectLst>
                    <a:outerShdw blurRad="38100" dist="38100" dir="2700000" algn="tl">
                      <a:srgbClr val="FFFFFF"/>
                    </a:outerShdw>
                  </a:effectLst>
                  <a:latin typeface="楷体_GB2312" pitchFamily="49" charset="-122"/>
                  <a:ea typeface="楷体_GB2312" pitchFamily="49" charset="-122"/>
                </a:rPr>
                <a:t>的线性无关的特征向量</a:t>
              </a:r>
              <a:r>
                <a:rPr lang="en-US" altLang="zh-CN" b="1" dirty="0">
                  <a:effectLst>
                    <a:outerShdw blurRad="38100" dist="38100" dir="2700000" algn="tl">
                      <a:srgbClr val="FFFFFF"/>
                    </a:outerShdw>
                  </a:effectLst>
                  <a:latin typeface="楷体_GB2312" pitchFamily="49" charset="-122"/>
                  <a:ea typeface="楷体_GB2312" pitchFamily="49" charset="-122"/>
                </a:rPr>
                <a:t>.</a:t>
              </a:r>
            </a:p>
          </p:txBody>
        </p:sp>
      </p:grpSp>
      <p:sp>
        <p:nvSpPr>
          <p:cNvPr id="9" name="Text Box 11"/>
          <p:cNvSpPr txBox="1">
            <a:spLocks noChangeArrowheads="1"/>
          </p:cNvSpPr>
          <p:nvPr/>
        </p:nvSpPr>
        <p:spPr bwMode="auto">
          <a:xfrm>
            <a:off x="500784" y="3111500"/>
            <a:ext cx="1133475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sz="2800" b="1" dirty="0">
                <a:effectLst>
                  <a:outerShdw blurRad="38100" dist="38100" dir="2700000" algn="tl">
                    <a:srgbClr val="FFFFFF"/>
                  </a:outerShdw>
                </a:effectLst>
                <a:latin typeface="楷体_GB2312" pitchFamily="49" charset="-122"/>
                <a:ea typeface="楷体_GB2312" pitchFamily="49" charset="-122"/>
              </a:rPr>
              <a:t>    </a:t>
            </a:r>
            <a:r>
              <a:rPr lang="zh-CN" altLang="en-US" b="1" dirty="0">
                <a:effectLst>
                  <a:outerShdw blurRad="38100" dist="38100" dir="2700000" algn="tl">
                    <a:srgbClr val="FFFFFF"/>
                  </a:outerShdw>
                </a:effectLst>
                <a:latin typeface="楷体_GB2312" pitchFamily="49" charset="-122"/>
                <a:ea typeface="楷体_GB2312" pitchFamily="49" charset="-122"/>
              </a:rPr>
              <a:t>由定理</a:t>
            </a:r>
            <a:r>
              <a:rPr lang="en-US" altLang="zh-CN" b="1" dirty="0">
                <a:solidFill>
                  <a:srgbClr val="0000CC"/>
                </a:solidFill>
                <a:effectLst>
                  <a:outerShdw blurRad="38100" dist="38100" dir="2700000" algn="tl">
                    <a:srgbClr val="000000"/>
                  </a:outerShdw>
                </a:effectLst>
                <a:ea typeface="楷体_GB2312" pitchFamily="49" charset="-122"/>
              </a:rPr>
              <a:t>2</a:t>
            </a:r>
            <a:r>
              <a:rPr lang="zh-CN" altLang="en-US" b="1" dirty="0" smtClean="0">
                <a:effectLst>
                  <a:outerShdw blurRad="38100" dist="38100" dir="2700000" algn="tl">
                    <a:srgbClr val="FFFFFF"/>
                  </a:outerShdw>
                </a:effectLst>
                <a:latin typeface="楷体_GB2312" pitchFamily="49" charset="-122"/>
                <a:ea typeface="楷体_GB2312" pitchFamily="49" charset="-122"/>
              </a:rPr>
              <a:t>还可知</a:t>
            </a:r>
            <a:r>
              <a:rPr lang="zh-CN" altLang="en-US" b="1" dirty="0">
                <a:effectLst>
                  <a:outerShdw blurRad="38100" dist="38100" dir="2700000" algn="tl">
                    <a:srgbClr val="FFFFFF"/>
                  </a:outerShdw>
                </a:effectLst>
                <a:latin typeface="楷体_GB2312" pitchFamily="49" charset="-122"/>
                <a:ea typeface="楷体_GB2312" pitchFamily="49" charset="-122"/>
              </a:rPr>
              <a:t>，一个矩阵能否相似于对角形矩阵就归结为</a:t>
            </a:r>
            <a:r>
              <a:rPr lang="en-US" altLang="zh-CN" b="1" i="1" dirty="0">
                <a:effectLst>
                  <a:outerShdw blurRad="38100" dist="38100" dir="2700000" algn="tl">
                    <a:srgbClr val="FFFFFF"/>
                  </a:outerShdw>
                </a:effectLst>
                <a:ea typeface="楷体_GB2312" pitchFamily="49" charset="-122"/>
              </a:rPr>
              <a:t>n</a:t>
            </a:r>
            <a:r>
              <a:rPr lang="zh-CN" altLang="en-US" b="1" dirty="0">
                <a:effectLst>
                  <a:outerShdw blurRad="38100" dist="38100" dir="2700000" algn="tl">
                    <a:srgbClr val="FFFFFF"/>
                  </a:outerShdw>
                </a:effectLst>
                <a:latin typeface="楷体_GB2312" pitchFamily="49" charset="-122"/>
                <a:ea typeface="楷体_GB2312" pitchFamily="49" charset="-122"/>
              </a:rPr>
              <a:t>阶矩阵</a:t>
            </a:r>
            <a:r>
              <a:rPr lang="en-US" altLang="zh-CN" b="1" i="1" dirty="0">
                <a:effectLst>
                  <a:outerShdw blurRad="38100" dist="38100" dir="2700000" algn="tl">
                    <a:srgbClr val="FFFFFF"/>
                  </a:outerShdw>
                </a:effectLst>
                <a:ea typeface="楷体_GB2312" pitchFamily="49" charset="-122"/>
              </a:rPr>
              <a:t>A</a:t>
            </a:r>
            <a:r>
              <a:rPr lang="zh-CN" altLang="en-US" b="1" dirty="0">
                <a:effectLst>
                  <a:outerShdw blurRad="38100" dist="38100" dir="2700000" algn="tl">
                    <a:srgbClr val="FFFFFF"/>
                  </a:outerShdw>
                </a:effectLst>
                <a:latin typeface="楷体_GB2312" pitchFamily="49" charset="-122"/>
                <a:ea typeface="楷体_GB2312" pitchFamily="49" charset="-122"/>
              </a:rPr>
              <a:t>是否具有</a:t>
            </a:r>
            <a:r>
              <a:rPr lang="en-US" altLang="zh-CN" b="1" i="1" dirty="0">
                <a:effectLst>
                  <a:outerShdw blurRad="38100" dist="38100" dir="2700000" algn="tl">
                    <a:srgbClr val="FFFFFF"/>
                  </a:outerShdw>
                </a:effectLst>
                <a:ea typeface="楷体_GB2312" pitchFamily="49" charset="-122"/>
              </a:rPr>
              <a:t>n</a:t>
            </a:r>
            <a:r>
              <a:rPr lang="zh-CN" altLang="en-US" b="1" dirty="0">
                <a:effectLst>
                  <a:outerShdw blurRad="38100" dist="38100" dir="2700000" algn="tl">
                    <a:srgbClr val="FFFFFF"/>
                  </a:outerShdw>
                </a:effectLst>
                <a:latin typeface="楷体_GB2312" pitchFamily="49" charset="-122"/>
                <a:ea typeface="楷体_GB2312" pitchFamily="49" charset="-122"/>
              </a:rPr>
              <a:t>个线性无关的特征向量的问题</a:t>
            </a:r>
            <a:r>
              <a:rPr lang="en-US" altLang="zh-CN" b="1" dirty="0">
                <a:effectLst>
                  <a:outerShdw blurRad="38100" dist="38100" dir="2700000" algn="tl">
                    <a:srgbClr val="FFFFFF"/>
                  </a:outerShdw>
                </a:effectLst>
                <a:latin typeface="楷体_GB2312" pitchFamily="49" charset="-122"/>
                <a:ea typeface="楷体_GB2312" pitchFamily="49" charset="-122"/>
              </a:rPr>
              <a:t>.</a:t>
            </a:r>
            <a:r>
              <a:rPr lang="zh-CN" altLang="en-US" b="1" dirty="0">
                <a:effectLst>
                  <a:outerShdw blurRad="38100" dist="38100" dir="2700000" algn="tl">
                    <a:srgbClr val="FFFFFF"/>
                  </a:outerShdw>
                </a:effectLst>
                <a:latin typeface="楷体_GB2312" pitchFamily="49" charset="-122"/>
                <a:ea typeface="楷体_GB2312" pitchFamily="49" charset="-122"/>
              </a:rPr>
              <a:t>而线性方程组</a:t>
            </a:r>
            <a:r>
              <a:rPr lang="en-US" altLang="zh-CN" b="1" dirty="0">
                <a:effectLst>
                  <a:outerShdw blurRad="38100" dist="38100" dir="2700000" algn="tl">
                    <a:srgbClr val="FFFFFF"/>
                  </a:outerShdw>
                </a:effectLst>
                <a:ea typeface="楷体_GB2312" pitchFamily="49" charset="-122"/>
              </a:rPr>
              <a:t>(</a:t>
            </a:r>
            <a:r>
              <a:rPr kumimoji="0" lang="en-US" altLang="zh-CN" b="1" i="1" dirty="0">
                <a:solidFill>
                  <a:srgbClr val="FF0000"/>
                </a:solidFill>
                <a:effectLst>
                  <a:outerShdw blurRad="38100" dist="38100" dir="2700000" algn="tl">
                    <a:srgbClr val="000000"/>
                  </a:outerShdw>
                </a:effectLst>
                <a:sym typeface="Symbol" pitchFamily="18" charset="2"/>
              </a:rPr>
              <a:t></a:t>
            </a:r>
            <a:r>
              <a:rPr kumimoji="0" lang="en-US" altLang="zh-CN" b="1" i="1" baseline="-25000" dirty="0" err="1">
                <a:solidFill>
                  <a:srgbClr val="FF0000"/>
                </a:solidFill>
                <a:effectLst>
                  <a:outerShdw blurRad="38100" dist="38100" dir="2700000" algn="tl">
                    <a:srgbClr val="000000"/>
                  </a:outerShdw>
                </a:effectLst>
              </a:rPr>
              <a:t>i</a:t>
            </a:r>
            <a:r>
              <a:rPr kumimoji="0" lang="en-US" altLang="zh-CN" b="1" i="1" baseline="-25000" dirty="0">
                <a:solidFill>
                  <a:srgbClr val="FF0000"/>
                </a:solidFill>
                <a:effectLst>
                  <a:outerShdw blurRad="38100" dist="38100" dir="2700000" algn="tl">
                    <a:srgbClr val="000000"/>
                  </a:outerShdw>
                </a:effectLst>
              </a:rPr>
              <a:t> </a:t>
            </a:r>
            <a:r>
              <a:rPr lang="en-US" altLang="zh-CN" b="1" i="1" dirty="0">
                <a:effectLst>
                  <a:outerShdw blurRad="38100" dist="38100" dir="2700000" algn="tl">
                    <a:srgbClr val="FFFFFF"/>
                  </a:outerShdw>
                </a:effectLst>
                <a:ea typeface="楷体_GB2312" pitchFamily="49" charset="-122"/>
              </a:rPr>
              <a:t>I-A</a:t>
            </a:r>
            <a:r>
              <a:rPr lang="en-US" altLang="zh-CN" b="1" dirty="0">
                <a:effectLst>
                  <a:outerShdw blurRad="38100" dist="38100" dir="2700000" algn="tl">
                    <a:srgbClr val="FFFFFF"/>
                  </a:outerShdw>
                </a:effectLst>
                <a:ea typeface="楷体_GB2312" pitchFamily="49" charset="-122"/>
              </a:rPr>
              <a:t>)</a:t>
            </a:r>
            <a:r>
              <a:rPr lang="en-US" altLang="zh-CN" b="1" i="1" dirty="0">
                <a:effectLst>
                  <a:outerShdw blurRad="38100" dist="38100" dir="2700000" algn="tl">
                    <a:srgbClr val="FFFFFF"/>
                  </a:outerShdw>
                </a:effectLst>
                <a:ea typeface="楷体_GB2312" pitchFamily="49" charset="-122"/>
              </a:rPr>
              <a:t>x=0</a:t>
            </a:r>
            <a:r>
              <a:rPr lang="zh-CN" altLang="en-US" b="1" dirty="0">
                <a:effectLst>
                  <a:outerShdw blurRad="38100" dist="38100" dir="2700000" algn="tl">
                    <a:srgbClr val="FFFFFF"/>
                  </a:outerShdw>
                </a:effectLst>
                <a:ea typeface="楷体_GB2312" pitchFamily="49" charset="-122"/>
              </a:rPr>
              <a:t>的基础解系是</a:t>
            </a:r>
            <a:r>
              <a:rPr lang="en-US" altLang="zh-CN" b="1" i="1" dirty="0">
                <a:effectLst>
                  <a:outerShdw blurRad="38100" dist="38100" dir="2700000" algn="tl">
                    <a:srgbClr val="FFFFFF"/>
                  </a:outerShdw>
                </a:effectLst>
                <a:ea typeface="楷体_GB2312" pitchFamily="49" charset="-122"/>
              </a:rPr>
              <a:t>A</a:t>
            </a:r>
            <a:r>
              <a:rPr lang="zh-CN" altLang="en-US" b="1" dirty="0">
                <a:effectLst>
                  <a:outerShdw blurRad="38100" dist="38100" dir="2700000" algn="tl">
                    <a:srgbClr val="FFFFFF"/>
                  </a:outerShdw>
                </a:effectLst>
                <a:ea typeface="楷体_GB2312" pitchFamily="49" charset="-122"/>
              </a:rPr>
              <a:t>的属于特征值</a:t>
            </a:r>
            <a:r>
              <a:rPr kumimoji="0" lang="zh-CN" altLang="en-US" b="1" i="1" dirty="0">
                <a:solidFill>
                  <a:srgbClr val="FF0000"/>
                </a:solidFill>
                <a:effectLst>
                  <a:outerShdw blurRad="38100" dist="38100" dir="2700000" algn="tl">
                    <a:srgbClr val="000000"/>
                  </a:outerShdw>
                </a:effectLst>
                <a:sym typeface="Symbol" pitchFamily="18" charset="2"/>
              </a:rPr>
              <a:t></a:t>
            </a:r>
            <a:r>
              <a:rPr kumimoji="0" lang="en-US" altLang="zh-CN" b="1" i="1" baseline="-25000" dirty="0" err="1">
                <a:solidFill>
                  <a:srgbClr val="FF0000"/>
                </a:solidFill>
                <a:effectLst>
                  <a:outerShdw blurRad="38100" dist="38100" dir="2700000" algn="tl">
                    <a:srgbClr val="000000"/>
                  </a:outerShdw>
                </a:effectLst>
              </a:rPr>
              <a:t>i</a:t>
            </a:r>
            <a:r>
              <a:rPr kumimoji="0" lang="zh-CN" altLang="en-US" b="1" dirty="0">
                <a:effectLst>
                  <a:outerShdw blurRad="38100" dist="38100" dir="2700000" algn="tl">
                    <a:srgbClr val="FFFFFF"/>
                  </a:outerShdw>
                </a:effectLst>
                <a:ea typeface="楷体_GB2312" pitchFamily="49" charset="-122"/>
              </a:rPr>
              <a:t>的线性无关的特征向量。</a:t>
            </a:r>
          </a:p>
        </p:txBody>
      </p:sp>
      <p:sp>
        <p:nvSpPr>
          <p:cNvPr id="10" name="Text Box 12"/>
          <p:cNvSpPr txBox="1">
            <a:spLocks noChangeArrowheads="1"/>
          </p:cNvSpPr>
          <p:nvPr/>
        </p:nvSpPr>
        <p:spPr bwMode="auto">
          <a:xfrm>
            <a:off x="819112" y="5375215"/>
            <a:ext cx="1110618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zh-CN" altLang="en-US" sz="3600" b="1" dirty="0">
                <a:effectLst>
                  <a:outerShdw blurRad="38100" dist="38100" dir="2700000" algn="tl">
                    <a:srgbClr val="FFFFFF"/>
                  </a:outerShdw>
                </a:effectLst>
                <a:latin typeface="楷体_GB2312" pitchFamily="49" charset="-122"/>
                <a:ea typeface="楷体_GB2312" pitchFamily="49" charset="-122"/>
              </a:rPr>
              <a:t>问题</a:t>
            </a:r>
            <a:r>
              <a:rPr lang="en-US" altLang="zh-CN" sz="3600" b="1" dirty="0">
                <a:effectLst>
                  <a:outerShdw blurRad="38100" dist="38100" dir="2700000" algn="tl">
                    <a:srgbClr val="FFFFFF"/>
                  </a:outerShdw>
                </a:effectLst>
                <a:latin typeface="楷体_GB2312" pitchFamily="49" charset="-122"/>
                <a:ea typeface="楷体_GB2312" pitchFamily="49" charset="-122"/>
              </a:rPr>
              <a:t>:</a:t>
            </a:r>
            <a:r>
              <a:rPr lang="en-US" altLang="zh-CN" sz="3600" b="1" i="1" dirty="0">
                <a:solidFill>
                  <a:srgbClr val="FF0000"/>
                </a:solidFill>
                <a:effectLst>
                  <a:outerShdw blurRad="38100" dist="38100" dir="2700000" algn="tl">
                    <a:srgbClr val="000000"/>
                  </a:outerShdw>
                </a:effectLst>
                <a:ea typeface="楷体_GB2312" pitchFamily="49" charset="-122"/>
              </a:rPr>
              <a:t>A</a:t>
            </a:r>
            <a:r>
              <a:rPr lang="zh-CN" altLang="en-US" sz="3600" b="1" dirty="0">
                <a:effectLst>
                  <a:outerShdw blurRad="38100" dist="38100" dir="2700000" algn="tl">
                    <a:srgbClr val="FFFFFF"/>
                  </a:outerShdw>
                </a:effectLst>
                <a:latin typeface="楷体_GB2312" pitchFamily="49" charset="-122"/>
                <a:ea typeface="楷体_GB2312" pitchFamily="49" charset="-122"/>
              </a:rPr>
              <a:t>的不同的特征值的线性无关特征向量是否构成线性无关组？</a:t>
            </a:r>
          </a:p>
        </p:txBody>
      </p:sp>
      <p:sp>
        <p:nvSpPr>
          <p:cNvPr id="11" name="Rectangle 13"/>
          <p:cNvSpPr>
            <a:spLocks noChangeArrowheads="1"/>
          </p:cNvSpPr>
          <p:nvPr/>
        </p:nvSpPr>
        <p:spPr bwMode="auto">
          <a:xfrm>
            <a:off x="10079759" y="64912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CC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defRPr/>
            </a:pPr>
            <a:fld id="{7F052D8B-07E9-4D24-BF1D-82AC9F66585E}" type="slidenum">
              <a:rPr lang="en-US" altLang="zh-CN" sz="1800" b="1" smtClean="0">
                <a:solidFill>
                  <a:schemeClr val="tx2"/>
                </a:solidFill>
                <a:effectLst>
                  <a:outerShdw blurRad="38100" dist="38100" dir="2700000" algn="tl">
                    <a:srgbClr val="FFFFFF"/>
                  </a:outerShdw>
                </a:effectLst>
              </a:rPr>
              <a:pPr eaLnBrk="1" hangingPunct="1">
                <a:defRPr/>
              </a:pPr>
              <a:t>74</a:t>
            </a:fld>
            <a:endParaRPr lang="en-US" altLang="zh-CN" sz="1800" b="1" smtClean="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37054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7"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9"/>
                                        </p:tgtEl>
                                        <p:attrNameLst>
                                          <p:attrName>style.visibility</p:attrName>
                                        </p:attrNameLst>
                                      </p:cBhvr>
                                      <p:to>
                                        <p:strVal val="visible"/>
                                      </p:to>
                                    </p:set>
                                    <p:anim calcmode="discrete" valueType="clr">
                                      <p:cBhvr override="childStyle">
                                        <p:cTn id="20"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9"/>
                                        </p:tgtEl>
                                        <p:attrNameLst>
                                          <p:attrName>fillcolor</p:attrName>
                                        </p:attrNameLst>
                                      </p:cBhvr>
                                      <p:tavLst>
                                        <p:tav tm="0">
                                          <p:val>
                                            <p:clrVal>
                                              <a:schemeClr val="accent2"/>
                                            </p:clrVal>
                                          </p:val>
                                        </p:tav>
                                        <p:tav tm="50000">
                                          <p:val>
                                            <p:clrVal>
                                              <a:schemeClr val="hlink"/>
                                            </p:clrVal>
                                          </p:val>
                                        </p:tav>
                                      </p:tavLst>
                                    </p:anim>
                                    <p:set>
                                      <p:cBhvr>
                                        <p:cTn id="22" dur="80"/>
                                        <p:tgtEl>
                                          <p:spTgt spid="9"/>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nodeType="clickEffect">
                                  <p:stCondLst>
                                    <p:cond delay="0"/>
                                  </p:stCondLst>
                                  <p:iterate type="wd">
                                    <p:tmPct val="50000"/>
                                  </p:iterate>
                                  <p:childTnLst>
                                    <p:set>
                                      <p:cBhvr>
                                        <p:cTn id="26" dur="1" fill="hold">
                                          <p:stCondLst>
                                            <p:cond delay="0"/>
                                          </p:stCondLst>
                                        </p:cTn>
                                        <p:tgtEl>
                                          <p:spTgt spid="10">
                                            <p:txEl>
                                              <p:pRg st="0" end="0"/>
                                            </p:txEl>
                                          </p:spTgt>
                                        </p:tgtEl>
                                        <p:attrNameLst>
                                          <p:attrName>style.visibility</p:attrName>
                                        </p:attrNameLst>
                                      </p:cBhvr>
                                      <p:to>
                                        <p:strVal val="visible"/>
                                      </p:to>
                                    </p:set>
                                    <p:anim calcmode="discrete" valueType="clr">
                                      <p:cBhvr override="childStyle">
                                        <p:cTn id="27" dur="80"/>
                                        <p:tgtEl>
                                          <p:spTgt spid="1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0">
                                            <p:txEl>
                                              <p:pRg st="0" end="0"/>
                                            </p:txEl>
                                          </p:spTgt>
                                        </p:tgtEl>
                                        <p:attrNameLst>
                                          <p:attrName>fillcolor</p:attrName>
                                        </p:attrNameLst>
                                      </p:cBhvr>
                                      <p:tavLst>
                                        <p:tav tm="0">
                                          <p:val>
                                            <p:clrVal>
                                              <a:schemeClr val="accent2"/>
                                            </p:clrVal>
                                          </p:val>
                                        </p:tav>
                                        <p:tav tm="50000">
                                          <p:val>
                                            <p:clrVal>
                                              <a:schemeClr val="hlink"/>
                                            </p:clrVal>
                                          </p:val>
                                        </p:tav>
                                      </p:tavLst>
                                    </p:anim>
                                    <p:set>
                                      <p:cBhvr>
                                        <p:cTn id="29" dur="80"/>
                                        <p:tgtEl>
                                          <p:spTgt spid="10">
                                            <p:txEl>
                                              <p:pRg st="0" end="0"/>
                                            </p:txEl>
                                          </p:spTgt>
                                        </p:tgtEl>
                                        <p:attrNameLst>
                                          <p:attrName>fill.type</p:attrName>
                                        </p:attrNameLst>
                                      </p:cBhvr>
                                      <p:to>
                                        <p:strVal val="solid"/>
                                      </p:to>
                                    </p:se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2"/>
          <p:cNvSpPr>
            <a:spLocks noChangeShapeType="1"/>
          </p:cNvSpPr>
          <p:nvPr/>
        </p:nvSpPr>
        <p:spPr bwMode="auto">
          <a:xfrm>
            <a:off x="2032000" y="663575"/>
            <a:ext cx="8001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 name="Rectangle 4"/>
          <p:cNvSpPr>
            <a:spLocks noChangeArrowheads="1"/>
          </p:cNvSpPr>
          <p:nvPr/>
        </p:nvSpPr>
        <p:spPr bwMode="auto">
          <a:xfrm>
            <a:off x="1955800" y="247650"/>
            <a:ext cx="2667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1600" b="1" dirty="0">
                <a:solidFill>
                  <a:srgbClr val="FF0000"/>
                </a:solidFill>
                <a:effectLst>
                  <a:outerShdw blurRad="38100" dist="38100" dir="2700000" algn="tl">
                    <a:srgbClr val="000000"/>
                  </a:outerShdw>
                </a:effectLst>
                <a:latin typeface="黑体" pitchFamily="49" charset="-122"/>
                <a:ea typeface="黑体" pitchFamily="49" charset="-122"/>
              </a:rPr>
              <a:t>第四章 特征值与特征向量 </a:t>
            </a:r>
          </a:p>
        </p:txBody>
      </p:sp>
      <p:sp>
        <p:nvSpPr>
          <p:cNvPr id="4" name="Rectangle 6"/>
          <p:cNvSpPr>
            <a:spLocks noChangeArrowheads="1"/>
          </p:cNvSpPr>
          <p:nvPr/>
        </p:nvSpPr>
        <p:spPr bwMode="auto">
          <a:xfrm>
            <a:off x="676057" y="772756"/>
            <a:ext cx="31085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smtClean="0">
                <a:solidFill>
                  <a:srgbClr val="0000CC"/>
                </a:solidFill>
                <a:effectLst>
                  <a:outerShdw blurRad="38100" dist="38100" dir="2700000" algn="tl">
                    <a:srgbClr val="000000"/>
                  </a:outerShdw>
                </a:effectLst>
                <a:sym typeface="Symbol" pitchFamily="18" charset="2"/>
              </a:rPr>
              <a:t>性质</a:t>
            </a:r>
            <a:r>
              <a:rPr lang="en-US" altLang="zh-CN" b="1" dirty="0" smtClean="0">
                <a:solidFill>
                  <a:srgbClr val="0000CC"/>
                </a:solidFill>
                <a:effectLst>
                  <a:outerShdw blurRad="38100" dist="38100" dir="2700000" algn="tl">
                    <a:srgbClr val="000000"/>
                  </a:outerShdw>
                </a:effectLst>
                <a:sym typeface="Symbol" pitchFamily="18" charset="2"/>
              </a:rPr>
              <a:t>4</a:t>
            </a:r>
            <a:r>
              <a:rPr lang="zh-CN" altLang="en-US" b="1" dirty="0" smtClean="0">
                <a:solidFill>
                  <a:srgbClr val="0000CC"/>
                </a:solidFill>
                <a:effectLst>
                  <a:outerShdw blurRad="38100" dist="38100" dir="2700000" algn="tl">
                    <a:srgbClr val="000000"/>
                  </a:outerShdw>
                </a:effectLst>
                <a:sym typeface="Symbol" pitchFamily="18" charset="2"/>
              </a:rPr>
              <a:t>（</a:t>
            </a:r>
            <a:r>
              <a:rPr lang="en-US" altLang="zh-CN" b="1" dirty="0" smtClean="0">
                <a:solidFill>
                  <a:srgbClr val="0000CC"/>
                </a:solidFill>
                <a:effectLst>
                  <a:outerShdw blurRad="38100" dist="38100" dir="2700000" algn="tl">
                    <a:srgbClr val="000000"/>
                  </a:outerShdw>
                </a:effectLst>
                <a:sym typeface="Symbol" pitchFamily="18" charset="2"/>
              </a:rPr>
              <a:t>P165</a:t>
            </a:r>
            <a:r>
              <a:rPr lang="zh-CN" altLang="en-US" b="1" dirty="0" smtClean="0">
                <a:solidFill>
                  <a:srgbClr val="0000CC"/>
                </a:solidFill>
                <a:effectLst>
                  <a:outerShdw blurRad="38100" dist="38100" dir="2700000" algn="tl">
                    <a:srgbClr val="000000"/>
                  </a:outerShdw>
                </a:effectLst>
                <a:sym typeface="Symbol" pitchFamily="18" charset="2"/>
              </a:rPr>
              <a:t>）</a:t>
            </a:r>
            <a:r>
              <a:rPr lang="en-US" altLang="zh-CN" b="1" dirty="0" smtClean="0">
                <a:effectLst>
                  <a:outerShdw blurRad="38100" dist="38100" dir="2700000" algn="tl">
                    <a:srgbClr val="FFFFFF"/>
                  </a:outerShdw>
                </a:effectLst>
                <a:sym typeface="Symbol" pitchFamily="18" charset="2"/>
              </a:rPr>
              <a:t>. </a:t>
            </a:r>
            <a:endParaRPr lang="en-US" altLang="zh-CN" b="1" dirty="0">
              <a:effectLst>
                <a:outerShdw blurRad="38100" dist="38100" dir="2700000" algn="tl">
                  <a:srgbClr val="FFFFFF"/>
                </a:outerShdw>
              </a:effectLst>
              <a:sym typeface="Symbol" pitchFamily="18" charset="2"/>
            </a:endParaRPr>
          </a:p>
        </p:txBody>
      </p:sp>
      <p:sp>
        <p:nvSpPr>
          <p:cNvPr id="5" name="Rectangle 7"/>
          <p:cNvSpPr>
            <a:spLocks noChangeArrowheads="1"/>
          </p:cNvSpPr>
          <p:nvPr/>
        </p:nvSpPr>
        <p:spPr bwMode="auto">
          <a:xfrm>
            <a:off x="3479800" y="1435100"/>
            <a:ext cx="5740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a:solidFill>
                  <a:srgbClr val="0000CC"/>
                </a:solidFill>
                <a:effectLst>
                  <a:outerShdw blurRad="38100" dist="38100" dir="2700000" algn="tl">
                    <a:srgbClr val="000000"/>
                  </a:outerShdw>
                </a:effectLst>
                <a:sym typeface="Symbol" pitchFamily="18" charset="2"/>
              </a:rPr>
              <a:t></a:t>
            </a:r>
            <a:r>
              <a:rPr lang="en-US" altLang="zh-CN" b="1" i="1" baseline="-25000" dirty="0">
                <a:solidFill>
                  <a:srgbClr val="0000CC"/>
                </a:solidFill>
                <a:effectLst>
                  <a:outerShdw blurRad="38100" dist="38100" dir="2700000" algn="tl">
                    <a:srgbClr val="000000"/>
                  </a:outerShdw>
                </a:effectLst>
                <a:sym typeface="Symbol" pitchFamily="18" charset="2"/>
              </a:rPr>
              <a:t>n</a:t>
            </a:r>
            <a:r>
              <a:rPr lang="en-US" altLang="zh-CN" b="1" i="1" dirty="0">
                <a:solidFill>
                  <a:srgbClr val="0000CC"/>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的特征向量 </a:t>
            </a:r>
          </a:p>
        </p:txBody>
      </p:sp>
      <p:sp>
        <p:nvSpPr>
          <p:cNvPr id="6" name="Rectangle 8"/>
          <p:cNvSpPr>
            <a:spLocks noChangeArrowheads="1"/>
          </p:cNvSpPr>
          <p:nvPr/>
        </p:nvSpPr>
        <p:spPr bwMode="auto">
          <a:xfrm>
            <a:off x="3479800" y="757238"/>
            <a:ext cx="65722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a:solidFill>
                  <a:srgbClr val="0000CC"/>
                </a:solidFill>
                <a:effectLst>
                  <a:outerShdw blurRad="38100" dist="38100" dir="2700000" algn="tl">
                    <a:srgbClr val="000000"/>
                  </a:outerShdw>
                </a:effectLst>
                <a:sym typeface="Symbol" pitchFamily="18" charset="2"/>
              </a:rPr>
              <a:t></a:t>
            </a:r>
            <a:r>
              <a:rPr lang="en-US" altLang="zh-CN" b="1" i="1" baseline="-25000" dirty="0">
                <a:solidFill>
                  <a:srgbClr val="0000CC"/>
                </a:solidFill>
                <a:effectLst>
                  <a:outerShdw blurRad="38100" dist="38100" dir="2700000" algn="tl">
                    <a:srgbClr val="000000"/>
                  </a:outerShdw>
                </a:effectLst>
                <a:sym typeface="Symbol" pitchFamily="18" charset="2"/>
              </a:rPr>
              <a:t>n</a:t>
            </a:r>
            <a:r>
              <a:rPr lang="en-US" altLang="zh-CN" b="1" i="1" dirty="0">
                <a:solidFill>
                  <a:srgbClr val="0000CC"/>
                </a:solidFill>
                <a:effectLst>
                  <a:outerShdw blurRad="38100" dist="38100" dir="2700000" algn="tl">
                    <a:srgbClr val="000000"/>
                  </a:outerShdw>
                </a:effectLst>
                <a:sym typeface="Symbol" pitchFamily="18" charset="2"/>
              </a:rPr>
              <a:t> </a:t>
            </a: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a:t>
            </a:r>
            <a:r>
              <a:rPr lang="zh-CN" altLang="en-US" b="1" dirty="0">
                <a:effectLst>
                  <a:outerShdw blurRad="38100" dist="38100" dir="2700000" algn="tl">
                    <a:srgbClr val="FFFFFF"/>
                  </a:outerShdw>
                </a:effectLst>
                <a:sym typeface="Symbol" pitchFamily="18" charset="2"/>
              </a:rPr>
              <a:t>的互异的特征值 </a:t>
            </a:r>
          </a:p>
        </p:txBody>
      </p:sp>
      <p:sp>
        <p:nvSpPr>
          <p:cNvPr id="7" name="Line 9"/>
          <p:cNvSpPr>
            <a:spLocks noChangeShapeType="1"/>
          </p:cNvSpPr>
          <p:nvPr/>
        </p:nvSpPr>
        <p:spPr bwMode="auto">
          <a:xfrm>
            <a:off x="3784600" y="1336675"/>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8" name="Line 10"/>
          <p:cNvSpPr>
            <a:spLocks noChangeShapeType="1"/>
          </p:cNvSpPr>
          <p:nvPr/>
        </p:nvSpPr>
        <p:spPr bwMode="auto">
          <a:xfrm>
            <a:off x="4318000" y="1336675"/>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9" name="Line 11"/>
          <p:cNvSpPr>
            <a:spLocks noChangeShapeType="1"/>
          </p:cNvSpPr>
          <p:nvPr/>
        </p:nvSpPr>
        <p:spPr bwMode="auto">
          <a:xfrm>
            <a:off x="5461000" y="1336675"/>
            <a:ext cx="0" cy="304800"/>
          </a:xfrm>
          <a:prstGeom prst="line">
            <a:avLst/>
          </a:prstGeom>
          <a:noFill/>
          <a:ln w="19050">
            <a:solidFill>
              <a:srgbClr val="993366"/>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0" name="Rectangle 12"/>
          <p:cNvSpPr>
            <a:spLocks noChangeArrowheads="1"/>
          </p:cNvSpPr>
          <p:nvPr/>
        </p:nvSpPr>
        <p:spPr bwMode="auto">
          <a:xfrm>
            <a:off x="3532188" y="2120900"/>
            <a:ext cx="45370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a:t>
            </a:r>
            <a:r>
              <a:rPr lang="en-US" altLang="zh-CN"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a:solidFill>
                  <a:srgbClr val="0000CC"/>
                </a:solidFill>
                <a:effectLst>
                  <a:outerShdw blurRad="38100" dist="38100" dir="2700000" algn="tl">
                    <a:srgbClr val="000000"/>
                  </a:outerShdw>
                </a:effectLst>
                <a:sym typeface="Symbol" pitchFamily="18" charset="2"/>
              </a:rPr>
              <a:t></a:t>
            </a:r>
            <a:r>
              <a:rPr lang="en-US" altLang="zh-CN" b="1" i="1" baseline="-25000" dirty="0">
                <a:solidFill>
                  <a:srgbClr val="0000CC"/>
                </a:solidFill>
                <a:effectLst>
                  <a:outerShdw blurRad="38100" dist="38100" dir="2700000" algn="tl">
                    <a:srgbClr val="000000"/>
                  </a:outerShdw>
                </a:effectLst>
                <a:sym typeface="Symbol" pitchFamily="18" charset="2"/>
              </a:rPr>
              <a:t>n</a:t>
            </a:r>
            <a:r>
              <a:rPr lang="zh-CN" altLang="en-US" b="1" dirty="0">
                <a:effectLst>
                  <a:outerShdw blurRad="38100" dist="38100" dir="2700000" algn="tl">
                    <a:srgbClr val="FFFFFF"/>
                  </a:outerShdw>
                </a:effectLst>
                <a:sym typeface="Symbol" pitchFamily="18" charset="2"/>
              </a:rPr>
              <a:t>线性无关 </a:t>
            </a:r>
          </a:p>
        </p:txBody>
      </p:sp>
      <p:sp>
        <p:nvSpPr>
          <p:cNvPr id="11" name="Rectangle 13"/>
          <p:cNvSpPr>
            <a:spLocks noChangeArrowheads="1"/>
          </p:cNvSpPr>
          <p:nvPr/>
        </p:nvSpPr>
        <p:spPr bwMode="auto">
          <a:xfrm>
            <a:off x="1555750" y="3746500"/>
            <a:ext cx="81083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smtClean="0">
                <a:solidFill>
                  <a:srgbClr val="0000CC"/>
                </a:solidFill>
                <a:effectLst>
                  <a:outerShdw blurRad="38100" dist="38100" dir="2700000" algn="tl">
                    <a:srgbClr val="000000"/>
                  </a:outerShdw>
                </a:effectLst>
                <a:ea typeface="黑体" pitchFamily="49" charset="-122"/>
                <a:sym typeface="Symbol" pitchFamily="18" charset="2"/>
              </a:rPr>
              <a:t>推论</a:t>
            </a:r>
            <a:r>
              <a:rPr lang="en-US" altLang="zh-CN" b="1" smtClean="0">
                <a:solidFill>
                  <a:srgbClr val="0000CC"/>
                </a:solidFill>
                <a:effectLst>
                  <a:outerShdw blurRad="38100" dist="38100" dir="2700000" algn="tl">
                    <a:srgbClr val="000000"/>
                  </a:outerShdw>
                </a:effectLst>
                <a:ea typeface="黑体" pitchFamily="49" charset="-122"/>
                <a:sym typeface="Symbol" pitchFamily="18" charset="2"/>
              </a:rPr>
              <a:t>2.   </a:t>
            </a:r>
            <a:r>
              <a:rPr lang="en-US" altLang="zh-CN" b="1" i="1" smtClean="0">
                <a:effectLst>
                  <a:outerShdw blurRad="38100" dist="38100" dir="2700000" algn="tl">
                    <a:srgbClr val="FFFFFF"/>
                  </a:outerShdw>
                </a:effectLst>
                <a:sym typeface="Symbol" pitchFamily="18" charset="2"/>
              </a:rPr>
              <a:t>A</a:t>
            </a:r>
            <a:r>
              <a:rPr lang="en-US" altLang="zh-CN" b="1" i="1" baseline="-25000" smtClean="0">
                <a:effectLst>
                  <a:outerShdw blurRad="38100" dist="38100" dir="2700000" algn="tl">
                    <a:srgbClr val="FFFFFF"/>
                  </a:outerShdw>
                </a:effectLst>
                <a:sym typeface="Symbol" pitchFamily="18" charset="2"/>
              </a:rPr>
              <a:t>n</a:t>
            </a:r>
            <a:r>
              <a:rPr lang="en-US" altLang="zh-CN" b="1" baseline="-25000" dirty="0" err="1">
                <a:effectLst>
                  <a:outerShdw blurRad="38100" dist="38100" dir="2700000" algn="tl">
                    <a:srgbClr val="FFFFFF"/>
                  </a:outerShdw>
                </a:effectLst>
                <a:sym typeface="Symbol" pitchFamily="18" charset="2"/>
              </a:rPr>
              <a:t></a:t>
            </a:r>
            <a:r>
              <a:rPr lang="en-US" altLang="zh-CN" b="1" i="1" baseline="-25000" dirty="0" err="1">
                <a:effectLst>
                  <a:outerShdw blurRad="38100" dist="38100" dir="2700000" algn="tl">
                    <a:srgbClr val="FFFFFF"/>
                  </a:outerShdw>
                </a:effectLst>
                <a:sym typeface="Symbol" pitchFamily="18" charset="2"/>
              </a:rPr>
              <a:t>n</a:t>
            </a:r>
            <a:r>
              <a:rPr lang="zh-CN" altLang="en-US" b="1" dirty="0">
                <a:effectLst>
                  <a:outerShdw blurRad="38100" dist="38100" dir="2700000" algn="tl">
                    <a:srgbClr val="FFFFFF"/>
                  </a:outerShdw>
                </a:effectLst>
                <a:sym typeface="Symbol" pitchFamily="18" charset="2"/>
              </a:rPr>
              <a:t>有</a:t>
            </a:r>
            <a:r>
              <a:rPr lang="en-US" altLang="zh-CN" b="1" i="1" dirty="0">
                <a:effectLst>
                  <a:outerShdw blurRad="38100" dist="38100" dir="2700000" algn="tl">
                    <a:srgbClr val="FFFFFF"/>
                  </a:outerShdw>
                </a:effectLst>
                <a:sym typeface="Symbol" pitchFamily="18" charset="2"/>
              </a:rPr>
              <a:t>n</a:t>
            </a:r>
            <a:r>
              <a:rPr lang="zh-CN" altLang="en-US" b="1" dirty="0">
                <a:effectLst>
                  <a:outerShdw blurRad="38100" dist="38100" dir="2700000" algn="tl">
                    <a:srgbClr val="FFFFFF"/>
                  </a:outerShdw>
                </a:effectLst>
                <a:sym typeface="Symbol" pitchFamily="18" charset="2"/>
              </a:rPr>
              <a:t>个互异的特征值</a:t>
            </a:r>
            <a:r>
              <a:rPr lang="zh-CN" altLang="en-US" b="1" i="1" dirty="0">
                <a:solidFill>
                  <a:srgbClr val="FF0000"/>
                </a:solidFill>
                <a:effectLst>
                  <a:outerShdw blurRad="38100" dist="38100" dir="2700000" algn="tl">
                    <a:srgbClr val="000000"/>
                  </a:outerShdw>
                </a:effectLst>
                <a:sym typeface="Symbol" pitchFamily="18" charset="2"/>
              </a:rPr>
              <a:t></a:t>
            </a:r>
            <a:r>
              <a:rPr lang="en-US" altLang="zh-CN" b="1" baseline="-25000" dirty="0">
                <a:solidFill>
                  <a:srgbClr val="FF0000"/>
                </a:solidFill>
                <a:effectLst>
                  <a:outerShdw blurRad="38100" dist="38100" dir="2700000" algn="tl">
                    <a:srgbClr val="000000"/>
                  </a:outerShdw>
                </a:effectLst>
                <a:sym typeface="Symbol" pitchFamily="18" charset="2"/>
              </a:rPr>
              <a:t>1</a:t>
            </a:r>
            <a:r>
              <a:rPr lang="en-US" altLang="zh-CN" b="1" dirty="0">
                <a:effectLst>
                  <a:outerShdw blurRad="38100" dist="38100" dir="2700000" algn="tl">
                    <a:srgbClr val="FFFFFF"/>
                  </a:outerShdw>
                </a:effectLst>
                <a:sym typeface="Symbol" pitchFamily="18" charset="2"/>
              </a:rPr>
              <a:t>, </a:t>
            </a: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 </a:t>
            </a:r>
            <a:r>
              <a:rPr lang="en-US" altLang="zh-CN" b="1" i="1" dirty="0">
                <a:solidFill>
                  <a:srgbClr val="0000CC"/>
                </a:solidFill>
                <a:effectLst>
                  <a:outerShdw blurRad="38100" dist="38100" dir="2700000" algn="tl">
                    <a:srgbClr val="000000"/>
                  </a:outerShdw>
                </a:effectLst>
                <a:sym typeface="Symbol" pitchFamily="18" charset="2"/>
              </a:rPr>
              <a:t></a:t>
            </a:r>
            <a:r>
              <a:rPr lang="en-US" altLang="zh-CN" b="1" i="1" baseline="-25000" dirty="0">
                <a:solidFill>
                  <a:srgbClr val="0000CC"/>
                </a:solidFill>
                <a:effectLst>
                  <a:outerShdw blurRad="38100" dist="38100" dir="2700000" algn="tl">
                    <a:srgbClr val="000000"/>
                  </a:outerShdw>
                </a:effectLst>
                <a:sym typeface="Symbol" pitchFamily="18" charset="2"/>
              </a:rPr>
              <a:t>n</a:t>
            </a:r>
            <a:r>
              <a:rPr lang="en-US" altLang="zh-CN" b="1" dirty="0">
                <a:effectLst>
                  <a:outerShdw blurRad="38100" dist="38100" dir="2700000" algn="tl">
                    <a:srgbClr val="FFFFFF"/>
                  </a:outerShdw>
                </a:effectLst>
                <a:sym typeface="Symbol" pitchFamily="18" charset="2"/>
              </a:rPr>
              <a:t> </a:t>
            </a:r>
          </a:p>
        </p:txBody>
      </p:sp>
      <p:grpSp>
        <p:nvGrpSpPr>
          <p:cNvPr id="12" name="Group 14"/>
          <p:cNvGrpSpPr>
            <a:grpSpLocks/>
          </p:cNvGrpSpPr>
          <p:nvPr/>
        </p:nvGrpSpPr>
        <p:grpSpPr bwMode="auto">
          <a:xfrm>
            <a:off x="3289300" y="4440238"/>
            <a:ext cx="3608388" cy="1874837"/>
            <a:chOff x="960" y="2227"/>
            <a:chExt cx="2273" cy="1181"/>
          </a:xfrm>
        </p:grpSpPr>
        <p:sp>
          <p:nvSpPr>
            <p:cNvPr id="13" name="Rectangle 15"/>
            <p:cNvSpPr>
              <a:spLocks noChangeArrowheads="1"/>
            </p:cNvSpPr>
            <p:nvPr/>
          </p:nvSpPr>
          <p:spPr bwMode="auto">
            <a:xfrm>
              <a:off x="960" y="2659"/>
              <a:ext cx="227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dirty="0">
                  <a:effectLst>
                    <a:outerShdw blurRad="38100" dist="38100" dir="2700000" algn="tl">
                      <a:srgbClr val="FFFFFF"/>
                    </a:outerShdw>
                  </a:effectLst>
                  <a:sym typeface="Symbol" pitchFamily="18" charset="2"/>
                </a:rPr>
                <a:t></a:t>
              </a:r>
              <a:r>
                <a:rPr lang="en-US" altLang="zh-CN" b="1" i="1" dirty="0">
                  <a:effectLst>
                    <a:outerShdw blurRad="38100" dist="38100" dir="2700000" algn="tl">
                      <a:srgbClr val="FFFFFF"/>
                    </a:outerShdw>
                  </a:effectLst>
                  <a:sym typeface="Symbol" pitchFamily="18" charset="2"/>
                </a:rPr>
                <a:t>A </a:t>
              </a:r>
              <a:r>
                <a:rPr lang="en-US" altLang="zh-CN" b="1" dirty="0">
                  <a:effectLst>
                    <a:outerShdw blurRad="38100" dist="38100" dir="2700000" algn="tl">
                      <a:srgbClr val="FFFFFF"/>
                    </a:outerShdw>
                  </a:effectLst>
                  <a:sym typeface="Symbol" pitchFamily="18" charset="2"/>
                </a:rPr>
                <a:t>~                      . </a:t>
              </a:r>
            </a:p>
          </p:txBody>
        </p:sp>
        <p:sp>
          <p:nvSpPr>
            <p:cNvPr id="14" name="AutoShape 16"/>
            <p:cNvSpPr>
              <a:spLocks noChangeArrowheads="1"/>
            </p:cNvSpPr>
            <p:nvPr/>
          </p:nvSpPr>
          <p:spPr bwMode="auto">
            <a:xfrm>
              <a:off x="1728" y="2304"/>
              <a:ext cx="1248" cy="1104"/>
            </a:xfrm>
            <a:prstGeom prst="bracketPair">
              <a:avLst>
                <a:gd name="adj" fmla="val 10139"/>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 name="Rectangle 17"/>
            <p:cNvSpPr>
              <a:spLocks noChangeArrowheads="1"/>
            </p:cNvSpPr>
            <p:nvPr/>
          </p:nvSpPr>
          <p:spPr bwMode="auto">
            <a:xfrm>
              <a:off x="2590" y="3024"/>
              <a:ext cx="4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0000CC"/>
                  </a:solidFill>
                  <a:effectLst>
                    <a:outerShdw blurRad="38100" dist="38100" dir="2700000" algn="tl">
                      <a:srgbClr val="000000"/>
                    </a:outerShdw>
                  </a:effectLst>
                  <a:sym typeface="Symbol" pitchFamily="18" charset="2"/>
                </a:rPr>
                <a:t></a:t>
              </a:r>
              <a:r>
                <a:rPr lang="en-US" altLang="zh-CN" b="1" i="1" baseline="-25000">
                  <a:solidFill>
                    <a:srgbClr val="0000CC"/>
                  </a:solidFill>
                  <a:effectLst>
                    <a:outerShdw blurRad="38100" dist="38100" dir="2700000" algn="tl">
                      <a:srgbClr val="000000"/>
                    </a:outerShdw>
                  </a:effectLst>
                  <a:sym typeface="Symbol" pitchFamily="18" charset="2"/>
                </a:rPr>
                <a:t>n</a:t>
              </a:r>
              <a:r>
                <a:rPr lang="en-US" altLang="zh-CN" b="1" i="1">
                  <a:solidFill>
                    <a:srgbClr val="0000CC"/>
                  </a:solidFill>
                  <a:effectLst>
                    <a:outerShdw blurRad="38100" dist="38100" dir="2700000" algn="tl">
                      <a:srgbClr val="000000"/>
                    </a:outerShdw>
                  </a:effectLst>
                  <a:sym typeface="Symbol" pitchFamily="18" charset="2"/>
                </a:rPr>
                <a:t> </a:t>
              </a:r>
              <a:endParaRPr lang="en-US" altLang="zh-CN" b="1">
                <a:effectLst>
                  <a:outerShdw blurRad="38100" dist="38100" dir="2700000" algn="tl">
                    <a:srgbClr val="FFFFFF"/>
                  </a:outerShdw>
                </a:effectLst>
                <a:sym typeface="Symbol" pitchFamily="18" charset="2"/>
              </a:endParaRPr>
            </a:p>
          </p:txBody>
        </p:sp>
        <p:sp>
          <p:nvSpPr>
            <p:cNvPr id="16" name="Rectangle 18"/>
            <p:cNvSpPr>
              <a:spLocks noChangeArrowheads="1"/>
            </p:cNvSpPr>
            <p:nvPr/>
          </p:nvSpPr>
          <p:spPr bwMode="auto">
            <a:xfrm>
              <a:off x="1755" y="2227"/>
              <a:ext cx="40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solidFill>
                    <a:srgbClr val="FF0000"/>
                  </a:solidFill>
                  <a:effectLst>
                    <a:outerShdw blurRad="38100" dist="38100" dir="2700000" algn="tl">
                      <a:srgbClr val="000000"/>
                    </a:outerShdw>
                  </a:effectLst>
                  <a:sym typeface="Symbol" pitchFamily="18" charset="2"/>
                </a:rPr>
                <a:t></a:t>
              </a:r>
              <a:r>
                <a:rPr lang="en-US" altLang="zh-CN" b="1" baseline="-25000">
                  <a:solidFill>
                    <a:srgbClr val="FF0000"/>
                  </a:solidFill>
                  <a:effectLst>
                    <a:outerShdw blurRad="38100" dist="38100" dir="2700000" algn="tl">
                      <a:srgbClr val="000000"/>
                    </a:outerShdw>
                  </a:effectLst>
                  <a:sym typeface="Symbol" pitchFamily="18" charset="2"/>
                </a:rPr>
                <a:t>1</a:t>
              </a:r>
              <a:r>
                <a:rPr lang="en-US" altLang="zh-CN" b="1">
                  <a:effectLst>
                    <a:outerShdw blurRad="38100" dist="38100" dir="2700000" algn="tl">
                      <a:srgbClr val="FFFFFF"/>
                    </a:outerShdw>
                  </a:effectLst>
                  <a:sym typeface="Symbol" pitchFamily="18" charset="2"/>
                </a:rPr>
                <a:t> </a:t>
              </a:r>
            </a:p>
          </p:txBody>
        </p:sp>
        <p:sp>
          <p:nvSpPr>
            <p:cNvPr id="17" name="Rectangle 19"/>
            <p:cNvSpPr>
              <a:spLocks noChangeArrowheads="1"/>
            </p:cNvSpPr>
            <p:nvPr/>
          </p:nvSpPr>
          <p:spPr bwMode="auto">
            <a:xfrm>
              <a:off x="2043" y="2496"/>
              <a:ext cx="40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dirty="0">
                  <a:solidFill>
                    <a:srgbClr val="008000"/>
                  </a:solidFill>
                  <a:effectLst>
                    <a:outerShdw blurRad="38100" dist="38100" dir="2700000" algn="tl">
                      <a:srgbClr val="000000"/>
                    </a:outerShdw>
                  </a:effectLst>
                  <a:sym typeface="Symbol" pitchFamily="18" charset="2"/>
                </a:rPr>
                <a:t></a:t>
              </a:r>
              <a:r>
                <a:rPr lang="en-US" altLang="zh-CN" b="1" baseline="-25000" dirty="0">
                  <a:solidFill>
                    <a:srgbClr val="008000"/>
                  </a:solidFill>
                  <a:effectLst>
                    <a:outerShdw blurRad="38100" dist="38100" dir="2700000" algn="tl">
                      <a:srgbClr val="000000"/>
                    </a:outerShdw>
                  </a:effectLst>
                  <a:sym typeface="Symbol" pitchFamily="18" charset="2"/>
                </a:rPr>
                <a:t>2</a:t>
              </a:r>
              <a:r>
                <a:rPr lang="en-US" altLang="zh-CN" b="1" dirty="0">
                  <a:effectLst>
                    <a:outerShdw blurRad="38100" dist="38100" dir="2700000" algn="tl">
                      <a:srgbClr val="FFFFFF"/>
                    </a:outerShdw>
                  </a:effectLst>
                  <a:sym typeface="Symbol" pitchFamily="18" charset="2"/>
                </a:rPr>
                <a:t> </a:t>
              </a:r>
            </a:p>
          </p:txBody>
        </p:sp>
        <p:sp>
          <p:nvSpPr>
            <p:cNvPr id="18" name="Rectangle 20"/>
            <p:cNvSpPr>
              <a:spLocks noChangeArrowheads="1"/>
            </p:cNvSpPr>
            <p:nvPr/>
          </p:nvSpPr>
          <p:spPr bwMode="auto">
            <a:xfrm rot="2668187">
              <a:off x="2352" y="2784"/>
              <a:ext cx="4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effectLst>
                    <a:outerShdw blurRad="38100" dist="38100" dir="2700000" algn="tl">
                      <a:srgbClr val="FFFFFF"/>
                    </a:outerShdw>
                  </a:effectLst>
                  <a:sym typeface="Symbol" pitchFamily="18" charset="2"/>
                </a:rPr>
                <a:t>… </a:t>
              </a:r>
            </a:p>
          </p:txBody>
        </p:sp>
      </p:grpSp>
      <p:sp>
        <p:nvSpPr>
          <p:cNvPr id="20" name="Text Box 22"/>
          <p:cNvSpPr txBox="1">
            <a:spLocks noChangeArrowheads="1"/>
          </p:cNvSpPr>
          <p:nvPr/>
        </p:nvSpPr>
        <p:spPr bwMode="auto">
          <a:xfrm>
            <a:off x="1730375" y="2927350"/>
            <a:ext cx="88360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b="1" dirty="0">
                <a:solidFill>
                  <a:srgbClr val="0000CC"/>
                </a:solidFill>
                <a:effectLst>
                  <a:outerShdw blurRad="38100" dist="38100" dir="2700000" algn="tl">
                    <a:srgbClr val="000000"/>
                  </a:outerShdw>
                </a:effectLst>
                <a:ea typeface="楷体_GB2312" pitchFamily="49" charset="-122"/>
              </a:rPr>
              <a:t>由定理可以得到</a:t>
            </a:r>
            <a:r>
              <a:rPr lang="zh-CN" altLang="en-US" b="1" dirty="0">
                <a:solidFill>
                  <a:srgbClr val="FF0000"/>
                </a:solidFill>
                <a:effectLst>
                  <a:outerShdw blurRad="38100" dist="38100" dir="2700000" algn="tl">
                    <a:srgbClr val="000000"/>
                  </a:outerShdw>
                </a:effectLst>
                <a:ea typeface="楷体_GB2312" pitchFamily="49" charset="-122"/>
              </a:rPr>
              <a:t>矩阵对角化的充分不必要条件：</a:t>
            </a:r>
          </a:p>
        </p:txBody>
      </p:sp>
      <p:sp>
        <p:nvSpPr>
          <p:cNvPr id="21" name="Rectangle 23"/>
          <p:cNvSpPr>
            <a:spLocks noChangeArrowheads="1"/>
          </p:cNvSpPr>
          <p:nvPr/>
        </p:nvSpPr>
        <p:spPr bwMode="auto">
          <a:xfrm>
            <a:off x="7451725" y="236538"/>
            <a:ext cx="26116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a:t>
            </a:r>
            <a:r>
              <a:rPr kumimoji="0" lang="en-US" altLang="zh-CN" sz="1600" b="1" dirty="0" smtClean="0">
                <a:solidFill>
                  <a:srgbClr val="0000CC"/>
                </a:solidFill>
                <a:latin typeface="Times New Roman" panose="02020603050405020304" pitchFamily="18" charset="0"/>
                <a:ea typeface="黑体" panose="02010609060101010101" pitchFamily="49" charset="-122"/>
                <a:cs typeface="Arial" panose="020B0604020202020204" pitchFamily="34" charset="0"/>
              </a:rPr>
              <a:t>4.3 </a:t>
            </a:r>
            <a:r>
              <a:rPr kumimoji="0" lang="zh-CN" altLang="en-US" sz="1600" b="1" dirty="0">
                <a:solidFill>
                  <a:srgbClr val="0000CC"/>
                </a:solidFill>
                <a:latin typeface="Times New Roman" panose="02020603050405020304" pitchFamily="18" charset="0"/>
                <a:ea typeface="黑体" panose="02010609060101010101" pitchFamily="49" charset="-122"/>
                <a:cs typeface="Arial" panose="020B0604020202020204" pitchFamily="34" charset="0"/>
              </a:rPr>
              <a:t>矩阵的相似和对角化 </a:t>
            </a:r>
          </a:p>
        </p:txBody>
      </p:sp>
    </p:spTree>
    <p:extLst>
      <p:ext uri="{BB962C8B-B14F-4D97-AF65-F5344CB8AC3E}">
        <p14:creationId xmlns:p14="http://schemas.microsoft.com/office/powerpoint/2010/main" val="327278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2274454" y="1019463"/>
            <a:ext cx="6584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800" dirty="0">
                <a:effectLst>
                  <a:outerShdw blurRad="38100" dist="38100" dir="2700000" algn="tl">
                    <a:srgbClr val="000000">
                      <a:alpha val="43137"/>
                    </a:srgbClr>
                  </a:outerShdw>
                </a:effectLst>
                <a:ea typeface="华文细黑" pitchFamily="2" charset="-122"/>
                <a:sym typeface="Webdings" pitchFamily="18" charset="2"/>
              </a:rPr>
              <a:t>二、矩阵的对角化</a:t>
            </a:r>
            <a:r>
              <a:rPr lang="zh-CN" altLang="en-US" sz="2000" dirty="0">
                <a:effectLst>
                  <a:outerShdw blurRad="38100" dist="38100" dir="2700000" algn="tl">
                    <a:srgbClr val="000000">
                      <a:alpha val="43137"/>
                    </a:srgbClr>
                  </a:outerShdw>
                </a:effectLst>
                <a:ea typeface="华文细黑" pitchFamily="2" charset="-122"/>
                <a:sym typeface="Webdings" pitchFamily="18" charset="2"/>
              </a:rPr>
              <a:t>（利用相似变换把方阵对角化）</a:t>
            </a:r>
          </a:p>
        </p:txBody>
      </p:sp>
      <p:sp>
        <p:nvSpPr>
          <p:cNvPr id="3" name="Text Box 3"/>
          <p:cNvSpPr txBox="1">
            <a:spLocks noChangeArrowheads="1"/>
          </p:cNvSpPr>
          <p:nvPr/>
        </p:nvSpPr>
        <p:spPr bwMode="auto">
          <a:xfrm>
            <a:off x="2434792" y="1838613"/>
            <a:ext cx="67249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b="0" dirty="0" smtClean="0">
                <a:effectLst>
                  <a:outerShdw blurRad="38100" dist="38100" dir="2700000" algn="tl">
                    <a:srgbClr val="000000">
                      <a:alpha val="43137"/>
                    </a:srgbClr>
                  </a:outerShdw>
                </a:effectLst>
              </a:rPr>
              <a:t>定理</a:t>
            </a:r>
            <a:r>
              <a:rPr lang="en-US" altLang="zh-CN" b="0" dirty="0" smtClean="0">
                <a:effectLst>
                  <a:outerShdw blurRad="38100" dist="38100" dir="2700000" algn="tl">
                    <a:srgbClr val="000000">
                      <a:alpha val="43137"/>
                    </a:srgbClr>
                  </a:outerShdw>
                </a:effectLst>
              </a:rPr>
              <a:t>2  </a:t>
            </a:r>
            <a:r>
              <a:rPr lang="en-US" altLang="zh-CN" b="0" dirty="0" smtClean="0">
                <a:solidFill>
                  <a:schemeClr val="tx1"/>
                </a:solidFill>
                <a:effectLst>
                  <a:outerShdw blurRad="38100" dist="38100" dir="2700000" algn="tl">
                    <a:srgbClr val="000000">
                      <a:alpha val="43137"/>
                    </a:srgbClr>
                  </a:outerShdw>
                </a:effectLst>
              </a:rPr>
              <a:t>       </a:t>
            </a:r>
            <a:r>
              <a:rPr lang="zh-CN" altLang="en-US" b="0" dirty="0" smtClean="0">
                <a:solidFill>
                  <a:schemeClr val="tx1"/>
                </a:solidFill>
                <a:effectLst>
                  <a:outerShdw blurRad="38100" dist="38100" dir="2700000" algn="tl">
                    <a:srgbClr val="000000">
                      <a:alpha val="43137"/>
                    </a:srgbClr>
                  </a:outerShdw>
                </a:effectLst>
              </a:rPr>
              <a:t>阶矩阵      可对角化（与对角阵相似）</a:t>
            </a:r>
          </a:p>
        </p:txBody>
      </p:sp>
      <p:graphicFrame>
        <p:nvGraphicFramePr>
          <p:cNvPr id="4" name="Object 4"/>
          <p:cNvGraphicFramePr>
            <a:graphicFrameLocks noChangeAspect="1"/>
          </p:cNvGraphicFramePr>
          <p:nvPr>
            <p:extLst>
              <p:ext uri="{D42A27DB-BD31-4B8C-83A1-F6EECF244321}">
                <p14:modId xmlns:p14="http://schemas.microsoft.com/office/powerpoint/2010/main" val="2200632053"/>
              </p:ext>
            </p:extLst>
          </p:nvPr>
        </p:nvGraphicFramePr>
        <p:xfrm>
          <a:off x="3716698" y="1946563"/>
          <a:ext cx="228600" cy="241300"/>
        </p:xfrm>
        <a:graphic>
          <a:graphicData uri="http://schemas.openxmlformats.org/presentationml/2006/ole">
            <mc:AlternateContent xmlns:mc="http://schemas.openxmlformats.org/markup-compatibility/2006">
              <mc:Choice xmlns:v="urn:schemas-microsoft-com:vml" Requires="v">
                <p:oleObj spid="_x0000_s125967" name="Equation" r:id="rId3" imgW="228600" imgH="241300" progId="Equation.DSMT4">
                  <p:embed/>
                </p:oleObj>
              </mc:Choice>
              <mc:Fallback>
                <p:oleObj name="Equation" r:id="rId3" imgW="2286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698" y="1946563"/>
                        <a:ext cx="2286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284130976"/>
              </p:ext>
            </p:extLst>
          </p:nvPr>
        </p:nvGraphicFramePr>
        <p:xfrm>
          <a:off x="4935104" y="1907195"/>
          <a:ext cx="292100" cy="304800"/>
        </p:xfrm>
        <a:graphic>
          <a:graphicData uri="http://schemas.openxmlformats.org/presentationml/2006/ole">
            <mc:AlternateContent xmlns:mc="http://schemas.openxmlformats.org/markup-compatibility/2006">
              <mc:Choice xmlns:v="urn:schemas-microsoft-com:vml" Requires="v">
                <p:oleObj spid="_x0000_s125968" name="Equation" r:id="rId5" imgW="291973" imgH="304668" progId="Equation.DSMT4">
                  <p:embed/>
                </p:oleObj>
              </mc:Choice>
              <mc:Fallback>
                <p:oleObj name="Equation" r:id="rId5" imgW="291973" imgH="30466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5104" y="1907195"/>
                        <a:ext cx="292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6"/>
          <p:cNvGrpSpPr>
            <a:grpSpLocks/>
          </p:cNvGrpSpPr>
          <p:nvPr/>
        </p:nvGrpSpPr>
        <p:grpSpPr bwMode="auto">
          <a:xfrm>
            <a:off x="3628592" y="2448213"/>
            <a:ext cx="4953000" cy="457200"/>
            <a:chOff x="984" y="768"/>
            <a:chExt cx="3120" cy="288"/>
          </a:xfrm>
        </p:grpSpPr>
        <p:graphicFrame>
          <p:nvGraphicFramePr>
            <p:cNvPr id="7" name="Object 7"/>
            <p:cNvGraphicFramePr>
              <a:graphicFrameLocks noChangeAspect="1"/>
            </p:cNvGraphicFramePr>
            <p:nvPr/>
          </p:nvGraphicFramePr>
          <p:xfrm>
            <a:off x="984" y="856"/>
            <a:ext cx="264" cy="152"/>
          </p:xfrm>
          <a:graphic>
            <a:graphicData uri="http://schemas.openxmlformats.org/presentationml/2006/ole">
              <mc:AlternateContent xmlns:mc="http://schemas.openxmlformats.org/markup-compatibility/2006">
                <mc:Choice xmlns:v="urn:schemas-microsoft-com:vml" Requires="v">
                  <p:oleObj spid="_x0000_s125969" name="Equation" r:id="rId7" imgW="418918" imgH="241195" progId="Equation.DSMT4">
                    <p:embed/>
                  </p:oleObj>
                </mc:Choice>
                <mc:Fallback>
                  <p:oleObj name="Equation" r:id="rId7" imgW="418918"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4" y="856"/>
                          <a:ext cx="26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8"/>
            <p:cNvGrpSpPr>
              <a:grpSpLocks/>
            </p:cNvGrpSpPr>
            <p:nvPr/>
          </p:nvGrpSpPr>
          <p:grpSpPr bwMode="auto">
            <a:xfrm>
              <a:off x="1204" y="768"/>
              <a:ext cx="2900" cy="288"/>
              <a:chOff x="1392" y="1232"/>
              <a:chExt cx="2900" cy="288"/>
            </a:xfrm>
          </p:grpSpPr>
          <p:sp>
            <p:nvSpPr>
              <p:cNvPr id="9" name="Text Box 9"/>
              <p:cNvSpPr txBox="1">
                <a:spLocks noChangeArrowheads="1"/>
              </p:cNvSpPr>
              <p:nvPr/>
            </p:nvSpPr>
            <p:spPr bwMode="auto">
              <a:xfrm>
                <a:off x="1392" y="1232"/>
                <a:ext cx="29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en-US" altLang="zh-CN" b="0" dirty="0" smtClean="0">
                    <a:solidFill>
                      <a:schemeClr val="tx1"/>
                    </a:solidFill>
                    <a:effectLst>
                      <a:outerShdw blurRad="38100" dist="38100" dir="2700000" algn="tl">
                        <a:srgbClr val="000000">
                          <a:alpha val="43137"/>
                        </a:srgbClr>
                      </a:outerShdw>
                    </a:effectLst>
                  </a:rPr>
                  <a:t>      </a:t>
                </a:r>
                <a:r>
                  <a:rPr lang="zh-CN" altLang="en-US" b="0" dirty="0" smtClean="0">
                    <a:solidFill>
                      <a:schemeClr val="tx1"/>
                    </a:solidFill>
                    <a:effectLst>
                      <a:outerShdw blurRad="38100" dist="38100" dir="2700000" algn="tl">
                        <a:srgbClr val="000000">
                          <a:alpha val="43137"/>
                        </a:srgbClr>
                      </a:outerShdw>
                    </a:effectLst>
                  </a:rPr>
                  <a:t>有    个线性无关的特征向量。</a:t>
                </a:r>
              </a:p>
            </p:txBody>
          </p:sp>
          <p:graphicFrame>
            <p:nvGraphicFramePr>
              <p:cNvPr id="10" name="Object 10"/>
              <p:cNvGraphicFramePr>
                <a:graphicFrameLocks noChangeAspect="1"/>
              </p:cNvGraphicFramePr>
              <p:nvPr/>
            </p:nvGraphicFramePr>
            <p:xfrm>
              <a:off x="1496" y="1280"/>
              <a:ext cx="184" cy="192"/>
            </p:xfrm>
            <a:graphic>
              <a:graphicData uri="http://schemas.openxmlformats.org/presentationml/2006/ole">
                <mc:AlternateContent xmlns:mc="http://schemas.openxmlformats.org/markup-compatibility/2006">
                  <mc:Choice xmlns:v="urn:schemas-microsoft-com:vml" Requires="v">
                    <p:oleObj spid="_x0000_s125970" name="Equation" r:id="rId9" imgW="291973" imgH="304668" progId="Equation.DSMT4">
                      <p:embed/>
                    </p:oleObj>
                  </mc:Choice>
                  <mc:Fallback>
                    <p:oleObj name="Equation" r:id="rId9" imgW="291973" imgH="30466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6" y="1280"/>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nvGraphicFramePr>
            <p:xfrm>
              <a:off x="1968" y="1320"/>
              <a:ext cx="144" cy="152"/>
            </p:xfrm>
            <a:graphic>
              <a:graphicData uri="http://schemas.openxmlformats.org/presentationml/2006/ole">
                <mc:AlternateContent xmlns:mc="http://schemas.openxmlformats.org/markup-compatibility/2006">
                  <mc:Choice xmlns:v="urn:schemas-microsoft-com:vml" Requires="v">
                    <p:oleObj spid="_x0000_s125971" name="Equation" r:id="rId10" imgW="228600" imgH="241300" progId="Equation.DSMT4">
                      <p:embed/>
                    </p:oleObj>
                  </mc:Choice>
                  <mc:Fallback>
                    <p:oleObj name="Equation" r:id="rId10" imgW="2286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132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2" name="Group 12"/>
          <p:cNvGrpSpPr>
            <a:grpSpLocks/>
          </p:cNvGrpSpPr>
          <p:nvPr/>
        </p:nvGrpSpPr>
        <p:grpSpPr bwMode="auto">
          <a:xfrm>
            <a:off x="2361767" y="3626138"/>
            <a:ext cx="6886575" cy="1066800"/>
            <a:chOff x="113" y="2886"/>
            <a:chExt cx="4338" cy="672"/>
          </a:xfrm>
        </p:grpSpPr>
        <p:graphicFrame>
          <p:nvGraphicFramePr>
            <p:cNvPr id="13" name="Object 13"/>
            <p:cNvGraphicFramePr>
              <a:graphicFrameLocks noChangeAspect="1"/>
            </p:cNvGraphicFramePr>
            <p:nvPr/>
          </p:nvGraphicFramePr>
          <p:xfrm>
            <a:off x="994" y="2982"/>
            <a:ext cx="144" cy="152"/>
          </p:xfrm>
          <a:graphic>
            <a:graphicData uri="http://schemas.openxmlformats.org/presentationml/2006/ole">
              <mc:AlternateContent xmlns:mc="http://schemas.openxmlformats.org/markup-compatibility/2006">
                <mc:Choice xmlns:v="urn:schemas-microsoft-com:vml" Requires="v">
                  <p:oleObj spid="_x0000_s125972" name="Equation" r:id="rId11" imgW="228600" imgH="241300" progId="Equation.DSMT4">
                    <p:embed/>
                  </p:oleObj>
                </mc:Choice>
                <mc:Fallback>
                  <p:oleObj name="Equation" r:id="rId11" imgW="228600" imgH="241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 y="2982"/>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4"/>
            <p:cNvGraphicFramePr>
              <a:graphicFrameLocks noChangeAspect="1"/>
            </p:cNvGraphicFramePr>
            <p:nvPr/>
          </p:nvGraphicFramePr>
          <p:xfrm>
            <a:off x="1810" y="2934"/>
            <a:ext cx="184" cy="192"/>
          </p:xfrm>
          <a:graphic>
            <a:graphicData uri="http://schemas.openxmlformats.org/presentationml/2006/ole">
              <mc:AlternateContent xmlns:mc="http://schemas.openxmlformats.org/markup-compatibility/2006">
                <mc:Choice xmlns:v="urn:schemas-microsoft-com:vml" Requires="v">
                  <p:oleObj spid="_x0000_s125973" name="Equation" r:id="rId13" imgW="291973" imgH="304668" progId="Equation.DSMT4">
                    <p:embed/>
                  </p:oleObj>
                </mc:Choice>
                <mc:Fallback>
                  <p:oleObj name="Equation" r:id="rId13" imgW="291973" imgH="304668"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10" y="2934"/>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5"/>
            <p:cNvGraphicFramePr>
              <a:graphicFrameLocks noChangeAspect="1"/>
            </p:cNvGraphicFramePr>
            <p:nvPr/>
          </p:nvGraphicFramePr>
          <p:xfrm>
            <a:off x="2290" y="2982"/>
            <a:ext cx="144" cy="152"/>
          </p:xfrm>
          <a:graphic>
            <a:graphicData uri="http://schemas.openxmlformats.org/presentationml/2006/ole">
              <mc:AlternateContent xmlns:mc="http://schemas.openxmlformats.org/markup-compatibility/2006">
                <mc:Choice xmlns:v="urn:schemas-microsoft-com:vml" Requires="v">
                  <p:oleObj spid="_x0000_s125974" name="Equation" r:id="rId15" imgW="228600" imgH="241300" progId="Equation.DSMT4">
                    <p:embed/>
                  </p:oleObj>
                </mc:Choice>
                <mc:Fallback>
                  <p:oleObj name="Equation" r:id="rId15" imgW="228600" imgH="241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0" y="2982"/>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16"/>
            <p:cNvGrpSpPr>
              <a:grpSpLocks/>
            </p:cNvGrpSpPr>
            <p:nvPr/>
          </p:nvGrpSpPr>
          <p:grpSpPr bwMode="auto">
            <a:xfrm>
              <a:off x="113" y="2886"/>
              <a:ext cx="4338" cy="672"/>
              <a:chOff x="130" y="2886"/>
              <a:chExt cx="4338" cy="672"/>
            </a:xfrm>
          </p:grpSpPr>
          <p:sp>
            <p:nvSpPr>
              <p:cNvPr id="17" name="Text Box 17"/>
              <p:cNvSpPr txBox="1">
                <a:spLocks noChangeArrowheads="1"/>
              </p:cNvSpPr>
              <p:nvPr/>
            </p:nvSpPr>
            <p:spPr bwMode="auto">
              <a:xfrm>
                <a:off x="130" y="2886"/>
                <a:ext cx="4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50000"/>
                  </a:spcBef>
                  <a:defRPr/>
                </a:pPr>
                <a:r>
                  <a:rPr lang="zh-CN" altLang="en-US" b="0" dirty="0" smtClean="0">
                    <a:effectLst>
                      <a:outerShdw blurRad="38100" dist="38100" dir="2700000" algn="tl">
                        <a:srgbClr val="000000">
                          <a:alpha val="43137"/>
                        </a:srgbClr>
                      </a:outerShdw>
                    </a:effectLst>
                  </a:rPr>
                  <a:t>推论</a:t>
                </a:r>
                <a:r>
                  <a:rPr lang="en-US" altLang="zh-CN" b="0" dirty="0" smtClean="0">
                    <a:effectLst>
                      <a:outerShdw blurRad="38100" dist="38100" dir="2700000" algn="tl">
                        <a:srgbClr val="000000">
                          <a:alpha val="43137"/>
                        </a:srgbClr>
                      </a:outerShdw>
                    </a:effectLst>
                  </a:rPr>
                  <a:t>1  </a:t>
                </a:r>
                <a:r>
                  <a:rPr lang="zh-CN" altLang="en-US" b="0" dirty="0" smtClean="0">
                    <a:solidFill>
                      <a:schemeClr val="tx1"/>
                    </a:solidFill>
                    <a:effectLst>
                      <a:outerShdw blurRad="38100" dist="38100" dir="2700000" algn="tl">
                        <a:srgbClr val="000000">
                          <a:alpha val="43137"/>
                        </a:srgbClr>
                      </a:outerShdw>
                    </a:effectLst>
                  </a:rPr>
                  <a:t>若     阶方阵      有    个互不相同的特征值</a:t>
                </a:r>
                <a:r>
                  <a:rPr lang="en-US" altLang="zh-CN" b="0" dirty="0" smtClean="0">
                    <a:solidFill>
                      <a:schemeClr val="tx1"/>
                    </a:solidFill>
                    <a:effectLst>
                      <a:outerShdw blurRad="38100" dist="38100" dir="2700000" algn="tl">
                        <a:srgbClr val="000000">
                          <a:alpha val="43137"/>
                        </a:srgbClr>
                      </a:outerShdw>
                    </a:effectLst>
                  </a:rPr>
                  <a:t>,</a:t>
                </a:r>
              </a:p>
            </p:txBody>
          </p:sp>
          <p:grpSp>
            <p:nvGrpSpPr>
              <p:cNvPr id="18" name="Group 18"/>
              <p:cNvGrpSpPr>
                <a:grpSpLocks/>
              </p:cNvGrpSpPr>
              <p:nvPr/>
            </p:nvGrpSpPr>
            <p:grpSpPr bwMode="auto">
              <a:xfrm>
                <a:off x="792" y="3270"/>
                <a:ext cx="3092" cy="288"/>
                <a:chOff x="854" y="3696"/>
                <a:chExt cx="3092" cy="288"/>
              </a:xfrm>
            </p:grpSpPr>
            <p:sp>
              <p:nvSpPr>
                <p:cNvPr id="19" name="Text Box 19"/>
                <p:cNvSpPr txBox="1">
                  <a:spLocks noChangeArrowheads="1"/>
                </p:cNvSpPr>
                <p:nvPr/>
              </p:nvSpPr>
              <p:spPr bwMode="auto">
                <a:xfrm>
                  <a:off x="854" y="3696"/>
                  <a:ext cx="30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b="0" smtClean="0">
                      <a:solidFill>
                        <a:schemeClr val="tx1"/>
                      </a:solidFill>
                      <a:effectLst>
                        <a:outerShdw blurRad="38100" dist="38100" dir="2700000" algn="tl">
                          <a:srgbClr val="000000">
                            <a:alpha val="43137"/>
                          </a:srgbClr>
                        </a:outerShdw>
                      </a:effectLst>
                    </a:rPr>
                    <a:t>则      可对角化。（与对角阵相似）</a:t>
                  </a:r>
                </a:p>
              </p:txBody>
            </p:sp>
            <p:graphicFrame>
              <p:nvGraphicFramePr>
                <p:cNvPr id="20" name="Object 20"/>
                <p:cNvGraphicFramePr>
                  <a:graphicFrameLocks noChangeAspect="1"/>
                </p:cNvGraphicFramePr>
                <p:nvPr/>
              </p:nvGraphicFramePr>
              <p:xfrm>
                <a:off x="1152" y="3744"/>
                <a:ext cx="184" cy="192"/>
              </p:xfrm>
              <a:graphic>
                <a:graphicData uri="http://schemas.openxmlformats.org/presentationml/2006/ole">
                  <mc:AlternateContent xmlns:mc="http://schemas.openxmlformats.org/markup-compatibility/2006">
                    <mc:Choice xmlns:v="urn:schemas-microsoft-com:vml" Requires="v">
                      <p:oleObj spid="_x0000_s125975" name="Equation" r:id="rId16" imgW="291973" imgH="304668" progId="Equation.DSMT4">
                        <p:embed/>
                      </p:oleObj>
                    </mc:Choice>
                    <mc:Fallback>
                      <p:oleObj name="Equation" r:id="rId16" imgW="291973" imgH="304668"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2" y="3744"/>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21" name="Text Box 21"/>
          <p:cNvSpPr txBox="1">
            <a:spLocks noChangeArrowheads="1"/>
          </p:cNvSpPr>
          <p:nvPr/>
        </p:nvSpPr>
        <p:spPr bwMode="auto">
          <a:xfrm>
            <a:off x="3512704" y="5067588"/>
            <a:ext cx="19446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50000"/>
              </a:spcBef>
              <a:defRPr/>
            </a:pPr>
            <a:r>
              <a:rPr lang="en-US" altLang="zh-CN" sz="2000" b="0" dirty="0" smtClean="0">
                <a:effectLst>
                  <a:outerShdw blurRad="38100" dist="38100" dir="2700000" algn="tl">
                    <a:srgbClr val="000000">
                      <a:alpha val="43137"/>
                    </a:srgbClr>
                  </a:outerShdw>
                </a:effectLst>
              </a:rPr>
              <a:t>(</a:t>
            </a:r>
            <a:r>
              <a:rPr lang="zh-CN" altLang="en-US" sz="2000" b="0" dirty="0" smtClean="0">
                <a:effectLst>
                  <a:outerShdw blurRad="38100" dist="38100" dir="2700000" algn="tl">
                    <a:srgbClr val="000000">
                      <a:alpha val="43137"/>
                    </a:srgbClr>
                  </a:outerShdw>
                </a:effectLst>
              </a:rPr>
              <a:t>逆命题不成立</a:t>
            </a:r>
            <a:r>
              <a:rPr lang="en-US" altLang="zh-CN" sz="2000" b="0" dirty="0" smtClean="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57505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wipe(left)">
                                      <p:cBhvr>
                                        <p:cTn id="3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p:bldP spid="21"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1772083" y="711200"/>
            <a:ext cx="7000875" cy="451167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r>
              <a:rPr kumimoji="0" lang="zh-CN" altLang="en-US" b="1" kern="0" dirty="0" smtClean="0">
                <a:solidFill>
                  <a:schemeClr val="bg1"/>
                </a:solidFill>
                <a:latin typeface="Times New Roman" panose="02020603050405020304" pitchFamily="18" charset="0"/>
                <a:ea typeface="华文新魏" panose="02010800040101010101" pitchFamily="2" charset="-122"/>
              </a:rPr>
              <a:t>例</a:t>
            </a:r>
            <a:r>
              <a:rPr kumimoji="0" lang="en-US" altLang="zh-CN" b="1" kern="0" dirty="0" smtClean="0">
                <a:solidFill>
                  <a:schemeClr val="bg1"/>
                </a:solidFill>
                <a:latin typeface="Times New Roman" panose="02020603050405020304" pitchFamily="18" charset="0"/>
              </a:rPr>
              <a:t>4.12</a:t>
            </a:r>
            <a:r>
              <a:rPr kumimoji="0" lang="en-US" altLang="zh-CN" kern="0" dirty="0" smtClean="0">
                <a:solidFill>
                  <a:schemeClr val="bg1"/>
                </a:solidFill>
                <a:latin typeface="Times New Roman" panose="02020603050405020304" pitchFamily="18" charset="0"/>
              </a:rPr>
              <a:t> </a:t>
            </a:r>
            <a:r>
              <a:rPr kumimoji="0" lang="zh-CN" altLang="en-US" kern="0" dirty="0" smtClean="0">
                <a:solidFill>
                  <a:schemeClr val="bg1"/>
                </a:solidFill>
                <a:latin typeface="Times New Roman" panose="02020603050405020304" pitchFamily="18" charset="0"/>
              </a:rPr>
              <a:t>设</a:t>
            </a:r>
            <a:r>
              <a:rPr kumimoji="0" lang="zh-CN" altLang="en-US" kern="0" dirty="0" smtClean="0">
                <a:solidFill>
                  <a:schemeClr val="bg1"/>
                </a:solidFill>
              </a:rPr>
              <a:t>方阵 </a:t>
            </a:r>
          </a:p>
          <a:p>
            <a:pPr eaLnBrk="1" hangingPunct="1">
              <a:defRPr/>
            </a:pPr>
            <a:endParaRPr kumimoji="0" lang="zh-CN" altLang="en-US" kern="0" dirty="0" smtClean="0">
              <a:solidFill>
                <a:schemeClr val="bg1"/>
              </a:solidFill>
            </a:endParaRPr>
          </a:p>
          <a:p>
            <a:pPr eaLnBrk="1" hangingPunct="1">
              <a:defRPr/>
            </a:pPr>
            <a:endParaRPr kumimoji="0" lang="zh-CN" altLang="en-US" kern="0" dirty="0" smtClean="0">
              <a:solidFill>
                <a:schemeClr val="bg1"/>
              </a:solidFill>
            </a:endParaRPr>
          </a:p>
          <a:p>
            <a:pPr eaLnBrk="1" hangingPunct="1">
              <a:defRPr/>
            </a:pPr>
            <a:endParaRPr kumimoji="0" lang="zh-CN" altLang="en-US" kern="0" dirty="0" smtClean="0">
              <a:solidFill>
                <a:schemeClr val="bg1"/>
              </a:solidFill>
            </a:endParaRPr>
          </a:p>
          <a:p>
            <a:pPr eaLnBrk="1" hangingPunct="1">
              <a:defRPr/>
            </a:pPr>
            <a:r>
              <a:rPr kumimoji="0" lang="zh-CN" altLang="en-US" kern="0" dirty="0" smtClean="0">
                <a:solidFill>
                  <a:schemeClr val="bg1"/>
                </a:solidFill>
                <a:latin typeface="Times New Roman" panose="02020603050405020304" pitchFamily="18" charset="0"/>
              </a:rPr>
              <a:t>问</a:t>
            </a:r>
            <a:r>
              <a:rPr kumimoji="0" lang="en-US" altLang="zh-CN" b="1" i="1" kern="0" dirty="0" smtClean="0">
                <a:solidFill>
                  <a:schemeClr val="bg1"/>
                </a:solidFill>
                <a:latin typeface="Times New Roman" panose="02020603050405020304" pitchFamily="18" charset="0"/>
              </a:rPr>
              <a:t>A</a:t>
            </a:r>
            <a:r>
              <a:rPr kumimoji="0" lang="zh-CN" altLang="en-US" kern="0" dirty="0" smtClean="0">
                <a:solidFill>
                  <a:schemeClr val="bg1"/>
                </a:solidFill>
                <a:latin typeface="Times New Roman" panose="02020603050405020304" pitchFamily="18" charset="0"/>
              </a:rPr>
              <a:t>能否对角化</a:t>
            </a:r>
            <a:r>
              <a:rPr kumimoji="0" lang="en-US" altLang="zh-CN" kern="0" dirty="0" smtClean="0">
                <a:solidFill>
                  <a:schemeClr val="bg1"/>
                </a:solidFill>
                <a:latin typeface="Times New Roman" panose="02020603050405020304" pitchFamily="18" charset="0"/>
              </a:rPr>
              <a:t>?</a:t>
            </a:r>
          </a:p>
          <a:p>
            <a:pPr eaLnBrk="1" hangingPunct="1">
              <a:defRPr/>
            </a:pPr>
            <a:r>
              <a:rPr kumimoji="0" lang="zh-CN" altLang="en-US" kern="0" dirty="0">
                <a:solidFill>
                  <a:schemeClr val="bg1"/>
                </a:solidFill>
                <a:latin typeface="Times New Roman" panose="02020603050405020304" pitchFamily="18" charset="0"/>
              </a:rPr>
              <a:t>解</a:t>
            </a:r>
            <a:r>
              <a:rPr kumimoji="0" lang="en-US" altLang="zh-CN" kern="0" dirty="0" smtClean="0">
                <a:solidFill>
                  <a:schemeClr val="bg1"/>
                </a:solidFill>
                <a:latin typeface="Times New Roman" panose="02020603050405020304" pitchFamily="18" charset="0"/>
              </a:rPr>
              <a:t> </a:t>
            </a:r>
          </a:p>
          <a:p>
            <a:pPr eaLnBrk="1" hangingPunct="1">
              <a:defRPr/>
            </a:pPr>
            <a:endParaRPr kumimoji="0" lang="en-US" altLang="zh-CN" kern="0" dirty="0" smtClean="0">
              <a:latin typeface="Times New Roman" panose="02020603050405020304" pitchFamily="18" charset="0"/>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2195726274"/>
              </p:ext>
            </p:extLst>
          </p:nvPr>
        </p:nvGraphicFramePr>
        <p:xfrm>
          <a:off x="4626408" y="1120775"/>
          <a:ext cx="2720975" cy="1782763"/>
        </p:xfrm>
        <a:graphic>
          <a:graphicData uri="http://schemas.openxmlformats.org/presentationml/2006/ole">
            <mc:AlternateContent xmlns:mc="http://schemas.openxmlformats.org/markup-compatibility/2006">
              <mc:Choice xmlns:v="urn:schemas-microsoft-com:vml" Requires="v">
                <p:oleObj spid="_x0000_s57802" name="Equation" r:id="rId3" imgW="1211040" imgH="786240" progId="Equation.DSMT4">
                  <p:embed/>
                </p:oleObj>
              </mc:Choice>
              <mc:Fallback>
                <p:oleObj name="Equation" r:id="rId3" imgW="1211040" imgH="786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408" y="1120775"/>
                        <a:ext cx="2720975" cy="178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2252270450"/>
              </p:ext>
            </p:extLst>
          </p:nvPr>
        </p:nvGraphicFramePr>
        <p:xfrm>
          <a:off x="2342573" y="4012334"/>
          <a:ext cx="8501063" cy="1793875"/>
        </p:xfrm>
        <a:graphic>
          <a:graphicData uri="http://schemas.openxmlformats.org/presentationml/2006/ole">
            <mc:AlternateContent xmlns:mc="http://schemas.openxmlformats.org/markup-compatibility/2006">
              <mc:Choice xmlns:v="urn:schemas-microsoft-com:vml" Requires="v">
                <p:oleObj spid="_x0000_s57803" name="Equation" r:id="rId5" imgW="3924360" imgH="786240" progId="Equation.DSMT4">
                  <p:embed/>
                </p:oleObj>
              </mc:Choice>
              <mc:Fallback>
                <p:oleObj name="Equation" r:id="rId5" imgW="3924360" imgH="786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2573" y="4012334"/>
                        <a:ext cx="8501063" cy="179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4"/>
          <p:cNvSpPr/>
          <p:nvPr/>
        </p:nvSpPr>
        <p:spPr>
          <a:xfrm>
            <a:off x="2487324" y="5946702"/>
            <a:ext cx="7350125" cy="769937"/>
          </a:xfrm>
          <a:prstGeom prst="rect">
            <a:avLst/>
          </a:prstGeom>
        </p:spPr>
        <p:txBody>
          <a:bodyPr wrap="none">
            <a:spAutoFit/>
          </a:bodyPr>
          <a:lstStyle/>
          <a:p>
            <a:pPr eaLnBrk="1" hangingPunct="1">
              <a:defRPr/>
            </a:pPr>
            <a:r>
              <a:rPr kumimoji="0" lang="zh-CN" altLang="en-US" b="1" kern="0" dirty="0">
                <a:solidFill>
                  <a:srgbClr val="FF0000"/>
                </a:solidFill>
                <a:ea typeface="宋体"/>
                <a:cs typeface="+mj-cs"/>
              </a:rPr>
              <a:t>由于特征值各不相同，故</a:t>
            </a:r>
            <a:r>
              <a:rPr kumimoji="0" lang="en-US" altLang="zh-CN" sz="4400" b="1" i="1" kern="0" dirty="0">
                <a:solidFill>
                  <a:srgbClr val="FF0000"/>
                </a:solidFill>
                <a:ea typeface="宋体"/>
                <a:cs typeface="+mj-cs"/>
              </a:rPr>
              <a:t>A</a:t>
            </a:r>
            <a:r>
              <a:rPr kumimoji="0" lang="zh-CN" altLang="en-US" sz="4400" kern="0" dirty="0">
                <a:solidFill>
                  <a:srgbClr val="FF0000"/>
                </a:solidFill>
                <a:ea typeface="宋体"/>
                <a:cs typeface="+mj-cs"/>
              </a:rPr>
              <a:t>能对角化</a:t>
            </a:r>
            <a:endParaRPr lang="zh-CN" altLang="en-US"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484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2451100" y="617249"/>
            <a:ext cx="7435850" cy="2179637"/>
            <a:chOff x="240" y="403"/>
            <a:chExt cx="4684" cy="1373"/>
          </a:xfrm>
        </p:grpSpPr>
        <p:sp>
          <p:nvSpPr>
            <p:cNvPr id="3" name="Text Box 3"/>
            <p:cNvSpPr txBox="1">
              <a:spLocks noChangeArrowheads="1"/>
            </p:cNvSpPr>
            <p:nvPr/>
          </p:nvSpPr>
          <p:spPr bwMode="auto">
            <a:xfrm>
              <a:off x="240" y="403"/>
              <a:ext cx="34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effectLst>
                    <a:outerShdw blurRad="38100" dist="38100" dir="2700000" algn="tl">
                      <a:srgbClr val="000000">
                        <a:alpha val="43137"/>
                      </a:srgbClr>
                    </a:outerShdw>
                  </a:effectLst>
                  <a:latin typeface="宋体" pitchFamily="2" charset="-122"/>
                </a:rPr>
                <a:t>例</a:t>
              </a:r>
              <a:r>
                <a:rPr lang="en-US" altLang="zh-CN" dirty="0" smtClean="0">
                  <a:effectLst>
                    <a:outerShdw blurRad="38100" dist="38100" dir="2700000" algn="tl">
                      <a:srgbClr val="000000">
                        <a:alpha val="43137"/>
                      </a:srgbClr>
                    </a:outerShdw>
                  </a:effectLst>
                  <a:latin typeface="宋体" pitchFamily="2" charset="-122"/>
                </a:rPr>
                <a:t>4 </a:t>
              </a:r>
              <a:r>
                <a:rPr lang="en-US" altLang="zh-CN" dirty="0" smtClean="0">
                  <a:solidFill>
                    <a:schemeClr val="tx2"/>
                  </a:solidFill>
                  <a:effectLst>
                    <a:outerShdw blurRad="38100" dist="38100" dir="2700000" algn="tl">
                      <a:srgbClr val="000000">
                        <a:alpha val="43137"/>
                      </a:srgbClr>
                    </a:outerShdw>
                  </a:effectLst>
                  <a:latin typeface="宋体" pitchFamily="2" charset="-122"/>
                </a:rPr>
                <a:t> </a:t>
              </a:r>
              <a:r>
                <a:rPr lang="zh-CN" altLang="en-US" dirty="0" smtClean="0">
                  <a:solidFill>
                    <a:schemeClr val="tx2"/>
                  </a:solidFill>
                  <a:effectLst>
                    <a:outerShdw blurRad="38100" dist="38100" dir="2700000" algn="tl">
                      <a:srgbClr val="000000">
                        <a:alpha val="43137"/>
                      </a:srgbClr>
                    </a:outerShdw>
                  </a:effectLst>
                  <a:latin typeface="宋体" pitchFamily="2" charset="-122"/>
                </a:rPr>
                <a:t>判断下列实矩阵能否化为对角阵？</a:t>
              </a:r>
              <a:endParaRPr lang="zh-CN" altLang="en-US" b="0" dirty="0" smtClean="0">
                <a:solidFill>
                  <a:schemeClr val="tx2"/>
                </a:solidFill>
                <a:effectLst>
                  <a:outerShdw blurRad="38100" dist="38100" dir="2700000" algn="tl">
                    <a:srgbClr val="000000">
                      <a:alpha val="43137"/>
                    </a:srgbClr>
                  </a:outerShdw>
                </a:effectLst>
                <a:latin typeface="宋体" pitchFamily="2" charset="-122"/>
              </a:endParaRPr>
            </a:p>
          </p:txBody>
        </p:sp>
        <p:graphicFrame>
          <p:nvGraphicFramePr>
            <p:cNvPr id="4" name="Object 4"/>
            <p:cNvGraphicFramePr>
              <a:graphicFrameLocks noChangeAspect="1"/>
            </p:cNvGraphicFramePr>
            <p:nvPr/>
          </p:nvGraphicFramePr>
          <p:xfrm>
            <a:off x="336" y="768"/>
            <a:ext cx="2136" cy="984"/>
          </p:xfrm>
          <a:graphic>
            <a:graphicData uri="http://schemas.openxmlformats.org/presentationml/2006/ole">
              <mc:AlternateContent xmlns:mc="http://schemas.openxmlformats.org/markup-compatibility/2006">
                <mc:Choice xmlns:v="urn:schemas-microsoft-com:vml" Requires="v">
                  <p:oleObj spid="_x0000_s113998" name="Equation" r:id="rId3" imgW="3390900" imgH="1562100" progId="Equation.DSMT4">
                    <p:embed/>
                  </p:oleObj>
                </mc:Choice>
                <mc:Fallback>
                  <p:oleObj name="Equation" r:id="rId3" imgW="3390900" imgH="1562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768"/>
                          <a:ext cx="2136"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2772" y="792"/>
            <a:ext cx="2152" cy="984"/>
          </p:xfrm>
          <a:graphic>
            <a:graphicData uri="http://schemas.openxmlformats.org/presentationml/2006/ole">
              <mc:AlternateContent xmlns:mc="http://schemas.openxmlformats.org/markup-compatibility/2006">
                <mc:Choice xmlns:v="urn:schemas-microsoft-com:vml" Requires="v">
                  <p:oleObj spid="_x0000_s113999" name="Equation" r:id="rId5" imgW="3416300" imgH="1562100" progId="Equation.DSMT4">
                    <p:embed/>
                  </p:oleObj>
                </mc:Choice>
                <mc:Fallback>
                  <p:oleObj name="Equation" r:id="rId5" imgW="3416300" imgH="1562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2" y="792"/>
                          <a:ext cx="2152"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 name="Text Box 6"/>
          <p:cNvSpPr txBox="1">
            <a:spLocks noChangeArrowheads="1"/>
          </p:cNvSpPr>
          <p:nvPr/>
        </p:nvSpPr>
        <p:spPr bwMode="auto">
          <a:xfrm>
            <a:off x="2538413" y="2873086"/>
            <a:ext cx="64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effectLst>
                  <a:outerShdw blurRad="38100" dist="38100" dir="2700000" algn="tl">
                    <a:srgbClr val="000000">
                      <a:alpha val="43137"/>
                    </a:srgbClr>
                  </a:outerShdw>
                </a:effectLst>
                <a:latin typeface="宋体" pitchFamily="2" charset="-122"/>
              </a:rPr>
              <a:t>解</a:t>
            </a:r>
            <a:r>
              <a:rPr lang="en-US" altLang="zh-CN" dirty="0" smtClean="0">
                <a:effectLst>
                  <a:outerShdw blurRad="38100" dist="38100" dir="2700000" algn="tl">
                    <a:srgbClr val="000000">
                      <a:alpha val="43137"/>
                    </a:srgbClr>
                  </a:outerShdw>
                </a:effectLst>
                <a:latin typeface="宋体" pitchFamily="2" charset="-122"/>
              </a:rPr>
              <a:t>:</a:t>
            </a:r>
            <a:endParaRPr lang="en-US" altLang="zh-CN" b="0" dirty="0" smtClean="0">
              <a:effectLst>
                <a:outerShdw blurRad="38100" dist="38100" dir="2700000" algn="tl">
                  <a:srgbClr val="000000">
                    <a:alpha val="43137"/>
                  </a:srgbClr>
                </a:outerShdw>
              </a:effectLst>
              <a:latin typeface="宋体" pitchFamily="2" charset="-122"/>
            </a:endParaRPr>
          </a:p>
        </p:txBody>
      </p:sp>
      <p:graphicFrame>
        <p:nvGraphicFramePr>
          <p:cNvPr id="7" name="Object 7"/>
          <p:cNvGraphicFramePr>
            <a:graphicFrameLocks noChangeAspect="1"/>
          </p:cNvGraphicFramePr>
          <p:nvPr>
            <p:extLst>
              <p:ext uri="{D42A27DB-BD31-4B8C-83A1-F6EECF244321}">
                <p14:modId xmlns:p14="http://schemas.microsoft.com/office/powerpoint/2010/main" val="1195494493"/>
              </p:ext>
            </p:extLst>
          </p:nvPr>
        </p:nvGraphicFramePr>
        <p:xfrm>
          <a:off x="4813300" y="4854286"/>
          <a:ext cx="2443163" cy="481013"/>
        </p:xfrm>
        <a:graphic>
          <a:graphicData uri="http://schemas.openxmlformats.org/presentationml/2006/ole">
            <mc:AlternateContent xmlns:mc="http://schemas.openxmlformats.org/markup-compatibility/2006">
              <mc:Choice xmlns:v="urn:schemas-microsoft-com:vml" Requires="v">
                <p:oleObj spid="_x0000_s114000" name="Equation" r:id="rId7" imgW="2667000" imgH="482600" progId="Equation.DSMT4">
                  <p:embed/>
                </p:oleObj>
              </mc:Choice>
              <mc:Fallback>
                <p:oleObj name="Equation" r:id="rId7" imgW="26670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3300" y="4854286"/>
                        <a:ext cx="2443163"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807189112"/>
              </p:ext>
            </p:extLst>
          </p:nvPr>
        </p:nvGraphicFramePr>
        <p:xfrm>
          <a:off x="7404100" y="4995574"/>
          <a:ext cx="493713" cy="315912"/>
        </p:xfrm>
        <a:graphic>
          <a:graphicData uri="http://schemas.openxmlformats.org/presentationml/2006/ole">
            <mc:AlternateContent xmlns:mc="http://schemas.openxmlformats.org/markup-compatibility/2006">
              <mc:Choice xmlns:v="urn:schemas-microsoft-com:vml" Requires="v">
                <p:oleObj spid="_x0000_s114001" name="Equation" r:id="rId9" imgW="494870" imgH="317225" progId="Equation.DSMT4">
                  <p:embed/>
                </p:oleObj>
              </mc:Choice>
              <mc:Fallback>
                <p:oleObj name="Equation" r:id="rId9" imgW="494870" imgH="31722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4100" y="4995574"/>
                        <a:ext cx="493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3372624426"/>
              </p:ext>
            </p:extLst>
          </p:nvPr>
        </p:nvGraphicFramePr>
        <p:xfrm>
          <a:off x="3599656" y="3077080"/>
          <a:ext cx="5741987" cy="1562100"/>
        </p:xfrm>
        <a:graphic>
          <a:graphicData uri="http://schemas.openxmlformats.org/presentationml/2006/ole">
            <mc:AlternateContent xmlns:mc="http://schemas.openxmlformats.org/markup-compatibility/2006">
              <mc:Choice xmlns:v="urn:schemas-microsoft-com:vml" Requires="v">
                <p:oleObj spid="_x0000_s114002" name="Equation" r:id="rId11" imgW="5422900" imgH="1562100" progId="Equation.DSMT4">
                  <p:embed/>
                </p:oleObj>
              </mc:Choice>
              <mc:Fallback>
                <p:oleObj name="Equation" r:id="rId11" imgW="5422900" imgH="1562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9656" y="3077080"/>
                        <a:ext cx="5741987"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10"/>
          <p:cNvGrpSpPr>
            <a:grpSpLocks/>
          </p:cNvGrpSpPr>
          <p:nvPr/>
        </p:nvGrpSpPr>
        <p:grpSpPr bwMode="auto">
          <a:xfrm>
            <a:off x="3197225" y="5844886"/>
            <a:ext cx="3381375" cy="508000"/>
            <a:chOff x="710" y="3696"/>
            <a:chExt cx="2130" cy="320"/>
          </a:xfrm>
        </p:grpSpPr>
        <p:sp>
          <p:nvSpPr>
            <p:cNvPr id="11" name="Text Box 11"/>
            <p:cNvSpPr txBox="1">
              <a:spLocks noChangeArrowheads="1"/>
            </p:cNvSpPr>
            <p:nvPr/>
          </p:nvSpPr>
          <p:spPr bwMode="auto">
            <a:xfrm>
              <a:off x="710" y="36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得</a:t>
              </a:r>
            </a:p>
          </p:txBody>
        </p:sp>
        <p:graphicFrame>
          <p:nvGraphicFramePr>
            <p:cNvPr id="12" name="Object 12"/>
            <p:cNvGraphicFramePr>
              <a:graphicFrameLocks noChangeAspect="1"/>
            </p:cNvGraphicFramePr>
            <p:nvPr/>
          </p:nvGraphicFramePr>
          <p:xfrm>
            <a:off x="1056" y="3744"/>
            <a:ext cx="1784" cy="272"/>
          </p:xfrm>
          <a:graphic>
            <a:graphicData uri="http://schemas.openxmlformats.org/presentationml/2006/ole">
              <mc:AlternateContent xmlns:mc="http://schemas.openxmlformats.org/markup-compatibility/2006">
                <mc:Choice xmlns:v="urn:schemas-microsoft-com:vml" Requires="v">
                  <p:oleObj spid="_x0000_s114003" name="Equation" r:id="rId13" imgW="2832100" imgH="431800" progId="Equation.DSMT4">
                    <p:embed/>
                  </p:oleObj>
                </mc:Choice>
                <mc:Fallback>
                  <p:oleObj name="Equation" r:id="rId13" imgW="2832100" imgH="431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6" y="3744"/>
                          <a:ext cx="178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28635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2646218" y="3175577"/>
            <a:ext cx="5062538" cy="1562100"/>
            <a:chOff x="336" y="1884"/>
            <a:chExt cx="3189" cy="984"/>
          </a:xfrm>
        </p:grpSpPr>
        <p:sp>
          <p:nvSpPr>
            <p:cNvPr id="3" name="Rectangle 3"/>
            <p:cNvSpPr>
              <a:spLocks noChangeArrowheads="1"/>
            </p:cNvSpPr>
            <p:nvPr/>
          </p:nvSpPr>
          <p:spPr bwMode="auto">
            <a:xfrm>
              <a:off x="336" y="2208"/>
              <a:ext cx="10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dirty="0">
                  <a:solidFill>
                    <a:schemeClr val="tx2"/>
                  </a:solidFill>
                  <a:effectLst>
                    <a:outerShdw blurRad="38100" dist="38100" dir="2700000" algn="tl">
                      <a:srgbClr val="000000">
                        <a:alpha val="43137"/>
                      </a:srgbClr>
                    </a:outerShdw>
                  </a:effectLst>
                </a:rPr>
                <a:t>得基础解系</a:t>
              </a:r>
            </a:p>
          </p:txBody>
        </p:sp>
        <p:graphicFrame>
          <p:nvGraphicFramePr>
            <p:cNvPr id="4" name="Object 4"/>
            <p:cNvGraphicFramePr>
              <a:graphicFrameLocks noChangeAspect="1"/>
            </p:cNvGraphicFramePr>
            <p:nvPr/>
          </p:nvGraphicFramePr>
          <p:xfrm>
            <a:off x="1765" y="1884"/>
            <a:ext cx="1760" cy="984"/>
          </p:xfrm>
          <a:graphic>
            <a:graphicData uri="http://schemas.openxmlformats.org/presentationml/2006/ole">
              <mc:AlternateContent xmlns:mc="http://schemas.openxmlformats.org/markup-compatibility/2006">
                <mc:Choice xmlns:v="urn:schemas-microsoft-com:vml" Requires="v">
                  <p:oleObj spid="_x0000_s120012" name="Equation" r:id="rId3" imgW="3403600" imgH="1562100" progId="Equation.DSMT4">
                    <p:embed/>
                  </p:oleObj>
                </mc:Choice>
                <mc:Fallback>
                  <p:oleObj name="Equation" r:id="rId3" imgW="3403600" imgH="1562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 y="1884"/>
                          <a:ext cx="1760"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5"/>
          <p:cNvGrpSpPr>
            <a:grpSpLocks/>
          </p:cNvGrpSpPr>
          <p:nvPr/>
        </p:nvGrpSpPr>
        <p:grpSpPr bwMode="auto">
          <a:xfrm>
            <a:off x="1969943" y="451427"/>
            <a:ext cx="7635875" cy="495300"/>
            <a:chOff x="374" y="168"/>
            <a:chExt cx="4810" cy="312"/>
          </a:xfrm>
        </p:grpSpPr>
        <p:sp>
          <p:nvSpPr>
            <p:cNvPr id="6" name="Text Box 6"/>
            <p:cNvSpPr txBox="1">
              <a:spLocks noChangeArrowheads="1"/>
            </p:cNvSpPr>
            <p:nvPr/>
          </p:nvSpPr>
          <p:spPr bwMode="auto">
            <a:xfrm>
              <a:off x="374" y="170"/>
              <a:ext cx="34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当                        时，齐次线性方程组为</a:t>
              </a:r>
            </a:p>
          </p:txBody>
        </p:sp>
        <p:graphicFrame>
          <p:nvGraphicFramePr>
            <p:cNvPr id="7" name="Object 7"/>
            <p:cNvGraphicFramePr>
              <a:graphicFrameLocks noChangeAspect="1"/>
            </p:cNvGraphicFramePr>
            <p:nvPr/>
          </p:nvGraphicFramePr>
          <p:xfrm>
            <a:off x="720" y="192"/>
            <a:ext cx="1016" cy="272"/>
          </p:xfrm>
          <a:graphic>
            <a:graphicData uri="http://schemas.openxmlformats.org/presentationml/2006/ole">
              <mc:AlternateContent xmlns:mc="http://schemas.openxmlformats.org/markup-compatibility/2006">
                <mc:Choice xmlns:v="urn:schemas-microsoft-com:vml" Requires="v">
                  <p:oleObj spid="_x0000_s120013" name="Equation" r:id="rId5" imgW="1612900" imgH="431800" progId="Equation.DSMT4">
                    <p:embed/>
                  </p:oleObj>
                </mc:Choice>
                <mc:Fallback>
                  <p:oleObj name="Equation" r:id="rId5" imgW="16129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192"/>
                          <a:ext cx="101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3736" y="168"/>
            <a:ext cx="1448" cy="312"/>
          </p:xfrm>
          <a:graphic>
            <a:graphicData uri="http://schemas.openxmlformats.org/presentationml/2006/ole">
              <mc:AlternateContent xmlns:mc="http://schemas.openxmlformats.org/markup-compatibility/2006">
                <mc:Choice xmlns:v="urn:schemas-microsoft-com:vml" Requires="v">
                  <p:oleObj spid="_x0000_s120014" name="Equation" r:id="rId7" imgW="2298700" imgH="495300" progId="Equation.DSMT4">
                    <p:embed/>
                  </p:oleObj>
                </mc:Choice>
                <mc:Fallback>
                  <p:oleObj name="Equation" r:id="rId7" imgW="2298700" imgH="4953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6" y="168"/>
                          <a:ext cx="144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 name="Object 9"/>
          <p:cNvGraphicFramePr>
            <a:graphicFrameLocks noChangeAspect="1"/>
          </p:cNvGraphicFramePr>
          <p:nvPr>
            <p:extLst>
              <p:ext uri="{D42A27DB-BD31-4B8C-83A1-F6EECF244321}">
                <p14:modId xmlns:p14="http://schemas.microsoft.com/office/powerpoint/2010/main" val="667087939"/>
              </p:ext>
            </p:extLst>
          </p:nvPr>
        </p:nvGraphicFramePr>
        <p:xfrm>
          <a:off x="2824018" y="1099127"/>
          <a:ext cx="3937000" cy="1562100"/>
        </p:xfrm>
        <a:graphic>
          <a:graphicData uri="http://schemas.openxmlformats.org/presentationml/2006/ole">
            <mc:AlternateContent xmlns:mc="http://schemas.openxmlformats.org/markup-compatibility/2006">
              <mc:Choice xmlns:v="urn:schemas-microsoft-com:vml" Requires="v">
                <p:oleObj spid="_x0000_s120015" name="Equation" r:id="rId9" imgW="3937000" imgH="1562100" progId="Equation.DSMT4">
                  <p:embed/>
                </p:oleObj>
              </mc:Choice>
              <mc:Fallback>
                <p:oleObj name="Equation" r:id="rId9" imgW="3937000" imgH="1562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4018" y="1099127"/>
                        <a:ext cx="39370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3949126712"/>
              </p:ext>
            </p:extLst>
          </p:nvPr>
        </p:nvGraphicFramePr>
        <p:xfrm>
          <a:off x="6761018" y="1137227"/>
          <a:ext cx="2235200" cy="1562100"/>
        </p:xfrm>
        <a:graphic>
          <a:graphicData uri="http://schemas.openxmlformats.org/presentationml/2006/ole">
            <mc:AlternateContent xmlns:mc="http://schemas.openxmlformats.org/markup-compatibility/2006">
              <mc:Choice xmlns:v="urn:schemas-microsoft-com:vml" Requires="v">
                <p:oleObj spid="_x0000_s120016" name="Equation" r:id="rId11" imgW="2235200" imgH="1562100" progId="Equation.DSMT4">
                  <p:embed/>
                </p:oleObj>
              </mc:Choice>
              <mc:Fallback>
                <p:oleObj name="Equation" r:id="rId11" imgW="2235200" imgH="1562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1018" y="1137227"/>
                        <a:ext cx="22352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2856504517"/>
              </p:ext>
            </p:extLst>
          </p:nvPr>
        </p:nvGraphicFramePr>
        <p:xfrm>
          <a:off x="2798618" y="2927927"/>
          <a:ext cx="2324100" cy="431800"/>
        </p:xfrm>
        <a:graphic>
          <a:graphicData uri="http://schemas.openxmlformats.org/presentationml/2006/ole">
            <mc:AlternateContent xmlns:mc="http://schemas.openxmlformats.org/markup-compatibility/2006">
              <mc:Choice xmlns:v="urn:schemas-microsoft-com:vml" Requires="v">
                <p:oleObj spid="_x0000_s120017" name="Equation" r:id="rId13" imgW="2324100" imgH="431800" progId="Equation.DSMT4">
                  <p:embed/>
                </p:oleObj>
              </mc:Choice>
              <mc:Fallback>
                <p:oleObj name="Equation" r:id="rId13" imgW="2324100" imgH="431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98618" y="2927927"/>
                        <a:ext cx="2324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2"/>
          <p:cNvGrpSpPr>
            <a:grpSpLocks/>
          </p:cNvGrpSpPr>
          <p:nvPr/>
        </p:nvGrpSpPr>
        <p:grpSpPr bwMode="auto">
          <a:xfrm>
            <a:off x="1973118" y="4756727"/>
            <a:ext cx="7175500" cy="495300"/>
            <a:chOff x="376" y="2880"/>
            <a:chExt cx="4520" cy="312"/>
          </a:xfrm>
        </p:grpSpPr>
        <p:sp>
          <p:nvSpPr>
            <p:cNvPr id="13" name="Text Box 13"/>
            <p:cNvSpPr txBox="1">
              <a:spLocks noChangeArrowheads="1"/>
            </p:cNvSpPr>
            <p:nvPr/>
          </p:nvSpPr>
          <p:spPr bwMode="auto">
            <a:xfrm>
              <a:off x="376" y="2882"/>
              <a:ext cx="30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当                 时，齐次线性方程组为</a:t>
              </a:r>
            </a:p>
          </p:txBody>
        </p:sp>
        <p:graphicFrame>
          <p:nvGraphicFramePr>
            <p:cNvPr id="14" name="Object 14"/>
            <p:cNvGraphicFramePr>
              <a:graphicFrameLocks noChangeAspect="1"/>
            </p:cNvGraphicFramePr>
            <p:nvPr/>
          </p:nvGraphicFramePr>
          <p:xfrm>
            <a:off x="3448" y="2880"/>
            <a:ext cx="1448" cy="312"/>
          </p:xfrm>
          <a:graphic>
            <a:graphicData uri="http://schemas.openxmlformats.org/presentationml/2006/ole">
              <mc:AlternateContent xmlns:mc="http://schemas.openxmlformats.org/markup-compatibility/2006">
                <mc:Choice xmlns:v="urn:schemas-microsoft-com:vml" Requires="v">
                  <p:oleObj spid="_x0000_s120018" name="Equation" r:id="rId15" imgW="2298700" imgH="495300" progId="Equation.DSMT4">
                    <p:embed/>
                  </p:oleObj>
                </mc:Choice>
                <mc:Fallback>
                  <p:oleObj name="Equation" r:id="rId15" imgW="2298700" imgH="4953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48" y="2880"/>
                          <a:ext cx="144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5"/>
            <p:cNvGraphicFramePr>
              <a:graphicFrameLocks noChangeAspect="1"/>
            </p:cNvGraphicFramePr>
            <p:nvPr/>
          </p:nvGraphicFramePr>
          <p:xfrm>
            <a:off x="664" y="2920"/>
            <a:ext cx="712" cy="272"/>
          </p:xfrm>
          <a:graphic>
            <a:graphicData uri="http://schemas.openxmlformats.org/presentationml/2006/ole">
              <mc:AlternateContent xmlns:mc="http://schemas.openxmlformats.org/markup-compatibility/2006">
                <mc:Choice xmlns:v="urn:schemas-microsoft-com:vml" Requires="v">
                  <p:oleObj spid="_x0000_s120019" name="Equation" r:id="rId17" imgW="1129810" imgH="431613" progId="Equation.DSMT4">
                    <p:embed/>
                  </p:oleObj>
                </mc:Choice>
                <mc:Fallback>
                  <p:oleObj name="Equation" r:id="rId17" imgW="1129810" imgH="431613"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4" y="2920"/>
                          <a:ext cx="71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 name="Object 16"/>
          <p:cNvGraphicFramePr>
            <a:graphicFrameLocks noChangeAspect="1"/>
          </p:cNvGraphicFramePr>
          <p:nvPr>
            <p:extLst>
              <p:ext uri="{D42A27DB-BD31-4B8C-83A1-F6EECF244321}">
                <p14:modId xmlns:p14="http://schemas.microsoft.com/office/powerpoint/2010/main" val="941459101"/>
              </p:ext>
            </p:extLst>
          </p:nvPr>
        </p:nvGraphicFramePr>
        <p:xfrm>
          <a:off x="2766868" y="5213927"/>
          <a:ext cx="3746500" cy="1562100"/>
        </p:xfrm>
        <a:graphic>
          <a:graphicData uri="http://schemas.openxmlformats.org/presentationml/2006/ole">
            <mc:AlternateContent xmlns:mc="http://schemas.openxmlformats.org/markup-compatibility/2006">
              <mc:Choice xmlns:v="urn:schemas-microsoft-com:vml" Requires="v">
                <p:oleObj spid="_x0000_s120020" name="Equation" r:id="rId19" imgW="3746500" imgH="1562100" progId="Equation.DSMT4">
                  <p:embed/>
                </p:oleObj>
              </mc:Choice>
              <mc:Fallback>
                <p:oleObj name="Equation" r:id="rId19" imgW="3746500" imgH="15621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66868" y="5213927"/>
                        <a:ext cx="37465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7"/>
          <p:cNvGraphicFramePr>
            <a:graphicFrameLocks noChangeAspect="1"/>
          </p:cNvGraphicFramePr>
          <p:nvPr>
            <p:extLst>
              <p:ext uri="{D42A27DB-BD31-4B8C-83A1-F6EECF244321}">
                <p14:modId xmlns:p14="http://schemas.microsoft.com/office/powerpoint/2010/main" val="1887941950"/>
              </p:ext>
            </p:extLst>
          </p:nvPr>
        </p:nvGraphicFramePr>
        <p:xfrm>
          <a:off x="6608618" y="5169477"/>
          <a:ext cx="2370138" cy="1593850"/>
        </p:xfrm>
        <a:graphic>
          <a:graphicData uri="http://schemas.openxmlformats.org/presentationml/2006/ole">
            <mc:AlternateContent xmlns:mc="http://schemas.openxmlformats.org/markup-compatibility/2006">
              <mc:Choice xmlns:v="urn:schemas-microsoft-com:vml" Requires="v">
                <p:oleObj spid="_x0000_s120021" name="Equation" r:id="rId21" imgW="2082800" imgH="2400300" progId="Equation.DSMT4">
                  <p:embed/>
                </p:oleObj>
              </mc:Choice>
              <mc:Fallback>
                <p:oleObj name="Equation" r:id="rId21" imgW="2082800" imgH="24003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08618" y="5169477"/>
                        <a:ext cx="2370138"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7380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1320688566"/>
              </p:ext>
            </p:extLst>
          </p:nvPr>
        </p:nvGraphicFramePr>
        <p:xfrm>
          <a:off x="5701876" y="2110277"/>
          <a:ext cx="601662" cy="523875"/>
        </p:xfrm>
        <a:graphic>
          <a:graphicData uri="http://schemas.openxmlformats.org/presentationml/2006/ole">
            <mc:AlternateContent xmlns:mc="http://schemas.openxmlformats.org/markup-compatibility/2006">
              <mc:Choice xmlns:v="urn:schemas-microsoft-com:vml" Requires="v">
                <p:oleObj spid="_x0000_s116394" name="Equation" r:id="rId3" imgW="164885" imgH="164885" progId="Equation.DSMT4">
                  <p:embed/>
                </p:oleObj>
              </mc:Choice>
              <mc:Fallback>
                <p:oleObj name="Equation" r:id="rId3" imgW="164885"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876" y="2110277"/>
                        <a:ext cx="601662" cy="523875"/>
                      </a:xfrm>
                      <a:prstGeom prst="rect">
                        <a:avLst/>
                      </a:prstGeom>
                      <a:noFill/>
                      <a:ln>
                        <a:noFill/>
                      </a:ln>
                      <a:effectLst/>
                      <a:extLst>
                        <a:ext uri="{909E8E84-426E-40DD-AFC4-6F175D3DCCD1}">
                          <a14:hiddenFill xmlns:a14="http://schemas.microsoft.com/office/drawing/2010/main">
                            <a:solidFill>
                              <a:srgbClr val="D8EDB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3122463981"/>
              </p:ext>
            </p:extLst>
          </p:nvPr>
        </p:nvGraphicFramePr>
        <p:xfrm>
          <a:off x="3401588" y="3891452"/>
          <a:ext cx="652463" cy="666750"/>
        </p:xfrm>
        <a:graphic>
          <a:graphicData uri="http://schemas.openxmlformats.org/presentationml/2006/ole">
            <mc:AlternateContent xmlns:mc="http://schemas.openxmlformats.org/markup-compatibility/2006">
              <mc:Choice xmlns:v="urn:schemas-microsoft-com:vml" Requires="v">
                <p:oleObj spid="_x0000_s116395" name="Equation" r:id="rId5" imgW="215806" imgH="228501" progId="Equation.DSMT4">
                  <p:embed/>
                </p:oleObj>
              </mc:Choice>
              <mc:Fallback>
                <p:oleObj name="Equation" r:id="rId5" imgW="215806"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1588" y="3891452"/>
                        <a:ext cx="652463"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Line 4"/>
          <p:cNvSpPr>
            <a:spLocks noChangeShapeType="1"/>
          </p:cNvSpPr>
          <p:nvPr/>
        </p:nvSpPr>
        <p:spPr bwMode="auto">
          <a:xfrm flipH="1">
            <a:off x="3838151" y="2634152"/>
            <a:ext cx="2151062" cy="141922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5"/>
          <p:cNvSpPr>
            <a:spLocks noChangeShapeType="1"/>
          </p:cNvSpPr>
          <p:nvPr/>
        </p:nvSpPr>
        <p:spPr bwMode="auto">
          <a:xfrm>
            <a:off x="5989213" y="2634152"/>
            <a:ext cx="2386013" cy="141922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6"/>
          <p:cNvSpPr>
            <a:spLocks noChangeShapeType="1"/>
          </p:cNvSpPr>
          <p:nvPr/>
        </p:nvSpPr>
        <p:spPr bwMode="auto">
          <a:xfrm flipH="1">
            <a:off x="4846213" y="2634152"/>
            <a:ext cx="1144588" cy="1347788"/>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 name="Object 7"/>
          <p:cNvGraphicFramePr>
            <a:graphicFrameLocks noChangeAspect="1"/>
          </p:cNvGraphicFramePr>
          <p:nvPr>
            <p:extLst>
              <p:ext uri="{D42A27DB-BD31-4B8C-83A1-F6EECF244321}">
                <p14:modId xmlns:p14="http://schemas.microsoft.com/office/powerpoint/2010/main" val="2310477965"/>
              </p:ext>
            </p:extLst>
          </p:nvPr>
        </p:nvGraphicFramePr>
        <p:xfrm>
          <a:off x="4414413" y="3891452"/>
          <a:ext cx="652463" cy="666750"/>
        </p:xfrm>
        <a:graphic>
          <a:graphicData uri="http://schemas.openxmlformats.org/presentationml/2006/ole">
            <mc:AlternateContent xmlns:mc="http://schemas.openxmlformats.org/markup-compatibility/2006">
              <mc:Choice xmlns:v="urn:schemas-microsoft-com:vml" Requires="v">
                <p:oleObj spid="_x0000_s116396" name="Equation" r:id="rId7" imgW="215806" imgH="228501" progId="Equation.DSMT4">
                  <p:embed/>
                </p:oleObj>
              </mc:Choice>
              <mc:Fallback>
                <p:oleObj name="Equation" r:id="rId7"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4413" y="3891452"/>
                        <a:ext cx="652463"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3846761104"/>
              </p:ext>
            </p:extLst>
          </p:nvPr>
        </p:nvGraphicFramePr>
        <p:xfrm>
          <a:off x="5351038" y="4053377"/>
          <a:ext cx="2232025" cy="433388"/>
        </p:xfrm>
        <a:graphic>
          <a:graphicData uri="http://schemas.openxmlformats.org/presentationml/2006/ole">
            <mc:AlternateContent xmlns:mc="http://schemas.openxmlformats.org/markup-compatibility/2006">
              <mc:Choice xmlns:v="urn:schemas-microsoft-com:vml" Requires="v">
                <p:oleObj spid="_x0000_s116397" name="Equation" r:id="rId9" imgW="609336" imgH="126945" progId="Equation.DSMT4">
                  <p:embed/>
                </p:oleObj>
              </mc:Choice>
              <mc:Fallback>
                <p:oleObj name="Equation" r:id="rId9" imgW="609336" imgH="12694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1038" y="4053377"/>
                        <a:ext cx="223202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2638823850"/>
              </p:ext>
            </p:extLst>
          </p:nvPr>
        </p:nvGraphicFramePr>
        <p:xfrm>
          <a:off x="8148213" y="3910502"/>
          <a:ext cx="690563" cy="666750"/>
        </p:xfrm>
        <a:graphic>
          <a:graphicData uri="http://schemas.openxmlformats.org/presentationml/2006/ole">
            <mc:AlternateContent xmlns:mc="http://schemas.openxmlformats.org/markup-compatibility/2006">
              <mc:Choice xmlns:v="urn:schemas-microsoft-com:vml" Requires="v">
                <p:oleObj spid="_x0000_s116398" name="Equation" r:id="rId11" imgW="228600" imgH="228600" progId="Equation.DSMT4">
                  <p:embed/>
                </p:oleObj>
              </mc:Choice>
              <mc:Fallback>
                <p:oleObj name="Equation" r:id="rId11" imgW="2286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8213" y="3910502"/>
                        <a:ext cx="690563"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10"/>
          <p:cNvSpPr>
            <a:spLocks noChangeShapeType="1"/>
          </p:cNvSpPr>
          <p:nvPr/>
        </p:nvSpPr>
        <p:spPr bwMode="auto">
          <a:xfrm flipH="1">
            <a:off x="5566938" y="2634152"/>
            <a:ext cx="423863" cy="141922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a:off x="5998738" y="2634152"/>
            <a:ext cx="1295400" cy="141922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5990801" y="2634152"/>
            <a:ext cx="439737" cy="141922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 name="Object 13"/>
          <p:cNvGraphicFramePr>
            <a:graphicFrameLocks noChangeAspect="1"/>
          </p:cNvGraphicFramePr>
          <p:nvPr>
            <p:extLst>
              <p:ext uri="{D42A27DB-BD31-4B8C-83A1-F6EECF244321}">
                <p14:modId xmlns:p14="http://schemas.microsoft.com/office/powerpoint/2010/main" val="3400423010"/>
              </p:ext>
            </p:extLst>
          </p:nvPr>
        </p:nvGraphicFramePr>
        <p:xfrm>
          <a:off x="3052338" y="4969365"/>
          <a:ext cx="571500" cy="571500"/>
        </p:xfrm>
        <a:graphic>
          <a:graphicData uri="http://schemas.openxmlformats.org/presentationml/2006/ole">
            <mc:AlternateContent xmlns:mc="http://schemas.openxmlformats.org/markup-compatibility/2006">
              <mc:Choice xmlns:v="urn:schemas-microsoft-com:vml" Requires="v">
                <p:oleObj spid="_x0000_s116399" name="Equation" r:id="rId13" imgW="228600" imgH="228600" progId="Equation.DSMT4">
                  <p:embed/>
                </p:oleObj>
              </mc:Choice>
              <mc:Fallback>
                <p:oleObj name="Equation" r:id="rId13" imgW="228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2338" y="4969365"/>
                        <a:ext cx="5715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4"/>
          <p:cNvGraphicFramePr>
            <a:graphicFrameLocks noChangeAspect="1"/>
          </p:cNvGraphicFramePr>
          <p:nvPr>
            <p:extLst>
              <p:ext uri="{D42A27DB-BD31-4B8C-83A1-F6EECF244321}">
                <p14:modId xmlns:p14="http://schemas.microsoft.com/office/powerpoint/2010/main" val="1362321970"/>
              </p:ext>
            </p:extLst>
          </p:nvPr>
        </p:nvGraphicFramePr>
        <p:xfrm>
          <a:off x="4092151" y="4969365"/>
          <a:ext cx="539750" cy="571500"/>
        </p:xfrm>
        <a:graphic>
          <a:graphicData uri="http://schemas.openxmlformats.org/presentationml/2006/ole">
            <mc:AlternateContent xmlns:mc="http://schemas.openxmlformats.org/markup-compatibility/2006">
              <mc:Choice xmlns:v="urn:schemas-microsoft-com:vml" Requires="v">
                <p:oleObj spid="_x0000_s116400" name="Equation" r:id="rId15" imgW="215806" imgH="228501" progId="Equation.DSMT4">
                  <p:embed/>
                </p:oleObj>
              </mc:Choice>
              <mc:Fallback>
                <p:oleObj name="Equation" r:id="rId15" imgW="215806"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92151" y="4969365"/>
                        <a:ext cx="539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15"/>
          <p:cNvSpPr>
            <a:spLocks noChangeShapeType="1"/>
          </p:cNvSpPr>
          <p:nvPr/>
        </p:nvSpPr>
        <p:spPr bwMode="auto">
          <a:xfrm flipH="1">
            <a:off x="2734838" y="4413740"/>
            <a:ext cx="1008063" cy="72072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6"/>
          <p:cNvSpPr>
            <a:spLocks noChangeShapeType="1"/>
          </p:cNvSpPr>
          <p:nvPr/>
        </p:nvSpPr>
        <p:spPr bwMode="auto">
          <a:xfrm>
            <a:off x="3742901" y="4413740"/>
            <a:ext cx="384175" cy="69373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7"/>
          <p:cNvSpPr>
            <a:spLocks noChangeShapeType="1"/>
          </p:cNvSpPr>
          <p:nvPr/>
        </p:nvSpPr>
        <p:spPr bwMode="auto">
          <a:xfrm flipH="1">
            <a:off x="3334913" y="4413740"/>
            <a:ext cx="407988" cy="69373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 name="Object 18"/>
          <p:cNvGraphicFramePr>
            <a:graphicFrameLocks noChangeAspect="1"/>
          </p:cNvGraphicFramePr>
          <p:nvPr>
            <p:extLst>
              <p:ext uri="{D42A27DB-BD31-4B8C-83A1-F6EECF244321}">
                <p14:modId xmlns:p14="http://schemas.microsoft.com/office/powerpoint/2010/main" val="2879946878"/>
              </p:ext>
            </p:extLst>
          </p:nvPr>
        </p:nvGraphicFramePr>
        <p:xfrm>
          <a:off x="3623838" y="5107477"/>
          <a:ext cx="503238" cy="369888"/>
        </p:xfrm>
        <a:graphic>
          <a:graphicData uri="http://schemas.openxmlformats.org/presentationml/2006/ole">
            <mc:AlternateContent xmlns:mc="http://schemas.openxmlformats.org/markup-compatibility/2006">
              <mc:Choice xmlns:v="urn:schemas-microsoft-com:vml" Requires="v">
                <p:oleObj spid="_x0000_s116401" name="Equation" r:id="rId17" imgW="279158" imgH="126890" progId="Equation.DSMT4">
                  <p:embed/>
                </p:oleObj>
              </mc:Choice>
              <mc:Fallback>
                <p:oleObj name="Equation" r:id="rId17" imgW="279158" imgH="126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23838" y="5107477"/>
                        <a:ext cx="503238"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9"/>
          <p:cNvGraphicFramePr>
            <a:graphicFrameLocks noChangeAspect="1"/>
          </p:cNvGraphicFramePr>
          <p:nvPr>
            <p:extLst>
              <p:ext uri="{D42A27DB-BD31-4B8C-83A1-F6EECF244321}">
                <p14:modId xmlns:p14="http://schemas.microsoft.com/office/powerpoint/2010/main" val="3742701889"/>
              </p:ext>
            </p:extLst>
          </p:nvPr>
        </p:nvGraphicFramePr>
        <p:xfrm>
          <a:off x="5239913" y="5053502"/>
          <a:ext cx="1335088" cy="512763"/>
        </p:xfrm>
        <a:graphic>
          <a:graphicData uri="http://schemas.openxmlformats.org/presentationml/2006/ole">
            <mc:AlternateContent xmlns:mc="http://schemas.openxmlformats.org/markup-compatibility/2006">
              <mc:Choice xmlns:v="urn:schemas-microsoft-com:vml" Requires="v">
                <p:oleObj spid="_x0000_s116402" name="Equation" r:id="rId19" imgW="393359" imgH="126890" progId="Equation.DSMT4">
                  <p:embed/>
                </p:oleObj>
              </mc:Choice>
              <mc:Fallback>
                <p:oleObj name="Equation" r:id="rId19" imgW="393359" imgH="12689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39913" y="5053502"/>
                        <a:ext cx="1335088"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0"/>
          <p:cNvGraphicFramePr>
            <a:graphicFrameLocks noChangeAspect="1"/>
          </p:cNvGraphicFramePr>
          <p:nvPr>
            <p:extLst>
              <p:ext uri="{D42A27DB-BD31-4B8C-83A1-F6EECF244321}">
                <p14:modId xmlns:p14="http://schemas.microsoft.com/office/powerpoint/2010/main" val="497081046"/>
              </p:ext>
            </p:extLst>
          </p:nvPr>
        </p:nvGraphicFramePr>
        <p:xfrm>
          <a:off x="2326851" y="4974127"/>
          <a:ext cx="571500" cy="571500"/>
        </p:xfrm>
        <a:graphic>
          <a:graphicData uri="http://schemas.openxmlformats.org/presentationml/2006/ole">
            <mc:AlternateContent xmlns:mc="http://schemas.openxmlformats.org/markup-compatibility/2006">
              <mc:Choice xmlns:v="urn:schemas-microsoft-com:vml" Requires="v">
                <p:oleObj spid="_x0000_s116403" name="Equation" r:id="rId21" imgW="228600" imgH="228600" progId="Equation.DSMT4">
                  <p:embed/>
                </p:oleObj>
              </mc:Choice>
              <mc:Fallback>
                <p:oleObj name="Equation" r:id="rId21" imgW="2286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26851" y="4974127"/>
                        <a:ext cx="5715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1"/>
          <p:cNvGraphicFramePr>
            <a:graphicFrameLocks noChangeAspect="1"/>
          </p:cNvGraphicFramePr>
          <p:nvPr>
            <p:extLst>
              <p:ext uri="{D42A27DB-BD31-4B8C-83A1-F6EECF244321}">
                <p14:modId xmlns:p14="http://schemas.microsoft.com/office/powerpoint/2010/main" val="3837893732"/>
              </p:ext>
            </p:extLst>
          </p:nvPr>
        </p:nvGraphicFramePr>
        <p:xfrm>
          <a:off x="7727526" y="4974127"/>
          <a:ext cx="603250" cy="571500"/>
        </p:xfrm>
        <a:graphic>
          <a:graphicData uri="http://schemas.openxmlformats.org/presentationml/2006/ole">
            <mc:AlternateContent xmlns:mc="http://schemas.openxmlformats.org/markup-compatibility/2006">
              <mc:Choice xmlns:v="urn:schemas-microsoft-com:vml" Requires="v">
                <p:oleObj spid="_x0000_s116404" name="Equation" r:id="rId23" imgW="241300" imgH="228600" progId="Equation.DSMT4">
                  <p:embed/>
                </p:oleObj>
              </mc:Choice>
              <mc:Fallback>
                <p:oleObj name="Equation" r:id="rId23" imgW="2413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27526" y="4974127"/>
                        <a:ext cx="6032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2"/>
          <p:cNvGraphicFramePr>
            <a:graphicFrameLocks noChangeAspect="1"/>
          </p:cNvGraphicFramePr>
          <p:nvPr>
            <p:extLst>
              <p:ext uri="{D42A27DB-BD31-4B8C-83A1-F6EECF244321}">
                <p14:modId xmlns:p14="http://schemas.microsoft.com/office/powerpoint/2010/main" val="3690752507"/>
              </p:ext>
            </p:extLst>
          </p:nvPr>
        </p:nvGraphicFramePr>
        <p:xfrm>
          <a:off x="8807026" y="4985240"/>
          <a:ext cx="571500" cy="571500"/>
        </p:xfrm>
        <a:graphic>
          <a:graphicData uri="http://schemas.openxmlformats.org/presentationml/2006/ole">
            <mc:AlternateContent xmlns:mc="http://schemas.openxmlformats.org/markup-compatibility/2006">
              <mc:Choice xmlns:v="urn:schemas-microsoft-com:vml" Requires="v">
                <p:oleObj spid="_x0000_s116405" name="Equation" r:id="rId25" imgW="228600" imgH="228600" progId="Equation.DSMT4">
                  <p:embed/>
                </p:oleObj>
              </mc:Choice>
              <mc:Fallback>
                <p:oleObj name="Equation" r:id="rId25" imgW="22860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07026" y="4985240"/>
                        <a:ext cx="5715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3"/>
          <p:cNvGraphicFramePr>
            <a:graphicFrameLocks noChangeAspect="1"/>
          </p:cNvGraphicFramePr>
          <p:nvPr>
            <p:extLst>
              <p:ext uri="{D42A27DB-BD31-4B8C-83A1-F6EECF244321}">
                <p14:modId xmlns:p14="http://schemas.microsoft.com/office/powerpoint/2010/main" val="2114549167"/>
              </p:ext>
            </p:extLst>
          </p:nvPr>
        </p:nvGraphicFramePr>
        <p:xfrm>
          <a:off x="8302201" y="5134465"/>
          <a:ext cx="844550" cy="369887"/>
        </p:xfrm>
        <a:graphic>
          <a:graphicData uri="http://schemas.openxmlformats.org/presentationml/2006/ole">
            <mc:AlternateContent xmlns:mc="http://schemas.openxmlformats.org/markup-compatibility/2006">
              <mc:Choice xmlns:v="urn:schemas-microsoft-com:vml" Requires="v">
                <p:oleObj spid="_x0000_s116406" name="Equation" r:id="rId27" imgW="279158" imgH="126890" progId="Equation.DSMT4">
                  <p:embed/>
                </p:oleObj>
              </mc:Choice>
              <mc:Fallback>
                <p:oleObj name="Equation" r:id="rId27" imgW="279158" imgH="12689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02201" y="5134465"/>
                        <a:ext cx="84455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4"/>
          <p:cNvGraphicFramePr>
            <a:graphicFrameLocks noChangeAspect="1"/>
          </p:cNvGraphicFramePr>
          <p:nvPr>
            <p:extLst>
              <p:ext uri="{D42A27DB-BD31-4B8C-83A1-F6EECF244321}">
                <p14:modId xmlns:p14="http://schemas.microsoft.com/office/powerpoint/2010/main" val="3124166811"/>
              </p:ext>
            </p:extLst>
          </p:nvPr>
        </p:nvGraphicFramePr>
        <p:xfrm>
          <a:off x="7151263" y="4990002"/>
          <a:ext cx="603250" cy="571500"/>
        </p:xfrm>
        <a:graphic>
          <a:graphicData uri="http://schemas.openxmlformats.org/presentationml/2006/ole">
            <mc:AlternateContent xmlns:mc="http://schemas.openxmlformats.org/markup-compatibility/2006">
              <mc:Choice xmlns:v="urn:schemas-microsoft-com:vml" Requires="v">
                <p:oleObj spid="_x0000_s116407" name="Equation" r:id="rId29" imgW="241300" imgH="228600" progId="Equation.DSMT4">
                  <p:embed/>
                </p:oleObj>
              </mc:Choice>
              <mc:Fallback>
                <p:oleObj name="Equation" r:id="rId29" imgW="24130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51263" y="4990002"/>
                        <a:ext cx="6032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5"/>
          <p:cNvSpPr>
            <a:spLocks noChangeShapeType="1"/>
          </p:cNvSpPr>
          <p:nvPr/>
        </p:nvSpPr>
        <p:spPr bwMode="auto">
          <a:xfrm flipH="1">
            <a:off x="7486226" y="4413740"/>
            <a:ext cx="1008062" cy="72072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6"/>
          <p:cNvSpPr>
            <a:spLocks noChangeShapeType="1"/>
          </p:cNvSpPr>
          <p:nvPr/>
        </p:nvSpPr>
        <p:spPr bwMode="auto">
          <a:xfrm>
            <a:off x="8494288" y="4413740"/>
            <a:ext cx="384175" cy="69373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7"/>
          <p:cNvSpPr>
            <a:spLocks noChangeShapeType="1"/>
          </p:cNvSpPr>
          <p:nvPr/>
        </p:nvSpPr>
        <p:spPr bwMode="auto">
          <a:xfrm flipH="1">
            <a:off x="8086301" y="4413740"/>
            <a:ext cx="407987" cy="693737"/>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Text Box 28"/>
          <p:cNvSpPr txBox="1">
            <a:spLocks noChangeArrowheads="1"/>
          </p:cNvSpPr>
          <p:nvPr/>
        </p:nvSpPr>
        <p:spPr bwMode="auto">
          <a:xfrm>
            <a:off x="3261888" y="1678477"/>
            <a:ext cx="6256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ea typeface="宋体" panose="02010600030101010101" pitchFamily="2" charset="-122"/>
              </a:defRPr>
            </a:lvl1pPr>
            <a:lvl2pPr marL="742950" indent="-285750">
              <a:defRPr sz="2800">
                <a:solidFill>
                  <a:schemeClr val="tx1"/>
                </a:solidFill>
                <a:latin typeface="Comic Sans MS" panose="030F0702030302020204" pitchFamily="66" charset="0"/>
                <a:ea typeface="宋体" panose="02010600030101010101" pitchFamily="2" charset="-122"/>
              </a:defRPr>
            </a:lvl2pPr>
            <a:lvl3pPr marL="1143000" indent="-228600">
              <a:defRPr sz="2800">
                <a:solidFill>
                  <a:schemeClr val="tx1"/>
                </a:solidFill>
                <a:latin typeface="Comic Sans MS" panose="030F0702030302020204" pitchFamily="66" charset="0"/>
                <a:ea typeface="宋体" panose="02010600030101010101" pitchFamily="2" charset="-122"/>
              </a:defRPr>
            </a:lvl3pPr>
            <a:lvl4pPr marL="1600200" indent="-228600">
              <a:defRPr sz="2800">
                <a:solidFill>
                  <a:schemeClr val="tx1"/>
                </a:solidFill>
                <a:latin typeface="Comic Sans MS" panose="030F0702030302020204" pitchFamily="66" charset="0"/>
                <a:ea typeface="宋体" panose="02010600030101010101" pitchFamily="2" charset="-122"/>
              </a:defRPr>
            </a:lvl4pPr>
            <a:lvl5pPr marL="2057400" indent="-228600">
              <a:defRPr sz="28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latin typeface="Arial" panose="020B0604020202020204" pitchFamily="34" charset="0"/>
              </a:rPr>
              <a:t>方阵的特征值与对应的特征向量结构图</a:t>
            </a:r>
          </a:p>
        </p:txBody>
      </p:sp>
    </p:spTree>
    <p:extLst>
      <p:ext uri="{BB962C8B-B14F-4D97-AF65-F5344CB8AC3E}">
        <p14:creationId xmlns:p14="http://schemas.microsoft.com/office/powerpoint/2010/main" val="402519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par>
                                <p:cTn id="43" presetID="3" presetClass="entr" presetSubtype="1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linds(horizontal)">
                                      <p:cBhvr>
                                        <p:cTn id="54" dur="500"/>
                                        <p:tgtEl>
                                          <p:spTgt spid="17"/>
                                        </p:tgtEl>
                                      </p:cBhvr>
                                    </p:animEffect>
                                  </p:childTnLst>
                                </p:cTn>
                              </p:par>
                              <p:par>
                                <p:cTn id="55" presetID="3" presetClass="entr" presetSubtype="1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par>
                                <p:cTn id="58" presetID="3" presetClass="entr" presetSubtype="1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linds(horizont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blinds(horizontal)">
                                      <p:cBhvr>
                                        <p:cTn id="70" dur="500"/>
                                        <p:tgtEl>
                                          <p:spTgt spid="21"/>
                                        </p:tgtEl>
                                      </p:cBhvr>
                                    </p:animEffect>
                                  </p:childTnLst>
                                </p:cTn>
                              </p:par>
                              <p:par>
                                <p:cTn id="71" presetID="3" presetClass="entr" presetSubtype="1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blinds(horizontal)">
                                      <p:cBhvr>
                                        <p:cTn id="73" dur="500"/>
                                        <p:tgtEl>
                                          <p:spTgt spid="22"/>
                                        </p:tgtEl>
                                      </p:cBhvr>
                                    </p:animEffect>
                                  </p:childTnLst>
                                </p:cTn>
                              </p:par>
                              <p:par>
                                <p:cTn id="74" presetID="3" presetClass="entr" presetSubtype="10"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blinds(horizontal)">
                                      <p:cBhvr>
                                        <p:cTn id="76" dur="500"/>
                                        <p:tgtEl>
                                          <p:spTgt spid="23"/>
                                        </p:tgtEl>
                                      </p:cBhvr>
                                    </p:animEffect>
                                  </p:childTnLst>
                                </p:cTn>
                              </p:par>
                              <p:par>
                                <p:cTn id="77" presetID="3" presetClass="entr" presetSubtype="1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blinds(horizontal)">
                                      <p:cBhvr>
                                        <p:cTn id="79" dur="500"/>
                                        <p:tgtEl>
                                          <p:spTgt spid="24"/>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linds(horizontal)">
                                      <p:cBhvr>
                                        <p:cTn id="82" dur="500"/>
                                        <p:tgtEl>
                                          <p:spTgt spid="25"/>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blinds(horizontal)">
                                      <p:cBhvr>
                                        <p:cTn id="85" dur="500"/>
                                        <p:tgtEl>
                                          <p:spTgt spid="26"/>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blinds(horizontal)">
                                      <p:cBhvr>
                                        <p:cTn id="8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5" grpId="0" animBg="1"/>
      <p:bldP spid="16" grpId="0" animBg="1"/>
      <p:bldP spid="17" grpId="0" animBg="1"/>
      <p:bldP spid="25"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2699327" y="1101437"/>
            <a:ext cx="5308600" cy="1557338"/>
            <a:chOff x="432" y="240"/>
            <a:chExt cx="3344" cy="981"/>
          </a:xfrm>
        </p:grpSpPr>
        <p:sp>
          <p:nvSpPr>
            <p:cNvPr id="3" name="Text Box 3"/>
            <p:cNvSpPr txBox="1">
              <a:spLocks noChangeArrowheads="1"/>
            </p:cNvSpPr>
            <p:nvPr/>
          </p:nvSpPr>
          <p:spPr bwMode="auto">
            <a:xfrm>
              <a:off x="1712" y="597"/>
              <a:ext cx="10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2"/>
                  </a:solidFill>
                  <a:effectLst>
                    <a:outerShdw blurRad="38100" dist="38100" dir="2700000" algn="tl">
                      <a:srgbClr val="000000">
                        <a:alpha val="43137"/>
                      </a:srgbClr>
                    </a:outerShdw>
                  </a:effectLst>
                </a:rPr>
                <a:t>得基础解系</a:t>
              </a:r>
              <a:endParaRPr lang="zh-CN" altLang="en-US" b="0" dirty="0" smtClean="0">
                <a:solidFill>
                  <a:schemeClr val="tx2"/>
                </a:solidFill>
                <a:effectLst>
                  <a:outerShdw blurRad="38100" dist="38100" dir="2700000" algn="tl">
                    <a:srgbClr val="000000">
                      <a:alpha val="43137"/>
                    </a:srgbClr>
                  </a:outerShdw>
                </a:effectLst>
              </a:endParaRPr>
            </a:p>
          </p:txBody>
        </p:sp>
        <p:graphicFrame>
          <p:nvGraphicFramePr>
            <p:cNvPr id="4" name="Object 4"/>
            <p:cNvGraphicFramePr>
              <a:graphicFrameLocks noChangeAspect="1"/>
            </p:cNvGraphicFramePr>
            <p:nvPr/>
          </p:nvGraphicFramePr>
          <p:xfrm>
            <a:off x="2816" y="240"/>
            <a:ext cx="960" cy="981"/>
          </p:xfrm>
          <a:graphic>
            <a:graphicData uri="http://schemas.openxmlformats.org/presentationml/2006/ole">
              <mc:AlternateContent xmlns:mc="http://schemas.openxmlformats.org/markup-compatibility/2006">
                <mc:Choice xmlns:v="urn:schemas-microsoft-com:vml" Requires="v">
                  <p:oleObj spid="_x0000_s61314" name="Equation" r:id="rId3" imgW="1524000" imgH="1562100" progId="Equation.DSMT4">
                    <p:embed/>
                  </p:oleObj>
                </mc:Choice>
                <mc:Fallback>
                  <p:oleObj name="Equation" r:id="rId3" imgW="1524000" imgH="1562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 y="240"/>
                          <a:ext cx="960" cy="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432" y="288"/>
            <a:ext cx="1136" cy="920"/>
          </p:xfrm>
          <a:graphic>
            <a:graphicData uri="http://schemas.openxmlformats.org/presentationml/2006/ole">
              <mc:AlternateContent xmlns:mc="http://schemas.openxmlformats.org/markup-compatibility/2006">
                <mc:Choice xmlns:v="urn:schemas-microsoft-com:vml" Requires="v">
                  <p:oleObj spid="_x0000_s61315" name="Equation" r:id="rId5" imgW="1803400" imgH="1460500" progId="Equation.DSMT4">
                    <p:embed/>
                  </p:oleObj>
                </mc:Choice>
                <mc:Fallback>
                  <p:oleObj name="Equation" r:id="rId5" imgW="1803400" imgH="1460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288"/>
                          <a:ext cx="1136" cy="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 name="Object 6"/>
          <p:cNvGraphicFramePr>
            <a:graphicFrameLocks noChangeAspect="1"/>
          </p:cNvGraphicFramePr>
          <p:nvPr>
            <p:extLst>
              <p:ext uri="{D42A27DB-BD31-4B8C-83A1-F6EECF244321}">
                <p14:modId xmlns:p14="http://schemas.microsoft.com/office/powerpoint/2010/main" val="457379387"/>
              </p:ext>
            </p:extLst>
          </p:nvPr>
        </p:nvGraphicFramePr>
        <p:xfrm>
          <a:off x="2788227" y="2930237"/>
          <a:ext cx="2578100" cy="1562100"/>
        </p:xfrm>
        <a:graphic>
          <a:graphicData uri="http://schemas.openxmlformats.org/presentationml/2006/ole">
            <mc:AlternateContent xmlns:mc="http://schemas.openxmlformats.org/markup-compatibility/2006">
              <mc:Choice xmlns:v="urn:schemas-microsoft-com:vml" Requires="v">
                <p:oleObj spid="_x0000_s61316" name="Equation" r:id="rId7" imgW="2578100" imgH="1562100" progId="Equation.DSMT4">
                  <p:embed/>
                </p:oleObj>
              </mc:Choice>
              <mc:Fallback>
                <p:oleObj name="Equation" r:id="rId7" imgW="2578100" imgH="1562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8227" y="2930237"/>
                        <a:ext cx="25781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7"/>
          <p:cNvGrpSpPr>
            <a:grpSpLocks/>
          </p:cNvGrpSpPr>
          <p:nvPr/>
        </p:nvGrpSpPr>
        <p:grpSpPr bwMode="auto">
          <a:xfrm>
            <a:off x="2851727" y="4759037"/>
            <a:ext cx="3092450" cy="457200"/>
            <a:chOff x="528" y="2544"/>
            <a:chExt cx="1948" cy="288"/>
          </a:xfrm>
        </p:grpSpPr>
        <p:graphicFrame>
          <p:nvGraphicFramePr>
            <p:cNvPr id="8" name="Object 8"/>
            <p:cNvGraphicFramePr>
              <a:graphicFrameLocks noChangeAspect="1"/>
            </p:cNvGraphicFramePr>
            <p:nvPr/>
          </p:nvGraphicFramePr>
          <p:xfrm>
            <a:off x="528" y="2544"/>
            <a:ext cx="1016" cy="272"/>
          </p:xfrm>
          <a:graphic>
            <a:graphicData uri="http://schemas.openxmlformats.org/presentationml/2006/ole">
              <mc:AlternateContent xmlns:mc="http://schemas.openxmlformats.org/markup-compatibility/2006">
                <mc:Choice xmlns:v="urn:schemas-microsoft-com:vml" Requires="v">
                  <p:oleObj spid="_x0000_s61317" name="Equation" r:id="rId9" imgW="1612900" imgH="431800" progId="Equation.DSMT4">
                    <p:embed/>
                  </p:oleObj>
                </mc:Choice>
                <mc:Fallback>
                  <p:oleObj name="Equation" r:id="rId9" imgW="1612900" imgH="431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 y="2544"/>
                          <a:ext cx="101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9"/>
            <p:cNvSpPr txBox="1">
              <a:spLocks noChangeArrowheads="1"/>
            </p:cNvSpPr>
            <p:nvPr/>
          </p:nvSpPr>
          <p:spPr bwMode="auto">
            <a:xfrm>
              <a:off x="1584" y="2544"/>
              <a:ext cx="8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线性无关</a:t>
              </a:r>
            </a:p>
          </p:txBody>
        </p:sp>
      </p:grpSp>
      <p:sp>
        <p:nvSpPr>
          <p:cNvPr id="10" name="Text Box 10"/>
          <p:cNvSpPr txBox="1">
            <a:spLocks noChangeArrowheads="1"/>
          </p:cNvSpPr>
          <p:nvPr/>
        </p:nvSpPr>
        <p:spPr bwMode="auto">
          <a:xfrm>
            <a:off x="2759652" y="5409912"/>
            <a:ext cx="7570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即</a:t>
            </a:r>
            <a:r>
              <a:rPr lang="en-US" altLang="zh-CN" i="1" dirty="0" smtClean="0">
                <a:solidFill>
                  <a:schemeClr val="tx1"/>
                </a:solidFill>
                <a:effectLst>
                  <a:outerShdw blurRad="38100" dist="38100" dir="2700000" algn="tl">
                    <a:srgbClr val="000000">
                      <a:alpha val="43137"/>
                    </a:srgbClr>
                  </a:outerShdw>
                </a:effectLst>
              </a:rPr>
              <a:t>A</a:t>
            </a:r>
            <a:r>
              <a:rPr lang="zh-CN" altLang="en-US" dirty="0" smtClean="0">
                <a:solidFill>
                  <a:schemeClr val="tx1"/>
                </a:solidFill>
                <a:effectLst>
                  <a:outerShdw blurRad="38100" dist="38100" dir="2700000" algn="tl">
                    <a:srgbClr val="000000">
                      <a:alpha val="43137"/>
                    </a:srgbClr>
                  </a:outerShdw>
                </a:effectLst>
              </a:rPr>
              <a:t>有</a:t>
            </a:r>
            <a:r>
              <a:rPr lang="en-US" altLang="zh-CN" dirty="0" smtClean="0">
                <a:solidFill>
                  <a:schemeClr val="tx1"/>
                </a:solidFill>
                <a:effectLst>
                  <a:outerShdw blurRad="38100" dist="38100" dir="2700000" algn="tl">
                    <a:srgbClr val="000000">
                      <a:alpha val="43137"/>
                    </a:srgbClr>
                  </a:outerShdw>
                </a:effectLst>
              </a:rPr>
              <a:t>3</a:t>
            </a:r>
            <a:r>
              <a:rPr lang="zh-CN" altLang="en-US" dirty="0" smtClean="0">
                <a:solidFill>
                  <a:schemeClr val="tx1"/>
                </a:solidFill>
                <a:effectLst>
                  <a:outerShdw blurRad="38100" dist="38100" dir="2700000" algn="tl">
                    <a:srgbClr val="000000">
                      <a:alpha val="43137"/>
                    </a:srgbClr>
                  </a:outerShdw>
                </a:effectLst>
              </a:rPr>
              <a:t>个线性无关的特征向量，所以</a:t>
            </a:r>
            <a:r>
              <a:rPr lang="en-US" altLang="zh-CN" i="1" dirty="0" smtClean="0">
                <a:solidFill>
                  <a:schemeClr val="tx1"/>
                </a:solidFill>
                <a:effectLst>
                  <a:outerShdw blurRad="38100" dist="38100" dir="2700000" algn="tl">
                    <a:srgbClr val="000000">
                      <a:alpha val="43137"/>
                    </a:srgbClr>
                  </a:outerShdw>
                </a:effectLst>
              </a:rPr>
              <a:t>A</a:t>
            </a:r>
            <a:r>
              <a:rPr lang="zh-CN" altLang="en-US" dirty="0" smtClean="0">
                <a:solidFill>
                  <a:schemeClr val="tx1"/>
                </a:solidFill>
                <a:effectLst>
                  <a:outerShdw blurRad="38100" dist="38100" dir="2700000" algn="tl">
                    <a:srgbClr val="000000">
                      <a:alpha val="43137"/>
                    </a:srgbClr>
                  </a:outerShdw>
                </a:effectLst>
              </a:rPr>
              <a:t>可以对角化。</a:t>
            </a:r>
          </a:p>
        </p:txBody>
      </p:sp>
    </p:spTree>
    <p:extLst>
      <p:ext uri="{BB962C8B-B14F-4D97-AF65-F5344CB8AC3E}">
        <p14:creationId xmlns:p14="http://schemas.microsoft.com/office/powerpoint/2010/main" val="5418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2986672699"/>
              </p:ext>
            </p:extLst>
          </p:nvPr>
        </p:nvGraphicFramePr>
        <p:xfrm>
          <a:off x="2003136" y="819728"/>
          <a:ext cx="5486400" cy="1562100"/>
        </p:xfrm>
        <a:graphic>
          <a:graphicData uri="http://schemas.openxmlformats.org/presentationml/2006/ole">
            <mc:AlternateContent xmlns:mc="http://schemas.openxmlformats.org/markup-compatibility/2006">
              <mc:Choice xmlns:v="urn:schemas-microsoft-com:vml" Requires="v">
                <p:oleObj spid="_x0000_s121006" name="Equation" r:id="rId3" imgW="5486400" imgH="1562100" progId="Equation.DSMT4">
                  <p:embed/>
                </p:oleObj>
              </mc:Choice>
              <mc:Fallback>
                <p:oleObj name="Equation" r:id="rId3" imgW="5486400" imgH="1562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136" y="819728"/>
                        <a:ext cx="54864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2111286401"/>
              </p:ext>
            </p:extLst>
          </p:nvPr>
        </p:nvGraphicFramePr>
        <p:xfrm>
          <a:off x="2536536" y="2572328"/>
          <a:ext cx="2273300" cy="569913"/>
        </p:xfrm>
        <a:graphic>
          <a:graphicData uri="http://schemas.openxmlformats.org/presentationml/2006/ole">
            <mc:AlternateContent xmlns:mc="http://schemas.openxmlformats.org/markup-compatibility/2006">
              <mc:Choice xmlns:v="urn:schemas-microsoft-com:vml" Requires="v">
                <p:oleObj spid="_x0000_s121007" name="Equation" r:id="rId5" imgW="2273300" imgH="571500" progId="Equation.DSMT4">
                  <p:embed/>
                </p:oleObj>
              </mc:Choice>
              <mc:Fallback>
                <p:oleObj name="Equation" r:id="rId5" imgW="2273300" imgH="571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6536" y="2572328"/>
                        <a:ext cx="2273300"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1472968879"/>
              </p:ext>
            </p:extLst>
          </p:nvPr>
        </p:nvGraphicFramePr>
        <p:xfrm>
          <a:off x="7735599" y="438728"/>
          <a:ext cx="2281237" cy="1143000"/>
        </p:xfrm>
        <a:graphic>
          <a:graphicData uri="http://schemas.openxmlformats.org/presentationml/2006/ole">
            <mc:AlternateContent xmlns:mc="http://schemas.openxmlformats.org/markup-compatibility/2006">
              <mc:Choice xmlns:v="urn:schemas-microsoft-com:vml" Requires="v">
                <p:oleObj spid="_x0000_s121008" name="Equation" r:id="rId7" imgW="2997200" imgH="1562100" progId="Equation.DSMT4">
                  <p:embed/>
                </p:oleObj>
              </mc:Choice>
              <mc:Fallback>
                <p:oleObj name="Equation" r:id="rId7" imgW="2997200" imgH="1562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5599" y="438728"/>
                        <a:ext cx="2281237" cy="1143000"/>
                      </a:xfrm>
                      <a:prstGeom prst="rect">
                        <a:avLst/>
                      </a:prstGeom>
                      <a:solidFill>
                        <a:srgbClr val="99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5"/>
          <p:cNvGrpSpPr>
            <a:grpSpLocks/>
          </p:cNvGrpSpPr>
          <p:nvPr/>
        </p:nvGrpSpPr>
        <p:grpSpPr bwMode="auto">
          <a:xfrm>
            <a:off x="2866736" y="5201228"/>
            <a:ext cx="3127375" cy="1562100"/>
            <a:chOff x="336" y="3096"/>
            <a:chExt cx="1970" cy="984"/>
          </a:xfrm>
        </p:grpSpPr>
        <p:sp>
          <p:nvSpPr>
            <p:cNvPr id="6" name="Text Box 6"/>
            <p:cNvSpPr txBox="1">
              <a:spLocks noChangeArrowheads="1"/>
            </p:cNvSpPr>
            <p:nvPr/>
          </p:nvSpPr>
          <p:spPr bwMode="auto">
            <a:xfrm>
              <a:off x="336" y="3408"/>
              <a:ext cx="10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2"/>
                  </a:solidFill>
                  <a:effectLst>
                    <a:outerShdw blurRad="38100" dist="38100" dir="2700000" algn="tl">
                      <a:srgbClr val="000000">
                        <a:alpha val="43137"/>
                      </a:srgbClr>
                    </a:outerShdw>
                  </a:effectLst>
                </a:rPr>
                <a:t>得基础解系</a:t>
              </a:r>
            </a:p>
          </p:txBody>
        </p:sp>
        <p:graphicFrame>
          <p:nvGraphicFramePr>
            <p:cNvPr id="7" name="Object 7"/>
            <p:cNvGraphicFramePr>
              <a:graphicFrameLocks noChangeAspect="1"/>
            </p:cNvGraphicFramePr>
            <p:nvPr/>
          </p:nvGraphicFramePr>
          <p:xfrm>
            <a:off x="1488" y="3096"/>
            <a:ext cx="818" cy="984"/>
          </p:xfrm>
          <a:graphic>
            <a:graphicData uri="http://schemas.openxmlformats.org/presentationml/2006/ole">
              <mc:AlternateContent xmlns:mc="http://schemas.openxmlformats.org/markup-compatibility/2006">
                <mc:Choice xmlns:v="urn:schemas-microsoft-com:vml" Requires="v">
                  <p:oleObj spid="_x0000_s121009" name="Equation" r:id="rId9" imgW="1460500" imgH="1562100" progId="Equation.DSMT4">
                    <p:embed/>
                  </p:oleObj>
                </mc:Choice>
                <mc:Fallback>
                  <p:oleObj name="Equation" r:id="rId9" imgW="1460500" imgH="1562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8" y="3096"/>
                          <a:ext cx="818"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8"/>
          <p:cNvGrpSpPr>
            <a:grpSpLocks/>
          </p:cNvGrpSpPr>
          <p:nvPr/>
        </p:nvGrpSpPr>
        <p:grpSpPr bwMode="auto">
          <a:xfrm>
            <a:off x="6295736" y="5772728"/>
            <a:ext cx="3644900" cy="457200"/>
            <a:chOff x="2772" y="3497"/>
            <a:chExt cx="2296" cy="288"/>
          </a:xfrm>
        </p:grpSpPr>
        <p:sp>
          <p:nvSpPr>
            <p:cNvPr id="9" name="Text Box 9"/>
            <p:cNvSpPr txBox="1">
              <a:spLocks noChangeArrowheads="1"/>
            </p:cNvSpPr>
            <p:nvPr/>
          </p:nvSpPr>
          <p:spPr bwMode="auto">
            <a:xfrm>
              <a:off x="2772" y="3497"/>
              <a:ext cx="2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2"/>
                  </a:solidFill>
                  <a:effectLst>
                    <a:outerShdw blurRad="38100" dist="38100" dir="2700000" algn="tl">
                      <a:srgbClr val="000000">
                        <a:alpha val="43137"/>
                      </a:srgbClr>
                    </a:outerShdw>
                  </a:effectLst>
                </a:rPr>
                <a:t>所以    不能化为对角矩阵</a:t>
              </a:r>
              <a:r>
                <a:rPr lang="en-US" altLang="zh-CN" dirty="0" smtClean="0">
                  <a:solidFill>
                    <a:schemeClr val="tx2"/>
                  </a:solidFill>
                  <a:effectLst>
                    <a:outerShdw blurRad="38100" dist="38100" dir="2700000" algn="tl">
                      <a:srgbClr val="000000">
                        <a:alpha val="43137"/>
                      </a:srgbClr>
                    </a:outerShdw>
                  </a:effectLst>
                </a:rPr>
                <a:t>.</a:t>
              </a:r>
            </a:p>
          </p:txBody>
        </p:sp>
        <p:graphicFrame>
          <p:nvGraphicFramePr>
            <p:cNvPr id="10" name="Object 10"/>
            <p:cNvGraphicFramePr>
              <a:graphicFrameLocks noChangeAspect="1"/>
            </p:cNvGraphicFramePr>
            <p:nvPr/>
          </p:nvGraphicFramePr>
          <p:xfrm>
            <a:off x="3224" y="3552"/>
            <a:ext cx="184" cy="192"/>
          </p:xfrm>
          <a:graphic>
            <a:graphicData uri="http://schemas.openxmlformats.org/presentationml/2006/ole">
              <mc:AlternateContent xmlns:mc="http://schemas.openxmlformats.org/markup-compatibility/2006">
                <mc:Choice xmlns:v="urn:schemas-microsoft-com:vml" Requires="v">
                  <p:oleObj spid="_x0000_s121010" name="Equation" r:id="rId11" imgW="291973" imgH="304668" progId="Equation.DSMT4">
                    <p:embed/>
                  </p:oleObj>
                </mc:Choice>
                <mc:Fallback>
                  <p:oleObj name="Equation" r:id="rId11" imgW="291973" imgH="304668"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24" y="3552"/>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 name="Object 11"/>
          <p:cNvGraphicFramePr>
            <a:graphicFrameLocks noChangeAspect="1"/>
          </p:cNvGraphicFramePr>
          <p:nvPr>
            <p:extLst>
              <p:ext uri="{D42A27DB-BD31-4B8C-83A1-F6EECF244321}">
                <p14:modId xmlns:p14="http://schemas.microsoft.com/office/powerpoint/2010/main" val="3078569114"/>
              </p:ext>
            </p:extLst>
          </p:nvPr>
        </p:nvGraphicFramePr>
        <p:xfrm>
          <a:off x="5355936" y="2648528"/>
          <a:ext cx="2908300" cy="431800"/>
        </p:xfrm>
        <a:graphic>
          <a:graphicData uri="http://schemas.openxmlformats.org/presentationml/2006/ole">
            <mc:AlternateContent xmlns:mc="http://schemas.openxmlformats.org/markup-compatibility/2006">
              <mc:Choice xmlns:v="urn:schemas-microsoft-com:vml" Requires="v">
                <p:oleObj spid="_x0000_s121011" name="Equation" r:id="rId13" imgW="2908300" imgH="431800" progId="Equation.DSMT4">
                  <p:embed/>
                </p:oleObj>
              </mc:Choice>
              <mc:Fallback>
                <p:oleObj name="Equation" r:id="rId13" imgW="2908300" imgH="431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55936" y="2648528"/>
                        <a:ext cx="2908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2"/>
          <p:cNvGrpSpPr>
            <a:grpSpLocks/>
          </p:cNvGrpSpPr>
          <p:nvPr/>
        </p:nvGrpSpPr>
        <p:grpSpPr bwMode="auto">
          <a:xfrm>
            <a:off x="1863436" y="3258128"/>
            <a:ext cx="8229600" cy="508000"/>
            <a:chOff x="376" y="2736"/>
            <a:chExt cx="5184" cy="320"/>
          </a:xfrm>
        </p:grpSpPr>
        <p:sp>
          <p:nvSpPr>
            <p:cNvPr id="13" name="Text Box 13"/>
            <p:cNvSpPr txBox="1">
              <a:spLocks noChangeArrowheads="1"/>
            </p:cNvSpPr>
            <p:nvPr/>
          </p:nvSpPr>
          <p:spPr bwMode="auto">
            <a:xfrm>
              <a:off x="376" y="2762"/>
              <a:ext cx="388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当                                  时，齐次线性方程组为</a:t>
              </a:r>
            </a:p>
          </p:txBody>
        </p:sp>
        <p:graphicFrame>
          <p:nvGraphicFramePr>
            <p:cNvPr id="14" name="Object 14"/>
            <p:cNvGraphicFramePr>
              <a:graphicFrameLocks noChangeAspect="1"/>
            </p:cNvGraphicFramePr>
            <p:nvPr/>
          </p:nvGraphicFramePr>
          <p:xfrm>
            <a:off x="4224" y="2736"/>
            <a:ext cx="1336" cy="312"/>
          </p:xfrm>
          <a:graphic>
            <a:graphicData uri="http://schemas.openxmlformats.org/presentationml/2006/ole">
              <mc:AlternateContent xmlns:mc="http://schemas.openxmlformats.org/markup-compatibility/2006">
                <mc:Choice xmlns:v="urn:schemas-microsoft-com:vml" Requires="v">
                  <p:oleObj spid="_x0000_s121012" name="Equation" r:id="rId15" imgW="2120900" imgH="495300" progId="Equation.DSMT4">
                    <p:embed/>
                  </p:oleObj>
                </mc:Choice>
                <mc:Fallback>
                  <p:oleObj name="Equation" r:id="rId15" imgW="2120900" imgH="4953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4" y="2736"/>
                          <a:ext cx="133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5"/>
            <p:cNvGraphicFramePr>
              <a:graphicFrameLocks noChangeAspect="1"/>
            </p:cNvGraphicFramePr>
            <p:nvPr/>
          </p:nvGraphicFramePr>
          <p:xfrm>
            <a:off x="672" y="2784"/>
            <a:ext cx="1584" cy="272"/>
          </p:xfrm>
          <a:graphic>
            <a:graphicData uri="http://schemas.openxmlformats.org/presentationml/2006/ole">
              <mc:AlternateContent xmlns:mc="http://schemas.openxmlformats.org/markup-compatibility/2006">
                <mc:Choice xmlns:v="urn:schemas-microsoft-com:vml" Requires="v">
                  <p:oleObj spid="_x0000_s121013" name="Equation" r:id="rId17" imgW="2514600" imgH="431800" progId="Equation.DSMT4">
                    <p:embed/>
                  </p:oleObj>
                </mc:Choice>
                <mc:Fallback>
                  <p:oleObj name="Equation" r:id="rId17" imgW="2514600" imgH="4318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2" y="2784"/>
                          <a:ext cx="158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 name="Object 16"/>
          <p:cNvGraphicFramePr>
            <a:graphicFrameLocks noChangeAspect="1"/>
          </p:cNvGraphicFramePr>
          <p:nvPr>
            <p:extLst>
              <p:ext uri="{D42A27DB-BD31-4B8C-83A1-F6EECF244321}">
                <p14:modId xmlns:p14="http://schemas.microsoft.com/office/powerpoint/2010/main" val="634353653"/>
              </p:ext>
            </p:extLst>
          </p:nvPr>
        </p:nvGraphicFramePr>
        <p:xfrm>
          <a:off x="2866736" y="3867728"/>
          <a:ext cx="3746500" cy="1219200"/>
        </p:xfrm>
        <a:graphic>
          <a:graphicData uri="http://schemas.openxmlformats.org/presentationml/2006/ole">
            <mc:AlternateContent xmlns:mc="http://schemas.openxmlformats.org/markup-compatibility/2006">
              <mc:Choice xmlns:v="urn:schemas-microsoft-com:vml" Requires="v">
                <p:oleObj spid="_x0000_s121014" name="Equation" r:id="rId19" imgW="3746500" imgH="1562100" progId="Equation.DSMT4">
                  <p:embed/>
                </p:oleObj>
              </mc:Choice>
              <mc:Fallback>
                <p:oleObj name="Equation" r:id="rId19" imgW="3746500" imgH="15621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66736" y="3867728"/>
                        <a:ext cx="37465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7"/>
          <p:cNvGraphicFramePr>
            <a:graphicFrameLocks noChangeAspect="1"/>
          </p:cNvGraphicFramePr>
          <p:nvPr>
            <p:extLst>
              <p:ext uri="{D42A27DB-BD31-4B8C-83A1-F6EECF244321}">
                <p14:modId xmlns:p14="http://schemas.microsoft.com/office/powerpoint/2010/main" val="1834974432"/>
              </p:ext>
            </p:extLst>
          </p:nvPr>
        </p:nvGraphicFramePr>
        <p:xfrm>
          <a:off x="6613236" y="3867728"/>
          <a:ext cx="2032000" cy="1219200"/>
        </p:xfrm>
        <a:graphic>
          <a:graphicData uri="http://schemas.openxmlformats.org/presentationml/2006/ole">
            <mc:AlternateContent xmlns:mc="http://schemas.openxmlformats.org/markup-compatibility/2006">
              <mc:Choice xmlns:v="urn:schemas-microsoft-com:vml" Requires="v">
                <p:oleObj spid="_x0000_s121015" name="Equation" r:id="rId21" imgW="2032000" imgH="1562100" progId="Equation.DSMT4">
                  <p:embed/>
                </p:oleObj>
              </mc:Choice>
              <mc:Fallback>
                <p:oleObj name="Equation" r:id="rId21" imgW="2032000" imgH="15621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13236" y="3867728"/>
                        <a:ext cx="20320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7060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71259" y="139737"/>
            <a:ext cx="1019175" cy="704850"/>
          </a:xfrm>
          <a:prstGeom prst="rect">
            <a:avLst/>
          </a:prstGeom>
        </p:spPr>
      </p:pic>
      <p:pic>
        <p:nvPicPr>
          <p:cNvPr id="35" name="图片 34"/>
          <p:cNvPicPr>
            <a:picLocks noChangeAspect="1"/>
          </p:cNvPicPr>
          <p:nvPr/>
        </p:nvPicPr>
        <p:blipFill>
          <a:blip r:embed="rId3"/>
          <a:stretch>
            <a:fillRect/>
          </a:stretch>
        </p:blipFill>
        <p:spPr>
          <a:xfrm>
            <a:off x="3791734" y="844587"/>
            <a:ext cx="3790950" cy="533400"/>
          </a:xfrm>
          <a:prstGeom prst="rect">
            <a:avLst/>
          </a:prstGeom>
        </p:spPr>
      </p:pic>
      <p:pic>
        <p:nvPicPr>
          <p:cNvPr id="36" name="图片 35"/>
          <p:cNvPicPr>
            <a:picLocks noChangeAspect="1"/>
          </p:cNvPicPr>
          <p:nvPr/>
        </p:nvPicPr>
        <p:blipFill>
          <a:blip r:embed="rId4"/>
          <a:stretch>
            <a:fillRect/>
          </a:stretch>
        </p:blipFill>
        <p:spPr>
          <a:xfrm>
            <a:off x="7582684" y="696333"/>
            <a:ext cx="2057400" cy="495300"/>
          </a:xfrm>
          <a:prstGeom prst="rect">
            <a:avLst/>
          </a:prstGeom>
        </p:spPr>
      </p:pic>
      <p:pic>
        <p:nvPicPr>
          <p:cNvPr id="37" name="图片 36"/>
          <p:cNvPicPr>
            <a:picLocks noChangeAspect="1"/>
          </p:cNvPicPr>
          <p:nvPr/>
        </p:nvPicPr>
        <p:blipFill>
          <a:blip r:embed="rId5"/>
          <a:stretch>
            <a:fillRect/>
          </a:stretch>
        </p:blipFill>
        <p:spPr>
          <a:xfrm>
            <a:off x="8792863" y="5534809"/>
            <a:ext cx="1362075" cy="457200"/>
          </a:xfrm>
          <a:prstGeom prst="rect">
            <a:avLst/>
          </a:prstGeom>
        </p:spPr>
      </p:pic>
      <p:pic>
        <p:nvPicPr>
          <p:cNvPr id="38" name="图片 37"/>
          <p:cNvPicPr>
            <a:picLocks noChangeAspect="1"/>
          </p:cNvPicPr>
          <p:nvPr/>
        </p:nvPicPr>
        <p:blipFill>
          <a:blip r:embed="rId6"/>
          <a:stretch>
            <a:fillRect/>
          </a:stretch>
        </p:blipFill>
        <p:spPr>
          <a:xfrm>
            <a:off x="4692183" y="1367229"/>
            <a:ext cx="2162175" cy="1352550"/>
          </a:xfrm>
          <a:prstGeom prst="rect">
            <a:avLst/>
          </a:prstGeom>
        </p:spPr>
      </p:pic>
      <p:pic>
        <p:nvPicPr>
          <p:cNvPr id="39" name="图片 38"/>
          <p:cNvPicPr>
            <a:picLocks noChangeAspect="1"/>
          </p:cNvPicPr>
          <p:nvPr/>
        </p:nvPicPr>
        <p:blipFill>
          <a:blip r:embed="rId7"/>
          <a:stretch>
            <a:fillRect/>
          </a:stretch>
        </p:blipFill>
        <p:spPr>
          <a:xfrm>
            <a:off x="3848884" y="2719779"/>
            <a:ext cx="3676650" cy="781050"/>
          </a:xfrm>
          <a:prstGeom prst="rect">
            <a:avLst/>
          </a:prstGeom>
        </p:spPr>
      </p:pic>
      <p:pic>
        <p:nvPicPr>
          <p:cNvPr id="40" name="图片 39"/>
          <p:cNvPicPr>
            <a:picLocks noChangeAspect="1"/>
          </p:cNvPicPr>
          <p:nvPr/>
        </p:nvPicPr>
        <p:blipFill>
          <a:blip r:embed="rId8"/>
          <a:stretch>
            <a:fillRect/>
          </a:stretch>
        </p:blipFill>
        <p:spPr>
          <a:xfrm>
            <a:off x="7435550" y="2840074"/>
            <a:ext cx="2038350" cy="561975"/>
          </a:xfrm>
          <a:prstGeom prst="rect">
            <a:avLst/>
          </a:prstGeom>
        </p:spPr>
      </p:pic>
      <p:pic>
        <p:nvPicPr>
          <p:cNvPr id="41" name="图片 40"/>
          <p:cNvPicPr>
            <a:picLocks noChangeAspect="1"/>
          </p:cNvPicPr>
          <p:nvPr/>
        </p:nvPicPr>
        <p:blipFill>
          <a:blip r:embed="rId9"/>
          <a:stretch>
            <a:fillRect/>
          </a:stretch>
        </p:blipFill>
        <p:spPr>
          <a:xfrm>
            <a:off x="4060115" y="3500829"/>
            <a:ext cx="4114800" cy="1162050"/>
          </a:xfrm>
          <a:prstGeom prst="rect">
            <a:avLst/>
          </a:prstGeom>
        </p:spPr>
      </p:pic>
      <p:pic>
        <p:nvPicPr>
          <p:cNvPr id="42" name="图片 41"/>
          <p:cNvPicPr>
            <a:picLocks noChangeAspect="1"/>
          </p:cNvPicPr>
          <p:nvPr/>
        </p:nvPicPr>
        <p:blipFill>
          <a:blip r:embed="rId10"/>
          <a:stretch>
            <a:fillRect/>
          </a:stretch>
        </p:blipFill>
        <p:spPr>
          <a:xfrm>
            <a:off x="4730282" y="4662879"/>
            <a:ext cx="2085975" cy="647700"/>
          </a:xfrm>
          <a:prstGeom prst="rect">
            <a:avLst/>
          </a:prstGeom>
        </p:spPr>
      </p:pic>
      <p:pic>
        <p:nvPicPr>
          <p:cNvPr id="43" name="图片 42"/>
          <p:cNvPicPr>
            <a:picLocks noChangeAspect="1"/>
          </p:cNvPicPr>
          <p:nvPr/>
        </p:nvPicPr>
        <p:blipFill>
          <a:blip r:embed="rId11"/>
          <a:stretch>
            <a:fillRect/>
          </a:stretch>
        </p:blipFill>
        <p:spPr>
          <a:xfrm>
            <a:off x="6692600" y="4301320"/>
            <a:ext cx="2781300" cy="381000"/>
          </a:xfrm>
          <a:prstGeom prst="rect">
            <a:avLst/>
          </a:prstGeom>
        </p:spPr>
      </p:pic>
      <p:pic>
        <p:nvPicPr>
          <p:cNvPr id="44" name="图片 43"/>
          <p:cNvPicPr>
            <a:picLocks noChangeAspect="1"/>
          </p:cNvPicPr>
          <p:nvPr/>
        </p:nvPicPr>
        <p:blipFill>
          <a:blip r:embed="rId12"/>
          <a:stretch>
            <a:fillRect/>
          </a:stretch>
        </p:blipFill>
        <p:spPr>
          <a:xfrm>
            <a:off x="4975971" y="5310579"/>
            <a:ext cx="1809750" cy="762000"/>
          </a:xfrm>
          <a:prstGeom prst="rect">
            <a:avLst/>
          </a:prstGeom>
        </p:spPr>
      </p:pic>
      <p:pic>
        <p:nvPicPr>
          <p:cNvPr id="45" name="图片 44"/>
          <p:cNvPicPr>
            <a:picLocks noChangeAspect="1"/>
          </p:cNvPicPr>
          <p:nvPr/>
        </p:nvPicPr>
        <p:blipFill>
          <a:blip r:embed="rId13"/>
          <a:stretch>
            <a:fillRect/>
          </a:stretch>
        </p:blipFill>
        <p:spPr>
          <a:xfrm>
            <a:off x="9459555" y="996987"/>
            <a:ext cx="304800" cy="4537822"/>
          </a:xfrm>
          <a:prstGeom prst="rect">
            <a:avLst/>
          </a:prstGeom>
        </p:spPr>
      </p:pic>
      <p:sp>
        <p:nvSpPr>
          <p:cNvPr id="46" name="Rectangle 33"/>
          <p:cNvSpPr>
            <a:spLocks noChangeArrowheads="1"/>
          </p:cNvSpPr>
          <p:nvPr/>
        </p:nvSpPr>
        <p:spPr bwMode="auto">
          <a:xfrm rot="5400000">
            <a:off x="8634702" y="2815214"/>
            <a:ext cx="3095625" cy="457200"/>
          </a:xfrm>
          <a:prstGeom prst="rect">
            <a:avLst/>
          </a:prstGeom>
          <a:solidFill>
            <a:srgbClr val="00FFCC"/>
          </a:solidFill>
          <a:ln>
            <a:noFill/>
          </a:ln>
          <a:effectLst>
            <a:outerShdw dist="35921" dir="2700000" algn="ctr" rotWithShape="0">
              <a:schemeClr val="bg2"/>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kumimoji="1" sz="3200">
                <a:solidFill>
                  <a:schemeClr val="tx2"/>
                </a:solidFill>
                <a:latin typeface="Times New Roman" panose="02020603050405020304" pitchFamily="18" charset="0"/>
                <a:ea typeface="黑体" panose="02010609060101010101" pitchFamily="49" charset="-122"/>
              </a:defRPr>
            </a:lvl1pPr>
            <a:lvl2pPr marL="742950" indent="-285750">
              <a:defRPr kumimoji="1" sz="3200">
                <a:solidFill>
                  <a:schemeClr val="tx2"/>
                </a:solidFill>
                <a:latin typeface="Times New Roman" panose="02020603050405020304" pitchFamily="18" charset="0"/>
                <a:ea typeface="黑体" panose="02010609060101010101" pitchFamily="49" charset="-122"/>
              </a:defRPr>
            </a:lvl2pPr>
            <a:lvl3pPr marL="1143000" indent="-228600">
              <a:defRPr kumimoji="1" sz="3200">
                <a:solidFill>
                  <a:schemeClr val="tx2"/>
                </a:solidFill>
                <a:latin typeface="Times New Roman" panose="02020603050405020304" pitchFamily="18" charset="0"/>
                <a:ea typeface="黑体" panose="02010609060101010101" pitchFamily="49" charset="-122"/>
              </a:defRPr>
            </a:lvl3pPr>
            <a:lvl4pPr marL="1600200" indent="-228600">
              <a:defRPr kumimoji="1" sz="3200">
                <a:solidFill>
                  <a:schemeClr val="tx2"/>
                </a:solidFill>
                <a:latin typeface="Times New Roman" panose="02020603050405020304" pitchFamily="18" charset="0"/>
                <a:ea typeface="黑体" panose="02010609060101010101" pitchFamily="49" charset="-122"/>
              </a:defRPr>
            </a:lvl4pPr>
            <a:lvl5pPr marL="2057400" indent="-228600">
              <a:defRPr kumimoji="1" sz="3200">
                <a:solidFill>
                  <a:schemeClr val="tx2"/>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kumimoji="1" sz="3200">
                <a:solidFill>
                  <a:schemeClr val="tx2"/>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400" b="1" dirty="0">
                <a:latin typeface="黑体" panose="02010609060101010101" pitchFamily="49" charset="-122"/>
              </a:rPr>
              <a:t>方阵</a:t>
            </a:r>
            <a:r>
              <a:rPr lang="en-US" altLang="zh-CN" sz="2400" b="1" i="1" dirty="0"/>
              <a:t>A</a:t>
            </a:r>
            <a:r>
              <a:rPr lang="zh-CN" altLang="en-US" sz="2400" b="1" dirty="0">
                <a:latin typeface="黑体" panose="02010609060101010101" pitchFamily="49" charset="-122"/>
              </a:rPr>
              <a:t>对角化的步骤</a:t>
            </a:r>
          </a:p>
        </p:txBody>
      </p:sp>
    </p:spTree>
    <p:extLst>
      <p:ext uri="{BB962C8B-B14F-4D97-AF65-F5344CB8AC3E}">
        <p14:creationId xmlns:p14="http://schemas.microsoft.com/office/powerpoint/2010/main" val="250781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2162175" y="942109"/>
            <a:ext cx="6538913" cy="2095500"/>
            <a:chOff x="122" y="648"/>
            <a:chExt cx="4119" cy="1320"/>
          </a:xfrm>
        </p:grpSpPr>
        <p:sp>
          <p:nvSpPr>
            <p:cNvPr id="3" name="Text Box 3"/>
            <p:cNvSpPr txBox="1">
              <a:spLocks noChangeArrowheads="1"/>
            </p:cNvSpPr>
            <p:nvPr/>
          </p:nvSpPr>
          <p:spPr bwMode="auto">
            <a:xfrm>
              <a:off x="122" y="1117"/>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ts val="0"/>
                </a:spcBef>
                <a:spcAft>
                  <a:spcPts val="0"/>
                </a:spcAft>
                <a:defRPr/>
              </a:pPr>
              <a:r>
                <a:rPr lang="zh-CN" altLang="en-US" kern="0" dirty="0" smtClean="0">
                  <a:solidFill>
                    <a:srgbClr val="000000"/>
                  </a:solidFill>
                </a:rPr>
                <a:t>即</a:t>
              </a:r>
            </a:p>
          </p:txBody>
        </p:sp>
        <p:graphicFrame>
          <p:nvGraphicFramePr>
            <p:cNvPr id="4" name="Object 4"/>
            <p:cNvGraphicFramePr>
              <a:graphicFrameLocks noChangeAspect="1"/>
            </p:cNvGraphicFramePr>
            <p:nvPr>
              <p:extLst>
                <p:ext uri="{D42A27DB-BD31-4B8C-83A1-F6EECF244321}">
                  <p14:modId xmlns:p14="http://schemas.microsoft.com/office/powerpoint/2010/main" val="2148349135"/>
                </p:ext>
              </p:extLst>
            </p:nvPr>
          </p:nvGraphicFramePr>
          <p:xfrm>
            <a:off x="1153" y="648"/>
            <a:ext cx="3088" cy="1320"/>
          </p:xfrm>
          <a:graphic>
            <a:graphicData uri="http://schemas.openxmlformats.org/presentationml/2006/ole">
              <mc:AlternateContent xmlns:mc="http://schemas.openxmlformats.org/markup-compatibility/2006">
                <mc:Choice xmlns:v="urn:schemas-microsoft-com:vml" Requires="v">
                  <p:oleObj spid="_x0000_s62111" name="Equation" r:id="rId3" imgW="4902120" imgH="2095200" progId="Equation.DSMT4">
                    <p:embed/>
                  </p:oleObj>
                </mc:Choice>
                <mc:Fallback>
                  <p:oleObj name="Equation" r:id="rId3" imgW="4902120" imgH="2095200" progId="Equation.DSMT4">
                    <p:embed/>
                    <p:pic>
                      <p:nvPicPr>
                        <p:cNvPr id="0" name=""/>
                        <p:cNvPicPr>
                          <a:picLocks noChangeAspect="1" noChangeArrowheads="1"/>
                        </p:cNvPicPr>
                        <p:nvPr/>
                      </p:nvPicPr>
                      <p:blipFill>
                        <a:blip r:embed="rId4"/>
                        <a:srcRect/>
                        <a:stretch>
                          <a:fillRect/>
                        </a:stretch>
                      </p:blipFill>
                      <p:spPr bwMode="auto">
                        <a:xfrm>
                          <a:off x="1153" y="648"/>
                          <a:ext cx="3088" cy="1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5"/>
          <p:cNvGrpSpPr>
            <a:grpSpLocks/>
          </p:cNvGrpSpPr>
          <p:nvPr/>
        </p:nvGrpSpPr>
        <p:grpSpPr bwMode="auto">
          <a:xfrm>
            <a:off x="2463692" y="3704359"/>
            <a:ext cx="5670550" cy="457200"/>
            <a:chOff x="376" y="3072"/>
            <a:chExt cx="3572" cy="288"/>
          </a:xfrm>
        </p:grpSpPr>
        <p:sp>
          <p:nvSpPr>
            <p:cNvPr id="6" name="Text Box 6"/>
            <p:cNvSpPr txBox="1">
              <a:spLocks noChangeArrowheads="1"/>
            </p:cNvSpPr>
            <p:nvPr/>
          </p:nvSpPr>
          <p:spPr bwMode="auto">
            <a:xfrm>
              <a:off x="376" y="3072"/>
              <a:ext cx="35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ts val="0"/>
                </a:spcBef>
                <a:spcAft>
                  <a:spcPts val="0"/>
                </a:spcAft>
                <a:defRPr/>
              </a:pPr>
              <a:r>
                <a:rPr lang="zh-CN" altLang="en-US" kern="0" dirty="0" smtClean="0">
                  <a:solidFill>
                    <a:srgbClr val="FF3399"/>
                  </a:solidFill>
                </a:rPr>
                <a:t>必须注意</a:t>
              </a:r>
              <a:r>
                <a:rPr lang="zh-CN" altLang="en-US" kern="0" dirty="0" smtClean="0">
                  <a:solidFill>
                    <a:srgbClr val="000000"/>
                  </a:solidFill>
                </a:rPr>
                <a:t>：对角阵中                        的顺序</a:t>
              </a:r>
            </a:p>
          </p:txBody>
        </p:sp>
        <p:graphicFrame>
          <p:nvGraphicFramePr>
            <p:cNvPr id="7" name="Object 7"/>
            <p:cNvGraphicFramePr>
              <a:graphicFrameLocks noChangeAspect="1"/>
            </p:cNvGraphicFramePr>
            <p:nvPr/>
          </p:nvGraphicFramePr>
          <p:xfrm>
            <a:off x="2192" y="3088"/>
            <a:ext cx="1072" cy="272"/>
          </p:xfrm>
          <a:graphic>
            <a:graphicData uri="http://schemas.openxmlformats.org/presentationml/2006/ole">
              <mc:AlternateContent xmlns:mc="http://schemas.openxmlformats.org/markup-compatibility/2006">
                <mc:Choice xmlns:v="urn:schemas-microsoft-com:vml" Requires="v">
                  <p:oleObj spid="_x0000_s62112" name="Equation" r:id="rId5" imgW="1701800" imgH="431800" progId="Equation.DSMT4">
                    <p:embed/>
                  </p:oleObj>
                </mc:Choice>
                <mc:Fallback>
                  <p:oleObj name="Equation" r:id="rId5" imgW="17018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2" y="3088"/>
                          <a:ext cx="107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8"/>
          <p:cNvGrpSpPr>
            <a:grpSpLocks/>
          </p:cNvGrpSpPr>
          <p:nvPr/>
        </p:nvGrpSpPr>
        <p:grpSpPr bwMode="auto">
          <a:xfrm>
            <a:off x="3886092" y="4576938"/>
            <a:ext cx="6324600" cy="457200"/>
            <a:chOff x="1344" y="3888"/>
            <a:chExt cx="3984" cy="288"/>
          </a:xfrm>
        </p:grpSpPr>
        <p:graphicFrame>
          <p:nvGraphicFramePr>
            <p:cNvPr id="9" name="Object 9"/>
            <p:cNvGraphicFramePr>
              <a:graphicFrameLocks noChangeAspect="1"/>
            </p:cNvGraphicFramePr>
            <p:nvPr/>
          </p:nvGraphicFramePr>
          <p:xfrm>
            <a:off x="2592" y="3904"/>
            <a:ext cx="1056" cy="272"/>
          </p:xfrm>
          <a:graphic>
            <a:graphicData uri="http://schemas.openxmlformats.org/presentationml/2006/ole">
              <mc:AlternateContent xmlns:mc="http://schemas.openxmlformats.org/markup-compatibility/2006">
                <mc:Choice xmlns:v="urn:schemas-microsoft-com:vml" Requires="v">
                  <p:oleObj spid="_x0000_s62113" name="Equation" r:id="rId7" imgW="1676400" imgH="431800" progId="Equation.DSMT4">
                    <p:embed/>
                  </p:oleObj>
                </mc:Choice>
                <mc:Fallback>
                  <p:oleObj name="Equation" r:id="rId7" imgW="16764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 y="3904"/>
                          <a:ext cx="105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0"/>
            <p:cNvSpPr txBox="1">
              <a:spLocks noChangeArrowheads="1"/>
            </p:cNvSpPr>
            <p:nvPr/>
          </p:nvSpPr>
          <p:spPr bwMode="auto">
            <a:xfrm>
              <a:off x="1344" y="3888"/>
              <a:ext cx="39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fontAlgn="auto" hangingPunct="1">
                <a:spcBef>
                  <a:spcPts val="0"/>
                </a:spcBef>
                <a:spcAft>
                  <a:spcPts val="0"/>
                </a:spcAft>
                <a:defRPr/>
              </a:pPr>
              <a:r>
                <a:rPr lang="zh-CN" altLang="en-US" kern="0" dirty="0" smtClean="0">
                  <a:solidFill>
                    <a:srgbClr val="000000"/>
                  </a:solidFill>
                </a:rPr>
                <a:t>要与特征向量                        的排列顺序一致。</a:t>
              </a:r>
            </a:p>
          </p:txBody>
        </p:sp>
      </p:grpSp>
    </p:spTree>
    <p:extLst>
      <p:ext uri="{BB962C8B-B14F-4D97-AF65-F5344CB8AC3E}">
        <p14:creationId xmlns:p14="http://schemas.microsoft.com/office/powerpoint/2010/main" val="91772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76432" y="648218"/>
            <a:ext cx="11449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把一个矩阵化为对角阵，不仅可以使矩阵运算简化，而且在</a:t>
            </a:r>
            <a:r>
              <a:rPr lang="zh-CN" altLang="en-US" dirty="0" smtClean="0">
                <a:solidFill>
                  <a:srgbClr val="FF0000"/>
                </a:solidFill>
                <a:effectLst>
                  <a:outerShdw blurRad="38100" dist="38100" dir="2700000" algn="tl">
                    <a:srgbClr val="000000">
                      <a:alpha val="43137"/>
                    </a:srgbClr>
                  </a:outerShdw>
                </a:effectLst>
              </a:rPr>
              <a:t>理论和应用上都有意义</a:t>
            </a:r>
            <a:r>
              <a:rPr lang="zh-CN" altLang="en-US" dirty="0" smtClean="0">
                <a:solidFill>
                  <a:schemeClr val="tx1"/>
                </a:solidFill>
                <a:effectLst>
                  <a:outerShdw blurRad="38100" dist="38100" dir="2700000" algn="tl">
                    <a:srgbClr val="000000">
                      <a:alpha val="43137"/>
                    </a:srgbClr>
                  </a:outerShdw>
                </a:effectLst>
              </a:rPr>
              <a:t>。</a:t>
            </a:r>
          </a:p>
        </p:txBody>
      </p:sp>
      <p:sp>
        <p:nvSpPr>
          <p:cNvPr id="3" name="Text Box 3"/>
          <p:cNvSpPr txBox="1">
            <a:spLocks noChangeArrowheads="1"/>
          </p:cNvSpPr>
          <p:nvPr/>
        </p:nvSpPr>
        <p:spPr bwMode="auto">
          <a:xfrm>
            <a:off x="776432" y="1357745"/>
            <a:ext cx="6064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可对角化的矩阵主要有以下</a:t>
            </a:r>
            <a:r>
              <a:rPr lang="zh-CN" altLang="en-US" dirty="0" smtClean="0">
                <a:solidFill>
                  <a:srgbClr val="FF0000"/>
                </a:solidFill>
                <a:effectLst>
                  <a:outerShdw blurRad="38100" dist="38100" dir="2700000" algn="tl">
                    <a:srgbClr val="000000">
                      <a:alpha val="43137"/>
                    </a:srgbClr>
                  </a:outerShdw>
                </a:effectLst>
              </a:rPr>
              <a:t>几种应用：</a:t>
            </a:r>
          </a:p>
        </p:txBody>
      </p:sp>
      <p:sp>
        <p:nvSpPr>
          <p:cNvPr id="4" name="Text Box 4"/>
          <p:cNvSpPr txBox="1">
            <a:spLocks noChangeArrowheads="1"/>
          </p:cNvSpPr>
          <p:nvPr/>
        </p:nvSpPr>
        <p:spPr bwMode="auto">
          <a:xfrm>
            <a:off x="1402629" y="1956559"/>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en-US" altLang="zh-CN" dirty="0" smtClean="0">
                <a:effectLst>
                  <a:outerShdw blurRad="38100" dist="38100" dir="2700000" algn="tl">
                    <a:srgbClr val="000000">
                      <a:alpha val="43137"/>
                    </a:srgbClr>
                  </a:outerShdw>
                </a:effectLst>
              </a:rPr>
              <a:t>1.  </a:t>
            </a:r>
            <a:r>
              <a:rPr lang="zh-CN" altLang="en-US" dirty="0" smtClean="0">
                <a:effectLst>
                  <a:outerShdw blurRad="38100" dist="38100" dir="2700000" algn="tl">
                    <a:srgbClr val="000000">
                      <a:alpha val="43137"/>
                    </a:srgbClr>
                  </a:outerShdw>
                </a:effectLst>
              </a:rPr>
              <a:t>由特征值、特征向量反求矩阵</a:t>
            </a:r>
          </a:p>
        </p:txBody>
      </p:sp>
      <p:grpSp>
        <p:nvGrpSpPr>
          <p:cNvPr id="5" name="Group 5"/>
          <p:cNvGrpSpPr>
            <a:grpSpLocks/>
          </p:cNvGrpSpPr>
          <p:nvPr/>
        </p:nvGrpSpPr>
        <p:grpSpPr bwMode="auto">
          <a:xfrm>
            <a:off x="1829666" y="2859520"/>
            <a:ext cx="7899400" cy="2590800"/>
            <a:chOff x="336" y="1728"/>
            <a:chExt cx="4976" cy="1632"/>
          </a:xfrm>
        </p:grpSpPr>
        <p:grpSp>
          <p:nvGrpSpPr>
            <p:cNvPr id="6" name="Group 6"/>
            <p:cNvGrpSpPr>
              <a:grpSpLocks/>
            </p:cNvGrpSpPr>
            <p:nvPr/>
          </p:nvGrpSpPr>
          <p:grpSpPr bwMode="auto">
            <a:xfrm>
              <a:off x="336" y="1728"/>
              <a:ext cx="4464" cy="288"/>
              <a:chOff x="336" y="1728"/>
              <a:chExt cx="4464" cy="288"/>
            </a:xfrm>
          </p:grpSpPr>
          <p:grpSp>
            <p:nvGrpSpPr>
              <p:cNvPr id="13" name="Group 7"/>
              <p:cNvGrpSpPr>
                <a:grpSpLocks/>
              </p:cNvGrpSpPr>
              <p:nvPr/>
            </p:nvGrpSpPr>
            <p:grpSpPr bwMode="auto">
              <a:xfrm>
                <a:off x="336" y="1728"/>
                <a:ext cx="2564" cy="288"/>
                <a:chOff x="336" y="1728"/>
                <a:chExt cx="2564" cy="288"/>
              </a:xfrm>
            </p:grpSpPr>
            <p:sp>
              <p:nvSpPr>
                <p:cNvPr id="15" name="Text Box 8"/>
                <p:cNvSpPr txBox="1">
                  <a:spLocks noChangeArrowheads="1"/>
                </p:cNvSpPr>
                <p:nvPr/>
              </p:nvSpPr>
              <p:spPr bwMode="auto">
                <a:xfrm>
                  <a:off x="336" y="1728"/>
                  <a:ext cx="25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effectLst>
                        <a:outerShdw blurRad="38100" dist="38100" dir="2700000" algn="tl">
                          <a:srgbClr val="000000">
                            <a:alpha val="43137"/>
                          </a:srgbClr>
                        </a:outerShdw>
                      </a:effectLst>
                    </a:rPr>
                    <a:t>例</a:t>
                  </a:r>
                  <a:r>
                    <a:rPr lang="en-US" altLang="zh-CN" dirty="0" smtClean="0">
                      <a:effectLst>
                        <a:outerShdw blurRad="38100" dist="38100" dir="2700000" algn="tl">
                          <a:srgbClr val="000000">
                            <a:alpha val="43137"/>
                          </a:srgbClr>
                        </a:outerShdw>
                      </a:effectLst>
                    </a:rPr>
                    <a:t>3</a:t>
                  </a:r>
                  <a:r>
                    <a:rPr lang="zh-CN" altLang="en-US" dirty="0" smtClean="0">
                      <a:solidFill>
                        <a:schemeClr val="tx1"/>
                      </a:solidFill>
                      <a:effectLst>
                        <a:outerShdw blurRad="38100" dist="38100" dir="2700000" algn="tl">
                          <a:srgbClr val="000000">
                            <a:alpha val="43137"/>
                          </a:srgbClr>
                        </a:outerShdw>
                      </a:effectLst>
                    </a:rPr>
                    <a:t>：已知方阵     的特征值是</a:t>
                  </a:r>
                </a:p>
              </p:txBody>
            </p:sp>
            <p:graphicFrame>
              <p:nvGraphicFramePr>
                <p:cNvPr id="16" name="Object 9"/>
                <p:cNvGraphicFramePr>
                  <a:graphicFrameLocks noChangeAspect="1"/>
                </p:cNvGraphicFramePr>
                <p:nvPr/>
              </p:nvGraphicFramePr>
              <p:xfrm>
                <a:off x="1680" y="1776"/>
                <a:ext cx="184" cy="192"/>
              </p:xfrm>
              <a:graphic>
                <a:graphicData uri="http://schemas.openxmlformats.org/presentationml/2006/ole">
                  <mc:AlternateContent xmlns:mc="http://schemas.openxmlformats.org/markup-compatibility/2006">
                    <mc:Choice xmlns:v="urn:schemas-microsoft-com:vml" Requires="v">
                      <p:oleObj spid="_x0000_s64374" name="Equation" r:id="rId3" imgW="291973" imgH="304668" progId="Equation.DSMT4">
                        <p:embed/>
                      </p:oleObj>
                    </mc:Choice>
                    <mc:Fallback>
                      <p:oleObj name="Equation" r:id="rId3" imgW="291973" imgH="30466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776"/>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 name="Object 10"/>
              <p:cNvGraphicFramePr>
                <a:graphicFrameLocks noChangeAspect="1"/>
              </p:cNvGraphicFramePr>
              <p:nvPr/>
            </p:nvGraphicFramePr>
            <p:xfrm>
              <a:off x="2920" y="1744"/>
              <a:ext cx="1880" cy="272"/>
            </p:xfrm>
            <a:graphic>
              <a:graphicData uri="http://schemas.openxmlformats.org/presentationml/2006/ole">
                <mc:AlternateContent xmlns:mc="http://schemas.openxmlformats.org/markup-compatibility/2006">
                  <mc:Choice xmlns:v="urn:schemas-microsoft-com:vml" Requires="v">
                    <p:oleObj spid="_x0000_s64375" name="Equation" r:id="rId5" imgW="2984500" imgH="431800" progId="Equation.DSMT4">
                      <p:embed/>
                    </p:oleObj>
                  </mc:Choice>
                  <mc:Fallback>
                    <p:oleObj name="Equation" r:id="rId5" imgW="29845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0" y="1744"/>
                            <a:ext cx="188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11"/>
            <p:cNvGrpSpPr>
              <a:grpSpLocks/>
            </p:cNvGrpSpPr>
            <p:nvPr/>
          </p:nvGrpSpPr>
          <p:grpSpPr bwMode="auto">
            <a:xfrm>
              <a:off x="788" y="2040"/>
              <a:ext cx="4524" cy="984"/>
              <a:chOff x="788" y="2040"/>
              <a:chExt cx="4524" cy="984"/>
            </a:xfrm>
          </p:grpSpPr>
          <p:sp>
            <p:nvSpPr>
              <p:cNvPr id="11" name="Text Box 12"/>
              <p:cNvSpPr txBox="1">
                <a:spLocks noChangeArrowheads="1"/>
              </p:cNvSpPr>
              <p:nvPr/>
            </p:nvSpPr>
            <p:spPr bwMode="auto">
              <a:xfrm>
                <a:off x="788" y="2400"/>
                <a:ext cx="1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相应的特征向量是</a:t>
                </a:r>
              </a:p>
            </p:txBody>
          </p:sp>
          <p:graphicFrame>
            <p:nvGraphicFramePr>
              <p:cNvPr id="12" name="Object 13"/>
              <p:cNvGraphicFramePr>
                <a:graphicFrameLocks noChangeAspect="1"/>
              </p:cNvGraphicFramePr>
              <p:nvPr/>
            </p:nvGraphicFramePr>
            <p:xfrm>
              <a:off x="2448" y="2040"/>
              <a:ext cx="2864" cy="984"/>
            </p:xfrm>
            <a:graphic>
              <a:graphicData uri="http://schemas.openxmlformats.org/presentationml/2006/ole">
                <mc:AlternateContent xmlns:mc="http://schemas.openxmlformats.org/markup-compatibility/2006">
                  <mc:Choice xmlns:v="urn:schemas-microsoft-com:vml" Requires="v">
                    <p:oleObj spid="_x0000_s64376" name="Equation" r:id="rId7" imgW="4546600" imgH="1562100" progId="Equation.DSMT4">
                      <p:embed/>
                    </p:oleObj>
                  </mc:Choice>
                  <mc:Fallback>
                    <p:oleObj name="Equation" r:id="rId7" imgW="4546600" imgH="1562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 y="2040"/>
                            <a:ext cx="2864"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14"/>
            <p:cNvGrpSpPr>
              <a:grpSpLocks/>
            </p:cNvGrpSpPr>
            <p:nvPr/>
          </p:nvGrpSpPr>
          <p:grpSpPr bwMode="auto">
            <a:xfrm>
              <a:off x="755" y="3072"/>
              <a:ext cx="938" cy="288"/>
              <a:chOff x="982" y="2496"/>
              <a:chExt cx="938" cy="288"/>
            </a:xfrm>
          </p:grpSpPr>
          <p:sp>
            <p:nvSpPr>
              <p:cNvPr id="9" name="Text Box 15"/>
              <p:cNvSpPr txBox="1">
                <a:spLocks noChangeArrowheads="1"/>
              </p:cNvSpPr>
              <p:nvPr/>
            </p:nvSpPr>
            <p:spPr bwMode="auto">
              <a:xfrm>
                <a:off x="982" y="2496"/>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求矩阵</a:t>
                </a:r>
              </a:p>
            </p:txBody>
          </p:sp>
          <p:graphicFrame>
            <p:nvGraphicFramePr>
              <p:cNvPr id="10" name="Object 16"/>
              <p:cNvGraphicFramePr>
                <a:graphicFrameLocks noChangeAspect="1"/>
              </p:cNvGraphicFramePr>
              <p:nvPr/>
            </p:nvGraphicFramePr>
            <p:xfrm>
              <a:off x="1680" y="2540"/>
              <a:ext cx="240" cy="200"/>
            </p:xfrm>
            <a:graphic>
              <a:graphicData uri="http://schemas.openxmlformats.org/presentationml/2006/ole">
                <mc:AlternateContent xmlns:mc="http://schemas.openxmlformats.org/markup-compatibility/2006">
                  <mc:Choice xmlns:v="urn:schemas-microsoft-com:vml" Requires="v">
                    <p:oleObj spid="_x0000_s64377" name="Equation" r:id="rId9" imgW="380670" imgH="317225" progId="Equation.DSMT4">
                      <p:embed/>
                    </p:oleObj>
                  </mc:Choice>
                  <mc:Fallback>
                    <p:oleObj name="Equation" r:id="rId9" imgW="380670" imgH="31722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0" y="2540"/>
                            <a:ext cx="24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117892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2296391" y="542636"/>
            <a:ext cx="7686675" cy="457200"/>
            <a:chOff x="440" y="336"/>
            <a:chExt cx="4842" cy="288"/>
          </a:xfrm>
        </p:grpSpPr>
        <p:sp>
          <p:nvSpPr>
            <p:cNvPr id="3" name="Text Box 3"/>
            <p:cNvSpPr txBox="1">
              <a:spLocks noChangeArrowheads="1"/>
            </p:cNvSpPr>
            <p:nvPr/>
          </p:nvSpPr>
          <p:spPr bwMode="auto">
            <a:xfrm>
              <a:off x="440" y="336"/>
              <a:ext cx="48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effectLst>
                    <a:outerShdw blurRad="38100" dist="38100" dir="2700000" algn="tl">
                      <a:srgbClr val="000000">
                        <a:alpha val="43137"/>
                      </a:srgbClr>
                    </a:outerShdw>
                  </a:effectLst>
                </a:rPr>
                <a:t>解：</a:t>
              </a:r>
              <a:r>
                <a:rPr lang="zh-CN" altLang="en-US" dirty="0" smtClean="0">
                  <a:solidFill>
                    <a:schemeClr val="tx1"/>
                  </a:solidFill>
                  <a:effectLst>
                    <a:outerShdw blurRad="38100" dist="38100" dir="2700000" algn="tl">
                      <a:srgbClr val="000000">
                        <a:alpha val="43137"/>
                      </a:srgbClr>
                    </a:outerShdw>
                  </a:effectLst>
                </a:rPr>
                <a:t>因为特征向量是</a:t>
              </a:r>
              <a:r>
                <a:rPr lang="en-US" altLang="zh-CN" dirty="0" smtClean="0">
                  <a:solidFill>
                    <a:schemeClr val="tx1"/>
                  </a:solidFill>
                  <a:effectLst>
                    <a:outerShdw blurRad="38100" dist="38100" dir="2700000" algn="tl">
                      <a:srgbClr val="000000">
                        <a:alpha val="43137"/>
                      </a:srgbClr>
                    </a:outerShdw>
                  </a:effectLst>
                </a:rPr>
                <a:t>3</a:t>
              </a:r>
              <a:r>
                <a:rPr lang="zh-CN" altLang="en-US" dirty="0" smtClean="0">
                  <a:solidFill>
                    <a:schemeClr val="tx1"/>
                  </a:solidFill>
                  <a:effectLst>
                    <a:outerShdw blurRad="38100" dist="38100" dir="2700000" algn="tl">
                      <a:srgbClr val="000000">
                        <a:alpha val="43137"/>
                      </a:srgbClr>
                    </a:outerShdw>
                  </a:effectLst>
                </a:rPr>
                <a:t>维向量，所以矩阵     是</a:t>
              </a:r>
              <a:r>
                <a:rPr lang="en-US" altLang="zh-CN" dirty="0" smtClean="0">
                  <a:solidFill>
                    <a:schemeClr val="tx1"/>
                  </a:solidFill>
                  <a:effectLst>
                    <a:outerShdw blurRad="38100" dist="38100" dir="2700000" algn="tl">
                      <a:srgbClr val="000000">
                        <a:alpha val="43137"/>
                      </a:srgbClr>
                    </a:outerShdw>
                  </a:effectLst>
                </a:rPr>
                <a:t>3 </a:t>
              </a:r>
              <a:r>
                <a:rPr lang="zh-CN" altLang="en-US" dirty="0" smtClean="0">
                  <a:solidFill>
                    <a:schemeClr val="tx1"/>
                  </a:solidFill>
                  <a:effectLst>
                    <a:outerShdw blurRad="38100" dist="38100" dir="2700000" algn="tl">
                      <a:srgbClr val="000000">
                        <a:alpha val="43137"/>
                      </a:srgbClr>
                    </a:outerShdw>
                  </a:effectLst>
                </a:rPr>
                <a:t>阶方阵。</a:t>
              </a:r>
            </a:p>
          </p:txBody>
        </p:sp>
        <p:graphicFrame>
          <p:nvGraphicFramePr>
            <p:cNvPr id="4" name="Object 4"/>
            <p:cNvGraphicFramePr>
              <a:graphicFrameLocks noChangeAspect="1"/>
            </p:cNvGraphicFramePr>
            <p:nvPr/>
          </p:nvGraphicFramePr>
          <p:xfrm>
            <a:off x="3896" y="384"/>
            <a:ext cx="184" cy="192"/>
          </p:xfrm>
          <a:graphic>
            <a:graphicData uri="http://schemas.openxmlformats.org/presentationml/2006/ole">
              <mc:AlternateContent xmlns:mc="http://schemas.openxmlformats.org/markup-compatibility/2006">
                <mc:Choice xmlns:v="urn:schemas-microsoft-com:vml" Requires="v">
                  <p:oleObj spid="_x0000_s106290" name="Equation" r:id="rId3" imgW="291973" imgH="304668" progId="Equation.DSMT4">
                    <p:embed/>
                  </p:oleObj>
                </mc:Choice>
                <mc:Fallback>
                  <p:oleObj name="Equation" r:id="rId3" imgW="291973" imgH="30466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6" y="384"/>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5"/>
          <p:cNvGrpSpPr>
            <a:grpSpLocks/>
          </p:cNvGrpSpPr>
          <p:nvPr/>
        </p:nvGrpSpPr>
        <p:grpSpPr bwMode="auto">
          <a:xfrm>
            <a:off x="3029816" y="1380836"/>
            <a:ext cx="7096125" cy="457200"/>
            <a:chOff x="902" y="864"/>
            <a:chExt cx="4470" cy="288"/>
          </a:xfrm>
        </p:grpSpPr>
        <p:sp>
          <p:nvSpPr>
            <p:cNvPr id="6" name="Text Box 6"/>
            <p:cNvSpPr txBox="1">
              <a:spLocks noChangeArrowheads="1"/>
            </p:cNvSpPr>
            <p:nvPr/>
          </p:nvSpPr>
          <p:spPr bwMode="auto">
            <a:xfrm>
              <a:off x="902" y="864"/>
              <a:ext cx="44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因为     有 </a:t>
              </a:r>
              <a:r>
                <a:rPr lang="en-US" altLang="zh-CN" dirty="0" smtClean="0">
                  <a:solidFill>
                    <a:schemeClr val="tx1"/>
                  </a:solidFill>
                  <a:effectLst>
                    <a:outerShdw blurRad="38100" dist="38100" dir="2700000" algn="tl">
                      <a:srgbClr val="000000">
                        <a:alpha val="43137"/>
                      </a:srgbClr>
                    </a:outerShdw>
                  </a:effectLst>
                </a:rPr>
                <a:t>3 </a:t>
              </a:r>
              <a:r>
                <a:rPr lang="zh-CN" altLang="en-US" dirty="0" smtClean="0">
                  <a:solidFill>
                    <a:schemeClr val="tx1"/>
                  </a:solidFill>
                  <a:effectLst>
                    <a:outerShdw blurRad="38100" dist="38100" dir="2700000" algn="tl">
                      <a:srgbClr val="000000">
                        <a:alpha val="43137"/>
                      </a:srgbClr>
                    </a:outerShdw>
                  </a:effectLst>
                </a:rPr>
                <a:t>个不同的特征值，所以     可以对角化。</a:t>
              </a:r>
            </a:p>
          </p:txBody>
        </p:sp>
        <p:graphicFrame>
          <p:nvGraphicFramePr>
            <p:cNvPr id="7" name="Object 7"/>
            <p:cNvGraphicFramePr>
              <a:graphicFrameLocks noChangeAspect="1"/>
            </p:cNvGraphicFramePr>
            <p:nvPr/>
          </p:nvGraphicFramePr>
          <p:xfrm>
            <a:off x="3936" y="912"/>
            <a:ext cx="184" cy="192"/>
          </p:xfrm>
          <a:graphic>
            <a:graphicData uri="http://schemas.openxmlformats.org/presentationml/2006/ole">
              <mc:AlternateContent xmlns:mc="http://schemas.openxmlformats.org/markup-compatibility/2006">
                <mc:Choice xmlns:v="urn:schemas-microsoft-com:vml" Requires="v">
                  <p:oleObj spid="_x0000_s106291" name="Equation" r:id="rId5" imgW="291973" imgH="304668" progId="Equation.DSMT4">
                    <p:embed/>
                  </p:oleObj>
                </mc:Choice>
                <mc:Fallback>
                  <p:oleObj name="Equation" r:id="rId5" imgW="291973" imgH="30466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 y="912"/>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1392" y="912"/>
            <a:ext cx="184" cy="192"/>
          </p:xfrm>
          <a:graphic>
            <a:graphicData uri="http://schemas.openxmlformats.org/presentationml/2006/ole">
              <mc:AlternateContent xmlns:mc="http://schemas.openxmlformats.org/markup-compatibility/2006">
                <mc:Choice xmlns:v="urn:schemas-microsoft-com:vml" Requires="v">
                  <p:oleObj spid="_x0000_s106292" name="Equation" r:id="rId6" imgW="291973" imgH="304668" progId="Equation.DSMT4">
                    <p:embed/>
                  </p:oleObj>
                </mc:Choice>
                <mc:Fallback>
                  <p:oleObj name="Equation" r:id="rId6" imgW="291973" imgH="30466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912"/>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9"/>
          <p:cNvGrpSpPr>
            <a:grpSpLocks/>
          </p:cNvGrpSpPr>
          <p:nvPr/>
        </p:nvGrpSpPr>
        <p:grpSpPr bwMode="auto">
          <a:xfrm>
            <a:off x="3045691" y="2295236"/>
            <a:ext cx="5210175" cy="457200"/>
            <a:chOff x="998" y="1440"/>
            <a:chExt cx="3282" cy="288"/>
          </a:xfrm>
        </p:grpSpPr>
        <p:sp>
          <p:nvSpPr>
            <p:cNvPr id="10" name="Text Box 10"/>
            <p:cNvSpPr txBox="1">
              <a:spLocks noChangeArrowheads="1"/>
            </p:cNvSpPr>
            <p:nvPr/>
          </p:nvSpPr>
          <p:spPr bwMode="auto">
            <a:xfrm>
              <a:off x="998" y="1440"/>
              <a:ext cx="21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即存在可逆矩阵     </a:t>
              </a:r>
              <a:r>
                <a:rPr lang="en-US" altLang="zh-CN" dirty="0" smtClean="0">
                  <a:solidFill>
                    <a:schemeClr val="tx1"/>
                  </a:solidFill>
                  <a:effectLst>
                    <a:outerShdw blurRad="38100" dist="38100" dir="2700000" algn="tl">
                      <a:srgbClr val="000000">
                        <a:alpha val="43137"/>
                      </a:srgbClr>
                    </a:outerShdw>
                  </a:effectLst>
                </a:rPr>
                <a:t>, </a:t>
              </a:r>
              <a:r>
                <a:rPr lang="zh-CN" altLang="en-US" dirty="0" smtClean="0">
                  <a:solidFill>
                    <a:schemeClr val="tx1"/>
                  </a:solidFill>
                  <a:effectLst>
                    <a:outerShdw blurRad="38100" dist="38100" dir="2700000" algn="tl">
                      <a:srgbClr val="000000">
                        <a:alpha val="43137"/>
                      </a:srgbClr>
                    </a:outerShdw>
                  </a:effectLst>
                </a:rPr>
                <a:t>使得</a:t>
              </a:r>
            </a:p>
          </p:txBody>
        </p:sp>
        <p:graphicFrame>
          <p:nvGraphicFramePr>
            <p:cNvPr id="11" name="Object 11"/>
            <p:cNvGraphicFramePr>
              <a:graphicFrameLocks noChangeAspect="1"/>
            </p:cNvGraphicFramePr>
            <p:nvPr/>
          </p:nvGraphicFramePr>
          <p:xfrm>
            <a:off x="2448" y="1488"/>
            <a:ext cx="184" cy="184"/>
          </p:xfrm>
          <a:graphic>
            <a:graphicData uri="http://schemas.openxmlformats.org/presentationml/2006/ole">
              <mc:AlternateContent xmlns:mc="http://schemas.openxmlformats.org/markup-compatibility/2006">
                <mc:Choice xmlns:v="urn:schemas-microsoft-com:vml" Requires="v">
                  <p:oleObj spid="_x0000_s106293" name="Equation" r:id="rId7" imgW="291973" imgH="291973" progId="Equation.DSMT4">
                    <p:embed/>
                  </p:oleObj>
                </mc:Choice>
                <mc:Fallback>
                  <p:oleObj name="Equation" r:id="rId7" imgW="291973" imgH="29197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 y="1488"/>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2"/>
            <p:cNvGraphicFramePr>
              <a:graphicFrameLocks noChangeAspect="1"/>
            </p:cNvGraphicFramePr>
            <p:nvPr/>
          </p:nvGraphicFramePr>
          <p:xfrm>
            <a:off x="3216" y="1440"/>
            <a:ext cx="1064" cy="240"/>
          </p:xfrm>
          <a:graphic>
            <a:graphicData uri="http://schemas.openxmlformats.org/presentationml/2006/ole">
              <mc:AlternateContent xmlns:mc="http://schemas.openxmlformats.org/markup-compatibility/2006">
                <mc:Choice xmlns:v="urn:schemas-microsoft-com:vml" Requires="v">
                  <p:oleObj spid="_x0000_s106294" name="Equation" r:id="rId9" imgW="1688367" imgH="380835" progId="Equation.DSMT4">
                    <p:embed/>
                  </p:oleObj>
                </mc:Choice>
                <mc:Fallback>
                  <p:oleObj name="Equation" r:id="rId9" imgW="1688367" imgH="38083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6" y="1440"/>
                          <a:ext cx="106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13"/>
          <p:cNvGrpSpPr>
            <a:grpSpLocks/>
          </p:cNvGrpSpPr>
          <p:nvPr/>
        </p:nvGrpSpPr>
        <p:grpSpPr bwMode="auto">
          <a:xfrm>
            <a:off x="3045691" y="2904836"/>
            <a:ext cx="6235700" cy="1600200"/>
            <a:chOff x="1008" y="1824"/>
            <a:chExt cx="3928" cy="1008"/>
          </a:xfrm>
        </p:grpSpPr>
        <p:sp>
          <p:nvSpPr>
            <p:cNvPr id="14" name="Text Box 14"/>
            <p:cNvSpPr txBox="1">
              <a:spLocks noChangeArrowheads="1"/>
            </p:cNvSpPr>
            <p:nvPr/>
          </p:nvSpPr>
          <p:spPr bwMode="auto">
            <a:xfrm>
              <a:off x="1008" y="2160"/>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其中</a:t>
              </a:r>
            </a:p>
          </p:txBody>
        </p:sp>
        <p:graphicFrame>
          <p:nvGraphicFramePr>
            <p:cNvPr id="15" name="Object 15"/>
            <p:cNvGraphicFramePr>
              <a:graphicFrameLocks noChangeAspect="1"/>
            </p:cNvGraphicFramePr>
            <p:nvPr/>
          </p:nvGraphicFramePr>
          <p:xfrm>
            <a:off x="1536" y="1848"/>
            <a:ext cx="1712" cy="984"/>
          </p:xfrm>
          <a:graphic>
            <a:graphicData uri="http://schemas.openxmlformats.org/presentationml/2006/ole">
              <mc:AlternateContent xmlns:mc="http://schemas.openxmlformats.org/markup-compatibility/2006">
                <mc:Choice xmlns:v="urn:schemas-microsoft-com:vml" Requires="v">
                  <p:oleObj spid="_x0000_s106295" name="Equation" r:id="rId11" imgW="2717800" imgH="1562100" progId="Equation.DSMT4">
                    <p:embed/>
                  </p:oleObj>
                </mc:Choice>
                <mc:Fallback>
                  <p:oleObj name="Equation" r:id="rId11" imgW="2717800" imgH="1562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6" y="1848"/>
                          <a:ext cx="1712"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6"/>
            <p:cNvGraphicFramePr>
              <a:graphicFrameLocks noChangeAspect="1"/>
            </p:cNvGraphicFramePr>
            <p:nvPr/>
          </p:nvGraphicFramePr>
          <p:xfrm>
            <a:off x="3456" y="1824"/>
            <a:ext cx="1480" cy="984"/>
          </p:xfrm>
          <a:graphic>
            <a:graphicData uri="http://schemas.openxmlformats.org/presentationml/2006/ole">
              <mc:AlternateContent xmlns:mc="http://schemas.openxmlformats.org/markup-compatibility/2006">
                <mc:Choice xmlns:v="urn:schemas-microsoft-com:vml" Requires="v">
                  <p:oleObj spid="_x0000_s106296" name="Equation" r:id="rId13" imgW="2349500" imgH="1562100" progId="Equation.DSMT4">
                    <p:embed/>
                  </p:oleObj>
                </mc:Choice>
                <mc:Fallback>
                  <p:oleObj name="Equation" r:id="rId13" imgW="2349500" imgH="15621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6" y="1824"/>
                          <a:ext cx="1480"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17"/>
          <p:cNvGrpSpPr>
            <a:grpSpLocks/>
          </p:cNvGrpSpPr>
          <p:nvPr/>
        </p:nvGrpSpPr>
        <p:grpSpPr bwMode="auto">
          <a:xfrm>
            <a:off x="3045691" y="4393911"/>
            <a:ext cx="5181600" cy="2281238"/>
            <a:chOff x="960" y="2762"/>
            <a:chExt cx="3264" cy="1437"/>
          </a:xfrm>
        </p:grpSpPr>
        <p:sp>
          <p:nvSpPr>
            <p:cNvPr id="18" name="Text Box 18"/>
            <p:cNvSpPr txBox="1">
              <a:spLocks noChangeArrowheads="1"/>
            </p:cNvSpPr>
            <p:nvPr/>
          </p:nvSpPr>
          <p:spPr bwMode="auto">
            <a:xfrm>
              <a:off x="960" y="3312"/>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求得</a:t>
              </a:r>
            </a:p>
          </p:txBody>
        </p:sp>
        <p:graphicFrame>
          <p:nvGraphicFramePr>
            <p:cNvPr id="19" name="Object 19"/>
            <p:cNvGraphicFramePr>
              <a:graphicFrameLocks noChangeAspect="1"/>
            </p:cNvGraphicFramePr>
            <p:nvPr/>
          </p:nvGraphicFramePr>
          <p:xfrm>
            <a:off x="1536" y="2762"/>
            <a:ext cx="2688" cy="1437"/>
          </p:xfrm>
          <a:graphic>
            <a:graphicData uri="http://schemas.openxmlformats.org/presentationml/2006/ole">
              <mc:AlternateContent xmlns:mc="http://schemas.openxmlformats.org/markup-compatibility/2006">
                <mc:Choice xmlns:v="urn:schemas-microsoft-com:vml" Requires="v">
                  <p:oleObj spid="_x0000_s106297" name="Equation" r:id="rId15" imgW="3276600" imgH="2857500" progId="Equation.DSMT4">
                    <p:embed/>
                  </p:oleObj>
                </mc:Choice>
                <mc:Fallback>
                  <p:oleObj name="Equation" r:id="rId15" imgW="3276600" imgH="28575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36" y="2762"/>
                          <a:ext cx="2688" cy="1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 name="对象 3"/>
          <p:cNvGraphicFramePr>
            <a:graphicFrameLocks noChangeAspect="1"/>
          </p:cNvGraphicFramePr>
          <p:nvPr>
            <p:extLst>
              <p:ext uri="{D42A27DB-BD31-4B8C-83A1-F6EECF244321}">
                <p14:modId xmlns:p14="http://schemas.microsoft.com/office/powerpoint/2010/main" val="1821041931"/>
              </p:ext>
            </p:extLst>
          </p:nvPr>
        </p:nvGraphicFramePr>
        <p:xfrm>
          <a:off x="8309841" y="2282536"/>
          <a:ext cx="1943100" cy="381000"/>
        </p:xfrm>
        <a:graphic>
          <a:graphicData uri="http://schemas.openxmlformats.org/presentationml/2006/ole">
            <mc:AlternateContent xmlns:mc="http://schemas.openxmlformats.org/markup-compatibility/2006">
              <mc:Choice xmlns:v="urn:schemas-microsoft-com:vml" Requires="v">
                <p:oleObj spid="_x0000_s106298" name="Equation" r:id="rId17" imgW="1943100" imgH="381000" progId="Equation.DSMT4">
                  <p:embed/>
                </p:oleObj>
              </mc:Choice>
              <mc:Fallback>
                <p:oleObj name="Equation" r:id="rId17" imgW="1943100" imgH="3810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09841" y="2282536"/>
                        <a:ext cx="1943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404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对象 3"/>
          <p:cNvGraphicFramePr>
            <a:graphicFrameLocks noChangeAspect="1"/>
          </p:cNvGraphicFramePr>
          <p:nvPr>
            <p:extLst>
              <p:ext uri="{D42A27DB-BD31-4B8C-83A1-F6EECF244321}">
                <p14:modId xmlns:p14="http://schemas.microsoft.com/office/powerpoint/2010/main" val="2009126753"/>
              </p:ext>
            </p:extLst>
          </p:nvPr>
        </p:nvGraphicFramePr>
        <p:xfrm>
          <a:off x="2641600" y="1184563"/>
          <a:ext cx="1943100" cy="381000"/>
        </p:xfrm>
        <a:graphic>
          <a:graphicData uri="http://schemas.openxmlformats.org/presentationml/2006/ole">
            <mc:AlternateContent xmlns:mc="http://schemas.openxmlformats.org/markup-compatibility/2006">
              <mc:Choice xmlns:v="urn:schemas-microsoft-com:vml" Requires="v">
                <p:oleObj spid="_x0000_s66195" name="Equation" r:id="rId3" imgW="1943100" imgH="381000" progId="Equation.DSMT4">
                  <p:embed/>
                </p:oleObj>
              </mc:Choice>
              <mc:Fallback>
                <p:oleObj name="Equation" r:id="rId3" imgW="1943100" imgH="38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1184563"/>
                        <a:ext cx="1943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503162079"/>
              </p:ext>
            </p:extLst>
          </p:nvPr>
        </p:nvGraphicFramePr>
        <p:xfrm>
          <a:off x="3314700" y="1413163"/>
          <a:ext cx="6108700" cy="2857500"/>
        </p:xfrm>
        <a:graphic>
          <a:graphicData uri="http://schemas.openxmlformats.org/presentationml/2006/ole">
            <mc:AlternateContent xmlns:mc="http://schemas.openxmlformats.org/markup-compatibility/2006">
              <mc:Choice xmlns:v="urn:schemas-microsoft-com:vml" Requires="v">
                <p:oleObj spid="_x0000_s66196" name="Equation" r:id="rId5" imgW="6108700" imgH="2857500" progId="Equation.DSMT4">
                  <p:embed/>
                </p:oleObj>
              </mc:Choice>
              <mc:Fallback>
                <p:oleObj name="Equation" r:id="rId5" imgW="6108700" imgH="2857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700" y="1413163"/>
                        <a:ext cx="6108700" cy="285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862012274"/>
              </p:ext>
            </p:extLst>
          </p:nvPr>
        </p:nvGraphicFramePr>
        <p:xfrm>
          <a:off x="3327400" y="3965863"/>
          <a:ext cx="2463800" cy="1562100"/>
        </p:xfrm>
        <a:graphic>
          <a:graphicData uri="http://schemas.openxmlformats.org/presentationml/2006/ole">
            <mc:AlternateContent xmlns:mc="http://schemas.openxmlformats.org/markup-compatibility/2006">
              <mc:Choice xmlns:v="urn:schemas-microsoft-com:vml" Requires="v">
                <p:oleObj spid="_x0000_s66197" name="Equation" r:id="rId7" imgW="2463800" imgH="1562100" progId="Equation.DSMT4">
                  <p:embed/>
                </p:oleObj>
              </mc:Choice>
              <mc:Fallback>
                <p:oleObj name="Equation" r:id="rId7" imgW="2463800" imgH="1562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7400" y="3965863"/>
                        <a:ext cx="24638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759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49055" y="41794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en-US" altLang="zh-CN" dirty="0" smtClean="0">
                <a:effectLst>
                  <a:outerShdw blurRad="38100" dist="38100" dir="2700000" algn="tl">
                    <a:srgbClr val="000000">
                      <a:alpha val="43137"/>
                    </a:srgbClr>
                  </a:outerShdw>
                </a:effectLst>
              </a:rPr>
              <a:t>2.  </a:t>
            </a:r>
            <a:r>
              <a:rPr lang="zh-CN" altLang="en-US" dirty="0" smtClean="0">
                <a:effectLst>
                  <a:outerShdw blurRad="38100" dist="38100" dir="2700000" algn="tl">
                    <a:srgbClr val="000000">
                      <a:alpha val="43137"/>
                    </a:srgbClr>
                  </a:outerShdw>
                </a:effectLst>
              </a:rPr>
              <a:t>求方阵的幂</a:t>
            </a:r>
          </a:p>
        </p:txBody>
      </p:sp>
      <p:grpSp>
        <p:nvGrpSpPr>
          <p:cNvPr id="3" name="Group 3"/>
          <p:cNvGrpSpPr>
            <a:grpSpLocks/>
          </p:cNvGrpSpPr>
          <p:nvPr/>
        </p:nvGrpSpPr>
        <p:grpSpPr bwMode="auto">
          <a:xfrm>
            <a:off x="2233180" y="786245"/>
            <a:ext cx="4511675" cy="1003300"/>
            <a:chOff x="278" y="472"/>
            <a:chExt cx="2842" cy="632"/>
          </a:xfrm>
        </p:grpSpPr>
        <p:sp>
          <p:nvSpPr>
            <p:cNvPr id="4" name="Text Box 4"/>
            <p:cNvSpPr txBox="1">
              <a:spLocks noChangeArrowheads="1"/>
            </p:cNvSpPr>
            <p:nvPr/>
          </p:nvSpPr>
          <p:spPr bwMode="auto">
            <a:xfrm>
              <a:off x="278" y="624"/>
              <a:ext cx="2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effectLst>
                    <a:outerShdw blurRad="38100" dist="38100" dir="2700000" algn="tl">
                      <a:srgbClr val="000000">
                        <a:alpha val="43137"/>
                      </a:srgbClr>
                    </a:outerShdw>
                  </a:effectLst>
                </a:rPr>
                <a:t>例</a:t>
              </a:r>
              <a:r>
                <a:rPr lang="en-US" altLang="zh-CN" dirty="0" smtClean="0">
                  <a:effectLst>
                    <a:outerShdw blurRad="38100" dist="38100" dir="2700000" algn="tl">
                      <a:srgbClr val="000000">
                        <a:alpha val="43137"/>
                      </a:srgbClr>
                    </a:outerShdw>
                  </a:effectLst>
                </a:rPr>
                <a:t>5</a:t>
              </a:r>
              <a:r>
                <a:rPr lang="zh-CN" altLang="en-US" dirty="0" smtClean="0">
                  <a:solidFill>
                    <a:schemeClr val="tx1"/>
                  </a:solidFill>
                  <a:effectLst>
                    <a:outerShdw blurRad="38100" dist="38100" dir="2700000" algn="tl">
                      <a:srgbClr val="000000">
                        <a:alpha val="43137"/>
                      </a:srgbClr>
                    </a:outerShdw>
                  </a:effectLst>
                </a:rPr>
                <a:t>：设                             求</a:t>
              </a:r>
            </a:p>
          </p:txBody>
        </p:sp>
        <p:graphicFrame>
          <p:nvGraphicFramePr>
            <p:cNvPr id="5" name="Object 5"/>
            <p:cNvGraphicFramePr>
              <a:graphicFrameLocks noChangeAspect="1"/>
            </p:cNvGraphicFramePr>
            <p:nvPr/>
          </p:nvGraphicFramePr>
          <p:xfrm>
            <a:off x="1016" y="472"/>
            <a:ext cx="1288" cy="632"/>
          </p:xfrm>
          <a:graphic>
            <a:graphicData uri="http://schemas.openxmlformats.org/presentationml/2006/ole">
              <mc:AlternateContent xmlns:mc="http://schemas.openxmlformats.org/markup-compatibility/2006">
                <mc:Choice xmlns:v="urn:schemas-microsoft-com:vml" Requires="v">
                  <p:oleObj spid="_x0000_s112404" name="Equation" r:id="rId3" imgW="2044700" imgH="1003300" progId="Equation.DSMT4">
                    <p:embed/>
                  </p:oleObj>
                </mc:Choice>
                <mc:Fallback>
                  <p:oleObj name="Equation" r:id="rId3" imgW="2044700" imgH="1003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 y="472"/>
                          <a:ext cx="1288"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2664" y="624"/>
            <a:ext cx="456" cy="248"/>
          </p:xfrm>
          <a:graphic>
            <a:graphicData uri="http://schemas.openxmlformats.org/presentationml/2006/ole">
              <mc:AlternateContent xmlns:mc="http://schemas.openxmlformats.org/markup-compatibility/2006">
                <mc:Choice xmlns:v="urn:schemas-microsoft-com:vml" Requires="v">
                  <p:oleObj spid="_x0000_s112405" name="Equation" r:id="rId5" imgW="723586" imgH="393529" progId="Equation.DSMT4">
                    <p:embed/>
                  </p:oleObj>
                </mc:Choice>
                <mc:Fallback>
                  <p:oleObj name="Equation" r:id="rId5" imgW="723586"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4" y="624"/>
                          <a:ext cx="45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7"/>
          <p:cNvGrpSpPr>
            <a:grpSpLocks/>
          </p:cNvGrpSpPr>
          <p:nvPr/>
        </p:nvGrpSpPr>
        <p:grpSpPr bwMode="auto">
          <a:xfrm>
            <a:off x="2385580" y="2094345"/>
            <a:ext cx="4406900" cy="836613"/>
            <a:chOff x="374" y="1296"/>
            <a:chExt cx="2776" cy="527"/>
          </a:xfrm>
        </p:grpSpPr>
        <p:sp>
          <p:nvSpPr>
            <p:cNvPr id="8" name="Text Box 8"/>
            <p:cNvSpPr txBox="1">
              <a:spLocks noChangeArrowheads="1"/>
            </p:cNvSpPr>
            <p:nvPr/>
          </p:nvSpPr>
          <p:spPr bwMode="auto">
            <a:xfrm>
              <a:off x="374" y="1405"/>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effectLst>
                    <a:outerShdw blurRad="38100" dist="38100" dir="2700000" algn="tl">
                      <a:srgbClr val="000000">
                        <a:alpha val="43137"/>
                      </a:srgbClr>
                    </a:outerShdw>
                  </a:effectLst>
                </a:rPr>
                <a:t>解</a:t>
              </a:r>
              <a:r>
                <a:rPr lang="zh-CN" altLang="en-US" dirty="0" smtClean="0">
                  <a:solidFill>
                    <a:schemeClr val="tx1"/>
                  </a:solidFill>
                  <a:effectLst>
                    <a:outerShdw blurRad="38100" dist="38100" dir="2700000" algn="tl">
                      <a:srgbClr val="000000">
                        <a:alpha val="43137"/>
                      </a:srgbClr>
                    </a:outerShdw>
                  </a:effectLst>
                </a:rPr>
                <a:t>：</a:t>
              </a:r>
            </a:p>
          </p:txBody>
        </p:sp>
        <p:graphicFrame>
          <p:nvGraphicFramePr>
            <p:cNvPr id="9" name="Object 9"/>
            <p:cNvGraphicFramePr>
              <a:graphicFrameLocks noChangeAspect="1"/>
            </p:cNvGraphicFramePr>
            <p:nvPr/>
          </p:nvGraphicFramePr>
          <p:xfrm>
            <a:off x="864" y="1296"/>
            <a:ext cx="2286" cy="527"/>
          </p:xfrm>
          <a:graphic>
            <a:graphicData uri="http://schemas.openxmlformats.org/presentationml/2006/ole">
              <mc:AlternateContent xmlns:mc="http://schemas.openxmlformats.org/markup-compatibility/2006">
                <mc:Choice xmlns:v="urn:schemas-microsoft-com:vml" Requires="v">
                  <p:oleObj spid="_x0000_s112406" name="Equation" r:id="rId7" imgW="3962400" imgH="1066800" progId="Equation.DSMT4">
                    <p:embed/>
                  </p:oleObj>
                </mc:Choice>
                <mc:Fallback>
                  <p:oleObj name="Equation" r:id="rId7" imgW="3962400" imgH="1066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 y="1296"/>
                          <a:ext cx="2286" cy="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 name="Object 10"/>
          <p:cNvGraphicFramePr>
            <a:graphicFrameLocks noChangeAspect="1"/>
          </p:cNvGraphicFramePr>
          <p:nvPr>
            <p:extLst>
              <p:ext uri="{D42A27DB-BD31-4B8C-83A1-F6EECF244321}">
                <p14:modId xmlns:p14="http://schemas.microsoft.com/office/powerpoint/2010/main" val="4256977451"/>
              </p:ext>
            </p:extLst>
          </p:nvPr>
        </p:nvGraphicFramePr>
        <p:xfrm>
          <a:off x="6821055" y="2322945"/>
          <a:ext cx="2832100" cy="393700"/>
        </p:xfrm>
        <a:graphic>
          <a:graphicData uri="http://schemas.openxmlformats.org/presentationml/2006/ole">
            <mc:AlternateContent xmlns:mc="http://schemas.openxmlformats.org/markup-compatibility/2006">
              <mc:Choice xmlns:v="urn:schemas-microsoft-com:vml" Requires="v">
                <p:oleObj spid="_x0000_s112407" name="Equation" r:id="rId9" imgW="2832100" imgH="393700" progId="Equation.DSMT4">
                  <p:embed/>
                </p:oleObj>
              </mc:Choice>
              <mc:Fallback>
                <p:oleObj name="Equation" r:id="rId9" imgW="2832100" imgH="393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1055" y="2322945"/>
                        <a:ext cx="2832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890126598"/>
              </p:ext>
            </p:extLst>
          </p:nvPr>
        </p:nvGraphicFramePr>
        <p:xfrm>
          <a:off x="3087255" y="3110345"/>
          <a:ext cx="2489200" cy="431800"/>
        </p:xfrm>
        <a:graphic>
          <a:graphicData uri="http://schemas.openxmlformats.org/presentationml/2006/ole">
            <mc:AlternateContent xmlns:mc="http://schemas.openxmlformats.org/markup-compatibility/2006">
              <mc:Choice xmlns:v="urn:schemas-microsoft-com:vml" Requires="v">
                <p:oleObj spid="_x0000_s112408" name="Equation" r:id="rId11" imgW="2489200" imgH="431800" progId="Equation.DSMT4">
                  <p:embed/>
                </p:oleObj>
              </mc:Choice>
              <mc:Fallback>
                <p:oleObj name="Equation" r:id="rId11" imgW="2489200" imgH="431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7255" y="3110345"/>
                        <a:ext cx="2489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2"/>
          <p:cNvGrpSpPr>
            <a:grpSpLocks/>
          </p:cNvGrpSpPr>
          <p:nvPr/>
        </p:nvGrpSpPr>
        <p:grpSpPr bwMode="auto">
          <a:xfrm>
            <a:off x="5982855" y="3084945"/>
            <a:ext cx="2565400" cy="457200"/>
            <a:chOff x="2640" y="2016"/>
            <a:chExt cx="1616" cy="288"/>
          </a:xfrm>
        </p:grpSpPr>
        <p:graphicFrame>
          <p:nvGraphicFramePr>
            <p:cNvPr id="13" name="Object 13"/>
            <p:cNvGraphicFramePr>
              <a:graphicFrameLocks noChangeAspect="1"/>
            </p:cNvGraphicFramePr>
            <p:nvPr/>
          </p:nvGraphicFramePr>
          <p:xfrm>
            <a:off x="2640" y="2064"/>
            <a:ext cx="376" cy="192"/>
          </p:xfrm>
          <a:graphic>
            <a:graphicData uri="http://schemas.openxmlformats.org/presentationml/2006/ole">
              <mc:AlternateContent xmlns:mc="http://schemas.openxmlformats.org/markup-compatibility/2006">
                <mc:Choice xmlns:v="urn:schemas-microsoft-com:vml" Requires="v">
                  <p:oleObj spid="_x0000_s112409" name="Equation" r:id="rId13" imgW="596641" imgH="304668" progId="Equation.DSMT4">
                    <p:embed/>
                  </p:oleObj>
                </mc:Choice>
                <mc:Fallback>
                  <p:oleObj name="Equation" r:id="rId13" imgW="596641" imgH="304668"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0" y="2064"/>
                          <a:ext cx="37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4"/>
            <p:cNvSpPr txBox="1">
              <a:spLocks noChangeArrowheads="1"/>
            </p:cNvSpPr>
            <p:nvPr/>
          </p:nvSpPr>
          <p:spPr bwMode="auto">
            <a:xfrm>
              <a:off x="2976" y="2016"/>
              <a:ext cx="1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可以对角化。</a:t>
              </a:r>
            </a:p>
          </p:txBody>
        </p:sp>
      </p:grpSp>
      <p:grpSp>
        <p:nvGrpSpPr>
          <p:cNvPr id="15" name="Group 15"/>
          <p:cNvGrpSpPr>
            <a:grpSpLocks/>
          </p:cNvGrpSpPr>
          <p:nvPr/>
        </p:nvGrpSpPr>
        <p:grpSpPr bwMode="auto">
          <a:xfrm>
            <a:off x="2952318" y="3694545"/>
            <a:ext cx="7640638" cy="584200"/>
            <a:chOff x="827" y="2656"/>
            <a:chExt cx="4813" cy="368"/>
          </a:xfrm>
        </p:grpSpPr>
        <p:sp>
          <p:nvSpPr>
            <p:cNvPr id="16" name="Rectangle 16"/>
            <p:cNvSpPr>
              <a:spLocks noChangeArrowheads="1"/>
            </p:cNvSpPr>
            <p:nvPr/>
          </p:nvSpPr>
          <p:spPr bwMode="auto">
            <a:xfrm>
              <a:off x="2216" y="2656"/>
              <a:ext cx="233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dirty="0">
                  <a:effectLst>
                    <a:outerShdw blurRad="38100" dist="38100" dir="2700000" algn="tl">
                      <a:srgbClr val="000000">
                        <a:alpha val="43137"/>
                      </a:srgbClr>
                    </a:outerShdw>
                  </a:effectLst>
                </a:rPr>
                <a:t>齐次线性方程组为</a:t>
              </a:r>
            </a:p>
          </p:txBody>
        </p:sp>
        <p:sp>
          <p:nvSpPr>
            <p:cNvPr id="17" name="Text Box 17"/>
            <p:cNvSpPr txBox="1">
              <a:spLocks noChangeArrowheads="1"/>
            </p:cNvSpPr>
            <p:nvPr/>
          </p:nvSpPr>
          <p:spPr bwMode="auto">
            <a:xfrm>
              <a:off x="827" y="2668"/>
              <a:ext cx="14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当                时，</a:t>
              </a:r>
            </a:p>
          </p:txBody>
        </p:sp>
        <p:graphicFrame>
          <p:nvGraphicFramePr>
            <p:cNvPr id="18" name="Object 18"/>
            <p:cNvGraphicFramePr>
              <a:graphicFrameLocks noChangeAspect="1"/>
            </p:cNvGraphicFramePr>
            <p:nvPr/>
          </p:nvGraphicFramePr>
          <p:xfrm>
            <a:off x="1104" y="2704"/>
            <a:ext cx="688" cy="272"/>
          </p:xfrm>
          <a:graphic>
            <a:graphicData uri="http://schemas.openxmlformats.org/presentationml/2006/ole">
              <mc:AlternateContent xmlns:mc="http://schemas.openxmlformats.org/markup-compatibility/2006">
                <mc:Choice xmlns:v="urn:schemas-microsoft-com:vml" Requires="v">
                  <p:oleObj spid="_x0000_s112410" name="Equation" r:id="rId15" imgW="1091726" imgH="431613" progId="Equation.DSMT4">
                    <p:embed/>
                  </p:oleObj>
                </mc:Choice>
                <mc:Fallback>
                  <p:oleObj name="Equation" r:id="rId15" imgW="1091726" imgH="431613"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4" y="2704"/>
                          <a:ext cx="68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9"/>
            <p:cNvGraphicFramePr>
              <a:graphicFrameLocks noChangeAspect="1"/>
            </p:cNvGraphicFramePr>
            <p:nvPr/>
          </p:nvGraphicFramePr>
          <p:xfrm>
            <a:off x="4368" y="2684"/>
            <a:ext cx="1272" cy="312"/>
          </p:xfrm>
          <a:graphic>
            <a:graphicData uri="http://schemas.openxmlformats.org/presentationml/2006/ole">
              <mc:AlternateContent xmlns:mc="http://schemas.openxmlformats.org/markup-compatibility/2006">
                <mc:Choice xmlns:v="urn:schemas-microsoft-com:vml" Requires="v">
                  <p:oleObj spid="_x0000_s112411" name="Equation" r:id="rId17" imgW="2019300" imgH="495300" progId="Equation.DSMT4">
                    <p:embed/>
                  </p:oleObj>
                </mc:Choice>
                <mc:Fallback>
                  <p:oleObj name="Equation" r:id="rId17" imgW="2019300" imgH="4953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8" y="2684"/>
                          <a:ext cx="127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 name="Object 20"/>
          <p:cNvGraphicFramePr>
            <a:graphicFrameLocks noChangeAspect="1"/>
          </p:cNvGraphicFramePr>
          <p:nvPr>
            <p:extLst>
              <p:ext uri="{D42A27DB-BD31-4B8C-83A1-F6EECF244321}">
                <p14:modId xmlns:p14="http://schemas.microsoft.com/office/powerpoint/2010/main" val="4029980875"/>
              </p:ext>
            </p:extLst>
          </p:nvPr>
        </p:nvGraphicFramePr>
        <p:xfrm>
          <a:off x="7735455" y="4304145"/>
          <a:ext cx="1714500" cy="1003300"/>
        </p:xfrm>
        <a:graphic>
          <a:graphicData uri="http://schemas.openxmlformats.org/presentationml/2006/ole">
            <mc:AlternateContent xmlns:mc="http://schemas.openxmlformats.org/markup-compatibility/2006">
              <mc:Choice xmlns:v="urn:schemas-microsoft-com:vml" Requires="v">
                <p:oleObj spid="_x0000_s112412" name="Equation" r:id="rId19" imgW="1714500" imgH="1003300" progId="Equation.DSMT4">
                  <p:embed/>
                </p:oleObj>
              </mc:Choice>
              <mc:Fallback>
                <p:oleObj name="Equation" r:id="rId19" imgW="1714500" imgH="10033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35455" y="4304145"/>
                        <a:ext cx="171450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 name="Group 21"/>
          <p:cNvGrpSpPr>
            <a:grpSpLocks/>
          </p:cNvGrpSpPr>
          <p:nvPr/>
        </p:nvGrpSpPr>
        <p:grpSpPr bwMode="auto">
          <a:xfrm>
            <a:off x="3315855" y="4291445"/>
            <a:ext cx="4381500" cy="1003300"/>
            <a:chOff x="720" y="2928"/>
            <a:chExt cx="2760" cy="632"/>
          </a:xfrm>
        </p:grpSpPr>
        <p:graphicFrame>
          <p:nvGraphicFramePr>
            <p:cNvPr id="22" name="Object 22"/>
            <p:cNvGraphicFramePr>
              <a:graphicFrameLocks noChangeAspect="1"/>
            </p:cNvGraphicFramePr>
            <p:nvPr/>
          </p:nvGraphicFramePr>
          <p:xfrm>
            <a:off x="1680" y="2928"/>
            <a:ext cx="1800" cy="632"/>
          </p:xfrm>
          <a:graphic>
            <a:graphicData uri="http://schemas.openxmlformats.org/presentationml/2006/ole">
              <mc:AlternateContent xmlns:mc="http://schemas.openxmlformats.org/markup-compatibility/2006">
                <mc:Choice xmlns:v="urn:schemas-microsoft-com:vml" Requires="v">
                  <p:oleObj spid="_x0000_s112413" name="Equation" r:id="rId21" imgW="2857500" imgH="1003300" progId="Equation.DSMT4">
                    <p:embed/>
                  </p:oleObj>
                </mc:Choice>
                <mc:Fallback>
                  <p:oleObj name="Equation" r:id="rId21" imgW="2857500" imgH="10033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80" y="2928"/>
                          <a:ext cx="1800"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23"/>
            <p:cNvSpPr txBox="1">
              <a:spLocks noChangeArrowheads="1"/>
            </p:cNvSpPr>
            <p:nvPr/>
          </p:nvSpPr>
          <p:spPr bwMode="auto">
            <a:xfrm>
              <a:off x="720" y="3072"/>
              <a:ext cx="8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系数矩阵</a:t>
              </a:r>
            </a:p>
          </p:txBody>
        </p:sp>
      </p:grpSp>
      <p:graphicFrame>
        <p:nvGraphicFramePr>
          <p:cNvPr id="24" name="Object 24"/>
          <p:cNvGraphicFramePr>
            <a:graphicFrameLocks noChangeAspect="1"/>
          </p:cNvGraphicFramePr>
          <p:nvPr>
            <p:extLst>
              <p:ext uri="{D42A27DB-BD31-4B8C-83A1-F6EECF244321}">
                <p14:modId xmlns:p14="http://schemas.microsoft.com/office/powerpoint/2010/main" val="2268132188"/>
              </p:ext>
            </p:extLst>
          </p:nvPr>
        </p:nvGraphicFramePr>
        <p:xfrm>
          <a:off x="3392055" y="5904345"/>
          <a:ext cx="1066800" cy="431800"/>
        </p:xfrm>
        <a:graphic>
          <a:graphicData uri="http://schemas.openxmlformats.org/presentationml/2006/ole">
            <mc:AlternateContent xmlns:mc="http://schemas.openxmlformats.org/markup-compatibility/2006">
              <mc:Choice xmlns:v="urn:schemas-microsoft-com:vml" Requires="v">
                <p:oleObj spid="_x0000_s112414" name="Equation" r:id="rId23" imgW="1066800" imgH="431800" progId="Equation.DSMT4">
                  <p:embed/>
                </p:oleObj>
              </mc:Choice>
              <mc:Fallback>
                <p:oleObj name="Equation" r:id="rId23" imgW="1066800" imgH="4318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2055" y="5904345"/>
                        <a:ext cx="1066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 name="Group 25"/>
          <p:cNvGrpSpPr>
            <a:grpSpLocks/>
          </p:cNvGrpSpPr>
          <p:nvPr/>
        </p:nvGrpSpPr>
        <p:grpSpPr bwMode="auto">
          <a:xfrm>
            <a:off x="4763655" y="5612245"/>
            <a:ext cx="4406900" cy="1003300"/>
            <a:chOff x="1632" y="3512"/>
            <a:chExt cx="2776" cy="632"/>
          </a:xfrm>
        </p:grpSpPr>
        <p:sp>
          <p:nvSpPr>
            <p:cNvPr id="26" name="Text Box 26"/>
            <p:cNvSpPr txBox="1">
              <a:spLocks noChangeArrowheads="1"/>
            </p:cNvSpPr>
            <p:nvPr/>
          </p:nvSpPr>
          <p:spPr bwMode="auto">
            <a:xfrm>
              <a:off x="1632" y="3696"/>
              <a:ext cx="24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50000"/>
                </a:spcBef>
                <a:defRPr/>
              </a:pPr>
              <a:r>
                <a:rPr lang="zh-CN" altLang="en-US" dirty="0" smtClean="0">
                  <a:solidFill>
                    <a:schemeClr val="tx1"/>
                  </a:solidFill>
                  <a:effectLst>
                    <a:outerShdw blurRad="38100" dist="38100" dir="2700000" algn="tl">
                      <a:srgbClr val="000000">
                        <a:alpha val="43137"/>
                      </a:srgbClr>
                    </a:outerShdw>
                  </a:effectLst>
                </a:rPr>
                <a:t>令            得基础解系</a:t>
              </a:r>
              <a:r>
                <a:rPr lang="en-US" altLang="zh-CN" dirty="0" smtClean="0">
                  <a:solidFill>
                    <a:schemeClr val="tx1"/>
                  </a:solidFill>
                  <a:effectLst>
                    <a:outerShdw blurRad="38100" dist="38100" dir="2700000" algn="tl">
                      <a:srgbClr val="000000">
                        <a:alpha val="43137"/>
                      </a:srgbClr>
                    </a:outerShdw>
                  </a:effectLst>
                </a:rPr>
                <a:t>:</a:t>
              </a:r>
            </a:p>
          </p:txBody>
        </p:sp>
        <p:graphicFrame>
          <p:nvGraphicFramePr>
            <p:cNvPr id="27" name="Object 27"/>
            <p:cNvGraphicFramePr>
              <a:graphicFrameLocks noChangeAspect="1"/>
            </p:cNvGraphicFramePr>
            <p:nvPr/>
          </p:nvGraphicFramePr>
          <p:xfrm>
            <a:off x="1872" y="3712"/>
            <a:ext cx="568" cy="272"/>
          </p:xfrm>
          <a:graphic>
            <a:graphicData uri="http://schemas.openxmlformats.org/presentationml/2006/ole">
              <mc:AlternateContent xmlns:mc="http://schemas.openxmlformats.org/markup-compatibility/2006">
                <mc:Choice xmlns:v="urn:schemas-microsoft-com:vml" Requires="v">
                  <p:oleObj spid="_x0000_s112415" name="Equation" r:id="rId25" imgW="901309" imgH="431613" progId="Equation.DSMT4">
                    <p:embed/>
                  </p:oleObj>
                </mc:Choice>
                <mc:Fallback>
                  <p:oleObj name="Equation" r:id="rId25" imgW="901309" imgH="431613"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72" y="3712"/>
                          <a:ext cx="56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8"/>
            <p:cNvGraphicFramePr>
              <a:graphicFrameLocks noChangeAspect="1"/>
            </p:cNvGraphicFramePr>
            <p:nvPr/>
          </p:nvGraphicFramePr>
          <p:xfrm>
            <a:off x="3608" y="3512"/>
            <a:ext cx="800" cy="632"/>
          </p:xfrm>
          <a:graphic>
            <a:graphicData uri="http://schemas.openxmlformats.org/presentationml/2006/ole">
              <mc:AlternateContent xmlns:mc="http://schemas.openxmlformats.org/markup-compatibility/2006">
                <mc:Choice xmlns:v="urn:schemas-microsoft-com:vml" Requires="v">
                  <p:oleObj spid="_x0000_s112416" name="Equation" r:id="rId27" imgW="1269449" imgH="1002865" progId="Equation.DSMT4">
                    <p:embed/>
                  </p:oleObj>
                </mc:Choice>
                <mc:Fallback>
                  <p:oleObj name="Equation" r:id="rId27" imgW="1269449" imgH="1002865"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08" y="3512"/>
                          <a:ext cx="800"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5357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1648402" y="951345"/>
            <a:ext cx="7781925" cy="584200"/>
            <a:chOff x="341" y="384"/>
            <a:chExt cx="4515" cy="368"/>
          </a:xfrm>
        </p:grpSpPr>
        <p:sp>
          <p:nvSpPr>
            <p:cNvPr id="3" name="Rectangle 3"/>
            <p:cNvSpPr>
              <a:spLocks noChangeArrowheads="1"/>
            </p:cNvSpPr>
            <p:nvPr/>
          </p:nvSpPr>
          <p:spPr bwMode="auto">
            <a:xfrm>
              <a:off x="1453" y="384"/>
              <a:ext cx="21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dirty="0">
                  <a:effectLst>
                    <a:outerShdw blurRad="38100" dist="38100" dir="2700000" algn="tl">
                      <a:srgbClr val="000000">
                        <a:alpha val="43137"/>
                      </a:srgbClr>
                    </a:outerShdw>
                  </a:effectLst>
                </a:rPr>
                <a:t>齐次线性方程组为</a:t>
              </a:r>
            </a:p>
          </p:txBody>
        </p:sp>
        <p:sp>
          <p:nvSpPr>
            <p:cNvPr id="4" name="Text Box 4"/>
            <p:cNvSpPr txBox="1">
              <a:spLocks noChangeArrowheads="1"/>
            </p:cNvSpPr>
            <p:nvPr/>
          </p:nvSpPr>
          <p:spPr bwMode="auto">
            <a:xfrm>
              <a:off x="341" y="412"/>
              <a:ext cx="14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当                时，</a:t>
              </a:r>
            </a:p>
          </p:txBody>
        </p:sp>
        <p:graphicFrame>
          <p:nvGraphicFramePr>
            <p:cNvPr id="5" name="Object 5"/>
            <p:cNvGraphicFramePr>
              <a:graphicFrameLocks noChangeAspect="1"/>
            </p:cNvGraphicFramePr>
            <p:nvPr/>
          </p:nvGraphicFramePr>
          <p:xfrm>
            <a:off x="700" y="432"/>
            <a:ext cx="584" cy="272"/>
          </p:xfrm>
          <a:graphic>
            <a:graphicData uri="http://schemas.openxmlformats.org/presentationml/2006/ole">
              <mc:AlternateContent xmlns:mc="http://schemas.openxmlformats.org/markup-compatibility/2006">
                <mc:Choice xmlns:v="urn:schemas-microsoft-com:vml" Requires="v">
                  <p:oleObj spid="_x0000_s117294" name="Equation" r:id="rId3" imgW="927100" imgH="431800" progId="Equation.DSMT4">
                    <p:embed/>
                  </p:oleObj>
                </mc:Choice>
                <mc:Fallback>
                  <p:oleObj name="Equation" r:id="rId3" imgW="9271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 y="432"/>
                          <a:ext cx="58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3472" y="412"/>
            <a:ext cx="1384" cy="312"/>
          </p:xfrm>
          <a:graphic>
            <a:graphicData uri="http://schemas.openxmlformats.org/presentationml/2006/ole">
              <mc:AlternateContent xmlns:mc="http://schemas.openxmlformats.org/markup-compatibility/2006">
                <mc:Choice xmlns:v="urn:schemas-microsoft-com:vml" Requires="v">
                  <p:oleObj spid="_x0000_s117295" name="Equation" r:id="rId5" imgW="2197100" imgH="495300" progId="Equation.DSMT4">
                    <p:embed/>
                  </p:oleObj>
                </mc:Choice>
                <mc:Fallback>
                  <p:oleObj name="Equation" r:id="rId5" imgW="2197100" imgH="495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2" y="412"/>
                          <a:ext cx="1384"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 name="Object 7"/>
          <p:cNvGraphicFramePr>
            <a:graphicFrameLocks noChangeAspect="1"/>
          </p:cNvGraphicFramePr>
          <p:nvPr>
            <p:extLst>
              <p:ext uri="{D42A27DB-BD31-4B8C-83A1-F6EECF244321}">
                <p14:modId xmlns:p14="http://schemas.microsoft.com/office/powerpoint/2010/main" val="3531116530"/>
              </p:ext>
            </p:extLst>
          </p:nvPr>
        </p:nvGraphicFramePr>
        <p:xfrm>
          <a:off x="7182427" y="1560945"/>
          <a:ext cx="1727200" cy="1003300"/>
        </p:xfrm>
        <a:graphic>
          <a:graphicData uri="http://schemas.openxmlformats.org/presentationml/2006/ole">
            <mc:AlternateContent xmlns:mc="http://schemas.openxmlformats.org/markup-compatibility/2006">
              <mc:Choice xmlns:v="urn:schemas-microsoft-com:vml" Requires="v">
                <p:oleObj spid="_x0000_s117296" name="Equation" r:id="rId7" imgW="1726451" imgH="1002865" progId="Equation.DSMT4">
                  <p:embed/>
                </p:oleObj>
              </mc:Choice>
              <mc:Fallback>
                <p:oleObj name="Equation" r:id="rId7" imgW="1726451" imgH="100286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2427" y="1560945"/>
                        <a:ext cx="172720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8"/>
          <p:cNvGrpSpPr>
            <a:grpSpLocks/>
          </p:cNvGrpSpPr>
          <p:nvPr/>
        </p:nvGrpSpPr>
        <p:grpSpPr bwMode="auto">
          <a:xfrm>
            <a:off x="2699327" y="1548245"/>
            <a:ext cx="4470400" cy="1003300"/>
            <a:chOff x="360" y="760"/>
            <a:chExt cx="2816" cy="632"/>
          </a:xfrm>
        </p:grpSpPr>
        <p:graphicFrame>
          <p:nvGraphicFramePr>
            <p:cNvPr id="9" name="Object 9"/>
            <p:cNvGraphicFramePr>
              <a:graphicFrameLocks noChangeAspect="1"/>
            </p:cNvGraphicFramePr>
            <p:nvPr/>
          </p:nvGraphicFramePr>
          <p:xfrm>
            <a:off x="1264" y="760"/>
            <a:ext cx="1912" cy="632"/>
          </p:xfrm>
          <a:graphic>
            <a:graphicData uri="http://schemas.openxmlformats.org/presentationml/2006/ole">
              <mc:AlternateContent xmlns:mc="http://schemas.openxmlformats.org/markup-compatibility/2006">
                <mc:Choice xmlns:v="urn:schemas-microsoft-com:vml" Requires="v">
                  <p:oleObj spid="_x0000_s117297" name="Equation" r:id="rId9" imgW="3035300" imgH="1003300" progId="Equation.DSMT4">
                    <p:embed/>
                  </p:oleObj>
                </mc:Choice>
                <mc:Fallback>
                  <p:oleObj name="Equation" r:id="rId9" imgW="3035300" imgH="10033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4" y="760"/>
                          <a:ext cx="1912"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0"/>
            <p:cNvSpPr txBox="1">
              <a:spLocks noChangeArrowheads="1"/>
            </p:cNvSpPr>
            <p:nvPr/>
          </p:nvSpPr>
          <p:spPr bwMode="auto">
            <a:xfrm>
              <a:off x="360" y="904"/>
              <a:ext cx="8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系数矩阵</a:t>
              </a:r>
            </a:p>
          </p:txBody>
        </p:sp>
      </p:grpSp>
      <p:graphicFrame>
        <p:nvGraphicFramePr>
          <p:cNvPr id="11" name="Object 11"/>
          <p:cNvGraphicFramePr>
            <a:graphicFrameLocks noChangeAspect="1"/>
          </p:cNvGraphicFramePr>
          <p:nvPr>
            <p:extLst>
              <p:ext uri="{D42A27DB-BD31-4B8C-83A1-F6EECF244321}">
                <p14:modId xmlns:p14="http://schemas.microsoft.com/office/powerpoint/2010/main" val="3084510393"/>
              </p:ext>
            </p:extLst>
          </p:nvPr>
        </p:nvGraphicFramePr>
        <p:xfrm>
          <a:off x="2775527" y="2957945"/>
          <a:ext cx="1333500" cy="838200"/>
        </p:xfrm>
        <a:graphic>
          <a:graphicData uri="http://schemas.openxmlformats.org/presentationml/2006/ole">
            <mc:AlternateContent xmlns:mc="http://schemas.openxmlformats.org/markup-compatibility/2006">
              <mc:Choice xmlns:v="urn:schemas-microsoft-com:vml" Requires="v">
                <p:oleObj spid="_x0000_s117298" name="Equation" r:id="rId11" imgW="1333500" imgH="838200" progId="Equation.DSMT4">
                  <p:embed/>
                </p:oleObj>
              </mc:Choice>
              <mc:Fallback>
                <p:oleObj name="Equation" r:id="rId11" imgW="1333500" imgH="838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5527" y="2957945"/>
                        <a:ext cx="13335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2"/>
          <p:cNvGrpSpPr>
            <a:grpSpLocks/>
          </p:cNvGrpSpPr>
          <p:nvPr/>
        </p:nvGrpSpPr>
        <p:grpSpPr bwMode="auto">
          <a:xfrm>
            <a:off x="4070927" y="2869045"/>
            <a:ext cx="4432300" cy="1003300"/>
            <a:chOff x="1272" y="1592"/>
            <a:chExt cx="2792" cy="632"/>
          </a:xfrm>
        </p:grpSpPr>
        <p:sp>
          <p:nvSpPr>
            <p:cNvPr id="13" name="Text Box 13"/>
            <p:cNvSpPr txBox="1">
              <a:spLocks noChangeArrowheads="1"/>
            </p:cNvSpPr>
            <p:nvPr/>
          </p:nvSpPr>
          <p:spPr bwMode="auto">
            <a:xfrm>
              <a:off x="1272" y="1776"/>
              <a:ext cx="24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spcBef>
                  <a:spcPct val="50000"/>
                </a:spcBef>
                <a:defRPr/>
              </a:pPr>
              <a:r>
                <a:rPr lang="zh-CN" altLang="en-US" dirty="0" smtClean="0">
                  <a:solidFill>
                    <a:schemeClr val="tx1"/>
                  </a:solidFill>
                  <a:effectLst>
                    <a:outerShdw blurRad="38100" dist="38100" dir="2700000" algn="tl">
                      <a:srgbClr val="000000">
                        <a:alpha val="43137"/>
                      </a:srgbClr>
                    </a:outerShdw>
                  </a:effectLst>
                </a:rPr>
                <a:t>令            得基础解系</a:t>
              </a:r>
              <a:r>
                <a:rPr lang="en-US" altLang="zh-CN" dirty="0" smtClean="0">
                  <a:solidFill>
                    <a:schemeClr val="tx1"/>
                  </a:solidFill>
                  <a:effectLst>
                    <a:outerShdw blurRad="38100" dist="38100" dir="2700000" algn="tl">
                      <a:srgbClr val="000000">
                        <a:alpha val="43137"/>
                      </a:srgbClr>
                    </a:outerShdw>
                  </a:effectLst>
                </a:rPr>
                <a:t>:</a:t>
              </a:r>
            </a:p>
          </p:txBody>
        </p:sp>
        <p:graphicFrame>
          <p:nvGraphicFramePr>
            <p:cNvPr id="14" name="Object 14"/>
            <p:cNvGraphicFramePr>
              <a:graphicFrameLocks noChangeAspect="1"/>
            </p:cNvGraphicFramePr>
            <p:nvPr>
              <p:extLst>
                <p:ext uri="{D42A27DB-BD31-4B8C-83A1-F6EECF244321}">
                  <p14:modId xmlns:p14="http://schemas.microsoft.com/office/powerpoint/2010/main" val="254350089"/>
                </p:ext>
              </p:extLst>
            </p:nvPr>
          </p:nvGraphicFramePr>
          <p:xfrm>
            <a:off x="1504" y="1792"/>
            <a:ext cx="584" cy="272"/>
          </p:xfrm>
          <a:graphic>
            <a:graphicData uri="http://schemas.openxmlformats.org/presentationml/2006/ole">
              <mc:AlternateContent xmlns:mc="http://schemas.openxmlformats.org/markup-compatibility/2006">
                <mc:Choice xmlns:v="urn:schemas-microsoft-com:vml" Requires="v">
                  <p:oleObj spid="_x0000_s117299" name="Equation" r:id="rId13" imgW="927000" imgH="431640" progId="Equation.DSMT4">
                    <p:embed/>
                  </p:oleObj>
                </mc:Choice>
                <mc:Fallback>
                  <p:oleObj name="Equation" r:id="rId13" imgW="927000" imgH="431640" progId="Equation.DSMT4">
                    <p:embed/>
                    <p:pic>
                      <p:nvPicPr>
                        <p:cNvPr id="0" name=""/>
                        <p:cNvPicPr>
                          <a:picLocks noChangeAspect="1" noChangeArrowheads="1"/>
                        </p:cNvPicPr>
                        <p:nvPr/>
                      </p:nvPicPr>
                      <p:blipFill>
                        <a:blip r:embed="rId14"/>
                        <a:srcRect/>
                        <a:stretch>
                          <a:fillRect/>
                        </a:stretch>
                      </p:blipFill>
                      <p:spPr bwMode="auto">
                        <a:xfrm>
                          <a:off x="1504" y="1792"/>
                          <a:ext cx="58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5"/>
            <p:cNvGraphicFramePr>
              <a:graphicFrameLocks noChangeAspect="1"/>
            </p:cNvGraphicFramePr>
            <p:nvPr/>
          </p:nvGraphicFramePr>
          <p:xfrm>
            <a:off x="3232" y="1592"/>
            <a:ext cx="832" cy="632"/>
          </p:xfrm>
          <a:graphic>
            <a:graphicData uri="http://schemas.openxmlformats.org/presentationml/2006/ole">
              <mc:AlternateContent xmlns:mc="http://schemas.openxmlformats.org/markup-compatibility/2006">
                <mc:Choice xmlns:v="urn:schemas-microsoft-com:vml" Requires="v">
                  <p:oleObj spid="_x0000_s117300" name="Equation" r:id="rId15" imgW="1320227" imgH="1002865" progId="Equation.DSMT4">
                    <p:embed/>
                  </p:oleObj>
                </mc:Choice>
                <mc:Fallback>
                  <p:oleObj name="Equation" r:id="rId15" imgW="1320227" imgH="1002865"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32" y="1592"/>
                          <a:ext cx="832"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 name="Group 16"/>
          <p:cNvGrpSpPr>
            <a:grpSpLocks/>
          </p:cNvGrpSpPr>
          <p:nvPr/>
        </p:nvGrpSpPr>
        <p:grpSpPr bwMode="auto">
          <a:xfrm>
            <a:off x="2378652" y="4248583"/>
            <a:ext cx="2212975" cy="512762"/>
            <a:chOff x="422" y="2461"/>
            <a:chExt cx="1394" cy="323"/>
          </a:xfrm>
        </p:grpSpPr>
        <p:sp>
          <p:nvSpPr>
            <p:cNvPr id="17" name="Text Box 17"/>
            <p:cNvSpPr txBox="1">
              <a:spLocks noChangeArrowheads="1"/>
            </p:cNvSpPr>
            <p:nvPr/>
          </p:nvSpPr>
          <p:spPr bwMode="auto">
            <a:xfrm>
              <a:off x="422" y="2461"/>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令</a:t>
              </a:r>
            </a:p>
          </p:txBody>
        </p:sp>
        <p:graphicFrame>
          <p:nvGraphicFramePr>
            <p:cNvPr id="18" name="Object 18"/>
            <p:cNvGraphicFramePr>
              <a:graphicFrameLocks noChangeAspect="1"/>
            </p:cNvGraphicFramePr>
            <p:nvPr/>
          </p:nvGraphicFramePr>
          <p:xfrm>
            <a:off x="720" y="2512"/>
            <a:ext cx="1096" cy="272"/>
          </p:xfrm>
          <a:graphic>
            <a:graphicData uri="http://schemas.openxmlformats.org/presentationml/2006/ole">
              <mc:AlternateContent xmlns:mc="http://schemas.openxmlformats.org/markup-compatibility/2006">
                <mc:Choice xmlns:v="urn:schemas-microsoft-com:vml" Requires="v">
                  <p:oleObj spid="_x0000_s117301" name="Equation" r:id="rId17" imgW="1739900" imgH="431800" progId="Equation.DSMT4">
                    <p:embed/>
                  </p:oleObj>
                </mc:Choice>
                <mc:Fallback>
                  <p:oleObj name="Equation" r:id="rId17" imgW="1739900" imgH="4318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 y="2512"/>
                          <a:ext cx="109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 name="Object 19"/>
          <p:cNvGraphicFramePr>
            <a:graphicFrameLocks noChangeAspect="1"/>
          </p:cNvGraphicFramePr>
          <p:nvPr>
            <p:extLst>
              <p:ext uri="{D42A27DB-BD31-4B8C-83A1-F6EECF244321}">
                <p14:modId xmlns:p14="http://schemas.microsoft.com/office/powerpoint/2010/main" val="1780712095"/>
              </p:ext>
            </p:extLst>
          </p:nvPr>
        </p:nvGraphicFramePr>
        <p:xfrm>
          <a:off x="4680527" y="4075545"/>
          <a:ext cx="1358900" cy="1003300"/>
        </p:xfrm>
        <a:graphic>
          <a:graphicData uri="http://schemas.openxmlformats.org/presentationml/2006/ole">
            <mc:AlternateContent xmlns:mc="http://schemas.openxmlformats.org/markup-compatibility/2006">
              <mc:Choice xmlns:v="urn:schemas-microsoft-com:vml" Requires="v">
                <p:oleObj spid="_x0000_s117302" name="Equation" r:id="rId19" imgW="1358310" imgH="1002865" progId="Equation.DSMT4">
                  <p:embed/>
                </p:oleObj>
              </mc:Choice>
              <mc:Fallback>
                <p:oleObj name="Equation" r:id="rId19" imgW="1358310" imgH="1002865"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80527" y="4075545"/>
                        <a:ext cx="135890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20"/>
          <p:cNvGrpSpPr>
            <a:grpSpLocks/>
          </p:cNvGrpSpPr>
          <p:nvPr/>
        </p:nvGrpSpPr>
        <p:grpSpPr bwMode="auto">
          <a:xfrm>
            <a:off x="6645852" y="4075545"/>
            <a:ext cx="3419475" cy="1003300"/>
            <a:chOff x="3110" y="2352"/>
            <a:chExt cx="2154" cy="632"/>
          </a:xfrm>
        </p:grpSpPr>
        <p:sp>
          <p:nvSpPr>
            <p:cNvPr id="21" name="Text Box 21"/>
            <p:cNvSpPr txBox="1">
              <a:spLocks noChangeArrowheads="1"/>
            </p:cNvSpPr>
            <p:nvPr/>
          </p:nvSpPr>
          <p:spPr bwMode="auto">
            <a:xfrm>
              <a:off x="3110" y="2509"/>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求得</a:t>
              </a:r>
            </a:p>
          </p:txBody>
        </p:sp>
        <p:graphicFrame>
          <p:nvGraphicFramePr>
            <p:cNvPr id="22" name="Object 22"/>
            <p:cNvGraphicFramePr>
              <a:graphicFrameLocks noChangeAspect="1"/>
            </p:cNvGraphicFramePr>
            <p:nvPr/>
          </p:nvGraphicFramePr>
          <p:xfrm>
            <a:off x="3600" y="2352"/>
            <a:ext cx="1664" cy="632"/>
          </p:xfrm>
          <a:graphic>
            <a:graphicData uri="http://schemas.openxmlformats.org/presentationml/2006/ole">
              <mc:AlternateContent xmlns:mc="http://schemas.openxmlformats.org/markup-compatibility/2006">
                <mc:Choice xmlns:v="urn:schemas-microsoft-com:vml" Requires="v">
                  <p:oleObj spid="_x0000_s117303" name="Equation" r:id="rId21" imgW="2641600" imgH="1003300" progId="Equation.DSMT4">
                    <p:embed/>
                  </p:oleObj>
                </mc:Choice>
                <mc:Fallback>
                  <p:oleObj name="Equation" r:id="rId21" imgW="2641600" imgH="10033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00" y="2352"/>
                          <a:ext cx="1664"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 name="Group 23"/>
          <p:cNvGrpSpPr>
            <a:grpSpLocks/>
          </p:cNvGrpSpPr>
          <p:nvPr/>
        </p:nvGrpSpPr>
        <p:grpSpPr bwMode="auto">
          <a:xfrm>
            <a:off x="2378652" y="5135995"/>
            <a:ext cx="6781800" cy="1003300"/>
            <a:chOff x="432" y="3016"/>
            <a:chExt cx="4272" cy="632"/>
          </a:xfrm>
        </p:grpSpPr>
        <p:sp>
          <p:nvSpPr>
            <p:cNvPr id="24" name="Text Box 24"/>
            <p:cNvSpPr txBox="1">
              <a:spLocks noChangeArrowheads="1"/>
            </p:cNvSpPr>
            <p:nvPr/>
          </p:nvSpPr>
          <p:spPr bwMode="auto">
            <a:xfrm>
              <a:off x="432" y="3168"/>
              <a:ext cx="21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rgbClr val="0000FF"/>
                  </a:solidFill>
                  <a:latin typeface="Times New Roman" pitchFamily="18" charset="0"/>
                  <a:ea typeface="宋体" pitchFamily="2" charset="-122"/>
                </a:defRPr>
              </a:lvl1pPr>
              <a:lvl2pPr marL="742950" indent="-285750">
                <a:defRPr kumimoji="1" sz="2400" b="1">
                  <a:solidFill>
                    <a:srgbClr val="0000FF"/>
                  </a:solidFill>
                  <a:latin typeface="Times New Roman" pitchFamily="18" charset="0"/>
                  <a:ea typeface="宋体" pitchFamily="2" charset="-122"/>
                </a:defRPr>
              </a:lvl2pPr>
              <a:lvl3pPr marL="1143000" indent="-228600">
                <a:defRPr kumimoji="1" sz="2400" b="1">
                  <a:solidFill>
                    <a:srgbClr val="0000FF"/>
                  </a:solidFill>
                  <a:latin typeface="Times New Roman" pitchFamily="18" charset="0"/>
                  <a:ea typeface="宋体" pitchFamily="2" charset="-122"/>
                </a:defRPr>
              </a:lvl3pPr>
              <a:lvl4pPr marL="1600200" indent="-228600">
                <a:defRPr kumimoji="1" sz="2400" b="1">
                  <a:solidFill>
                    <a:srgbClr val="0000FF"/>
                  </a:solidFill>
                  <a:latin typeface="Times New Roman" pitchFamily="18" charset="0"/>
                  <a:ea typeface="宋体" pitchFamily="2" charset="-122"/>
                </a:defRPr>
              </a:lvl4pPr>
              <a:lvl5pPr marL="2057400" indent="-228600">
                <a:defRPr kumimoji="1" sz="24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rgbClr val="0000FF"/>
                  </a:solidFill>
                  <a:latin typeface="Times New Roman" pitchFamily="18" charset="0"/>
                  <a:ea typeface="宋体" pitchFamily="2" charset="-122"/>
                </a:defRPr>
              </a:lvl9pPr>
            </a:lstStyle>
            <a:p>
              <a:pPr eaLnBrk="1" hangingPunct="1">
                <a:defRPr/>
              </a:pPr>
              <a:r>
                <a:rPr lang="zh-CN" altLang="en-US" dirty="0" smtClean="0">
                  <a:solidFill>
                    <a:schemeClr val="tx1"/>
                  </a:solidFill>
                  <a:effectLst>
                    <a:outerShdw blurRad="38100" dist="38100" dir="2700000" algn="tl">
                      <a:srgbClr val="000000">
                        <a:alpha val="43137"/>
                      </a:srgbClr>
                    </a:outerShdw>
                  </a:effectLst>
                </a:rPr>
                <a:t>即存在可逆矩阵     </a:t>
              </a:r>
              <a:r>
                <a:rPr lang="en-US" altLang="zh-CN" dirty="0" smtClean="0">
                  <a:solidFill>
                    <a:schemeClr val="tx1"/>
                  </a:solidFill>
                  <a:effectLst>
                    <a:outerShdw blurRad="38100" dist="38100" dir="2700000" algn="tl">
                      <a:srgbClr val="000000">
                        <a:alpha val="43137"/>
                      </a:srgbClr>
                    </a:outerShdw>
                  </a:effectLst>
                </a:rPr>
                <a:t>, </a:t>
              </a:r>
              <a:r>
                <a:rPr lang="zh-CN" altLang="en-US" dirty="0" smtClean="0">
                  <a:solidFill>
                    <a:schemeClr val="tx1"/>
                  </a:solidFill>
                  <a:effectLst>
                    <a:outerShdw blurRad="38100" dist="38100" dir="2700000" algn="tl">
                      <a:srgbClr val="000000">
                        <a:alpha val="43137"/>
                      </a:srgbClr>
                    </a:outerShdw>
                  </a:effectLst>
                </a:rPr>
                <a:t>使得</a:t>
              </a:r>
            </a:p>
          </p:txBody>
        </p:sp>
        <p:graphicFrame>
          <p:nvGraphicFramePr>
            <p:cNvPr id="25" name="Object 25"/>
            <p:cNvGraphicFramePr>
              <a:graphicFrameLocks noChangeAspect="1"/>
            </p:cNvGraphicFramePr>
            <p:nvPr/>
          </p:nvGraphicFramePr>
          <p:xfrm>
            <a:off x="1882" y="3216"/>
            <a:ext cx="184" cy="184"/>
          </p:xfrm>
          <a:graphic>
            <a:graphicData uri="http://schemas.openxmlformats.org/presentationml/2006/ole">
              <mc:AlternateContent xmlns:mc="http://schemas.openxmlformats.org/markup-compatibility/2006">
                <mc:Choice xmlns:v="urn:schemas-microsoft-com:vml" Requires="v">
                  <p:oleObj spid="_x0000_s117304" name="Equation" r:id="rId23" imgW="291973" imgH="291973" progId="Equation.DSMT4">
                    <p:embed/>
                  </p:oleObj>
                </mc:Choice>
                <mc:Fallback>
                  <p:oleObj name="Equation" r:id="rId23" imgW="291973" imgH="291973"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2" y="3216"/>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6"/>
            <p:cNvGraphicFramePr>
              <a:graphicFrameLocks noChangeAspect="1"/>
            </p:cNvGraphicFramePr>
            <p:nvPr/>
          </p:nvGraphicFramePr>
          <p:xfrm>
            <a:off x="2624" y="3016"/>
            <a:ext cx="2080" cy="632"/>
          </p:xfrm>
          <a:graphic>
            <a:graphicData uri="http://schemas.openxmlformats.org/presentationml/2006/ole">
              <mc:AlternateContent xmlns:mc="http://schemas.openxmlformats.org/markup-compatibility/2006">
                <mc:Choice xmlns:v="urn:schemas-microsoft-com:vml" Requires="v">
                  <p:oleObj spid="_x0000_s117305" name="Equation" r:id="rId25" imgW="3302000" imgH="1003300" progId="Equation.DSMT4">
                    <p:embed/>
                  </p:oleObj>
                </mc:Choice>
                <mc:Fallback>
                  <p:oleObj name="Equation" r:id="rId25" imgW="3302000" imgH="10033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24" y="3016"/>
                          <a:ext cx="2080"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2231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对象 3"/>
          <p:cNvGraphicFramePr>
            <a:graphicFrameLocks noChangeAspect="1"/>
          </p:cNvGraphicFramePr>
          <p:nvPr>
            <p:extLst>
              <p:ext uri="{D42A27DB-BD31-4B8C-83A1-F6EECF244321}">
                <p14:modId xmlns:p14="http://schemas.microsoft.com/office/powerpoint/2010/main" val="1856230524"/>
              </p:ext>
            </p:extLst>
          </p:nvPr>
        </p:nvGraphicFramePr>
        <p:xfrm>
          <a:off x="2530763" y="916709"/>
          <a:ext cx="1943100" cy="381000"/>
        </p:xfrm>
        <a:graphic>
          <a:graphicData uri="http://schemas.openxmlformats.org/presentationml/2006/ole">
            <mc:AlternateContent xmlns:mc="http://schemas.openxmlformats.org/markup-compatibility/2006">
              <mc:Choice xmlns:v="urn:schemas-microsoft-com:vml" Requires="v">
                <p:oleObj spid="_x0000_s122938" name="Equation" r:id="rId3" imgW="1943100" imgH="381000" progId="Equation.DSMT4">
                  <p:embed/>
                </p:oleObj>
              </mc:Choice>
              <mc:Fallback>
                <p:oleObj name="Equation" r:id="rId3" imgW="1943100" imgH="38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763" y="916709"/>
                        <a:ext cx="1943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734169745"/>
              </p:ext>
            </p:extLst>
          </p:nvPr>
        </p:nvGraphicFramePr>
        <p:xfrm>
          <a:off x="2784763" y="1754909"/>
          <a:ext cx="2336800" cy="381000"/>
        </p:xfrm>
        <a:graphic>
          <a:graphicData uri="http://schemas.openxmlformats.org/presentationml/2006/ole">
            <mc:AlternateContent xmlns:mc="http://schemas.openxmlformats.org/markup-compatibility/2006">
              <mc:Choice xmlns:v="urn:schemas-microsoft-com:vml" Requires="v">
                <p:oleObj spid="_x0000_s122939" name="Equation" r:id="rId5" imgW="2336800" imgH="381000" progId="Equation.DSMT4">
                  <p:embed/>
                </p:oleObj>
              </mc:Choice>
              <mc:Fallback>
                <p:oleObj name="Equation" r:id="rId5" imgW="2336800" imgH="381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763" y="1754909"/>
                        <a:ext cx="2336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02853632"/>
              </p:ext>
            </p:extLst>
          </p:nvPr>
        </p:nvGraphicFramePr>
        <p:xfrm>
          <a:off x="3445163" y="2326409"/>
          <a:ext cx="4724400" cy="1079500"/>
        </p:xfrm>
        <a:graphic>
          <a:graphicData uri="http://schemas.openxmlformats.org/presentationml/2006/ole">
            <mc:AlternateContent xmlns:mc="http://schemas.openxmlformats.org/markup-compatibility/2006">
              <mc:Choice xmlns:v="urn:schemas-microsoft-com:vml" Requires="v">
                <p:oleObj spid="_x0000_s122940" name="Equation" r:id="rId7" imgW="4724400" imgH="1079500" progId="Equation.DSMT4">
                  <p:embed/>
                </p:oleObj>
              </mc:Choice>
              <mc:Fallback>
                <p:oleObj name="Equation" r:id="rId7" imgW="4724400" imgH="10795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5163" y="2326409"/>
                        <a:ext cx="472440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79890570"/>
              </p:ext>
            </p:extLst>
          </p:nvPr>
        </p:nvGraphicFramePr>
        <p:xfrm>
          <a:off x="3445163" y="3736109"/>
          <a:ext cx="5321300" cy="1054100"/>
        </p:xfrm>
        <a:graphic>
          <a:graphicData uri="http://schemas.openxmlformats.org/presentationml/2006/ole">
            <mc:AlternateContent xmlns:mc="http://schemas.openxmlformats.org/markup-compatibility/2006">
              <mc:Choice xmlns:v="urn:schemas-microsoft-com:vml" Requires="v">
                <p:oleObj spid="_x0000_s122941" name="Equation" r:id="rId9" imgW="5321300" imgH="1054100" progId="Equation.DSMT4">
                  <p:embed/>
                </p:oleObj>
              </mc:Choice>
              <mc:Fallback>
                <p:oleObj name="Equation" r:id="rId9" imgW="5321300" imgH="1054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5163" y="3736109"/>
                        <a:ext cx="53213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668831445"/>
              </p:ext>
            </p:extLst>
          </p:nvPr>
        </p:nvGraphicFramePr>
        <p:xfrm>
          <a:off x="3432463" y="5183909"/>
          <a:ext cx="4508500" cy="1054100"/>
        </p:xfrm>
        <a:graphic>
          <a:graphicData uri="http://schemas.openxmlformats.org/presentationml/2006/ole">
            <mc:AlternateContent xmlns:mc="http://schemas.openxmlformats.org/markup-compatibility/2006">
              <mc:Choice xmlns:v="urn:schemas-microsoft-com:vml" Requires="v">
                <p:oleObj spid="_x0000_s122942" name="Equation" r:id="rId11" imgW="4508500" imgH="1054100" progId="Equation.DSMT4">
                  <p:embed/>
                </p:oleObj>
              </mc:Choice>
              <mc:Fallback>
                <p:oleObj name="Equation" r:id="rId11" imgW="4508500" imgH="1054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2463" y="5183909"/>
                        <a:ext cx="45085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1669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2421" name="Group 5">
            <a:extLst>
              <a:ext uri="{FF2B5EF4-FFF2-40B4-BE49-F238E27FC236}">
                <a16:creationId xmlns:a16="http://schemas.microsoft.com/office/drawing/2014/main" id="{12A3D3E5-CE87-48CB-AFFC-C09F47708227}"/>
              </a:ext>
            </a:extLst>
          </p:cNvPr>
          <p:cNvGrpSpPr>
            <a:grpSpLocks/>
          </p:cNvGrpSpPr>
          <p:nvPr/>
        </p:nvGrpSpPr>
        <p:grpSpPr bwMode="auto">
          <a:xfrm>
            <a:off x="1779490" y="803275"/>
            <a:ext cx="2241550" cy="2819400"/>
            <a:chOff x="434" y="336"/>
            <a:chExt cx="1412" cy="1776"/>
          </a:xfrm>
        </p:grpSpPr>
        <p:sp>
          <p:nvSpPr>
            <p:cNvPr id="572422" name="Rectangle 6">
              <a:extLst>
                <a:ext uri="{FF2B5EF4-FFF2-40B4-BE49-F238E27FC236}">
                  <a16:creationId xmlns:a16="http://schemas.microsoft.com/office/drawing/2014/main" id="{E8BA40A5-ED6B-458A-BAC2-ABD374FAFCAD}"/>
                </a:ext>
              </a:extLst>
            </p:cNvPr>
            <p:cNvSpPr>
              <a:spLocks noChangeAspect="1" noChangeArrowheads="1"/>
            </p:cNvSpPr>
            <p:nvPr/>
          </p:nvSpPr>
          <p:spPr bwMode="auto">
            <a:xfrm>
              <a:off x="480" y="336"/>
              <a:ext cx="1297" cy="1776"/>
            </a:xfrm>
            <a:prstGeom prst="rect">
              <a:avLst/>
            </a:prstGeom>
            <a:solidFill>
              <a:schemeClr val="bg1"/>
            </a:solidFill>
            <a:ln w="19050" algn="ctr">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572423" name="Rectangle 7">
              <a:extLst>
                <a:ext uri="{FF2B5EF4-FFF2-40B4-BE49-F238E27FC236}">
                  <a16:creationId xmlns:a16="http://schemas.microsoft.com/office/drawing/2014/main" id="{CD222787-EAC0-416A-A99D-20FA0A34871D}"/>
                </a:ext>
              </a:extLst>
            </p:cNvPr>
            <p:cNvSpPr>
              <a:spLocks noChangeAspect="1" noChangeArrowheads="1"/>
            </p:cNvSpPr>
            <p:nvPr/>
          </p:nvSpPr>
          <p:spPr bwMode="auto">
            <a:xfrm>
              <a:off x="434" y="1535"/>
              <a:ext cx="1412"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lnSpc>
                  <a:spcPct val="75000"/>
                </a:lnSpc>
                <a:defRPr/>
              </a:pPr>
              <a:r>
                <a:rPr kumimoji="0" lang="zh-CN" altLang="zh-CN" sz="2400" b="1">
                  <a:solidFill>
                    <a:srgbClr val="003399"/>
                  </a:solidFill>
                  <a:effectLst>
                    <a:outerShdw blurRad="38100" dist="38100" dir="2700000" algn="tl">
                      <a:srgbClr val="000000"/>
                    </a:outerShdw>
                  </a:effectLst>
                </a:rPr>
                <a:t>柯西</a:t>
              </a:r>
              <a:r>
                <a:rPr kumimoji="0" lang="en-US" altLang="zh-CN" sz="2400" b="1">
                  <a:effectLst>
                    <a:outerShdw blurRad="38100" dist="38100" dir="2700000" algn="tl">
                      <a:srgbClr val="FFFFFF"/>
                    </a:outerShdw>
                  </a:effectLst>
                </a:rPr>
                <a:t>[</a:t>
              </a:r>
              <a:r>
                <a:rPr kumimoji="0" lang="zh-CN" altLang="en-US" sz="2400" b="1">
                  <a:solidFill>
                    <a:srgbClr val="FF3300"/>
                  </a:solidFill>
                  <a:effectLst>
                    <a:outerShdw blurRad="38100" dist="38100" dir="2700000" algn="tl">
                      <a:srgbClr val="000000"/>
                    </a:outerShdw>
                  </a:effectLst>
                </a:rPr>
                <a:t>法</a:t>
              </a:r>
              <a:r>
                <a:rPr kumimoji="0" lang="en-US" altLang="zh-CN" sz="2400" b="1">
                  <a:effectLst>
                    <a:outerShdw blurRad="38100" dist="38100" dir="2700000" algn="tl">
                      <a:srgbClr val="FFFFFF"/>
                    </a:outerShdw>
                  </a:effectLst>
                </a:rPr>
                <a:t>] </a:t>
              </a:r>
            </a:p>
            <a:p>
              <a:pPr algn="ctr" eaLnBrk="1" hangingPunct="1">
                <a:lnSpc>
                  <a:spcPct val="75000"/>
                </a:lnSpc>
                <a:defRPr/>
              </a:pPr>
              <a:r>
                <a:rPr kumimoji="0" lang="en-US" altLang="zh-CN" sz="2400" b="1">
                  <a:solidFill>
                    <a:srgbClr val="CC0099"/>
                  </a:solidFill>
                  <a:effectLst>
                    <a:outerShdw blurRad="38100" dist="38100" dir="2700000" algn="tl">
                      <a:srgbClr val="000000"/>
                    </a:outerShdw>
                  </a:effectLst>
                </a:rPr>
                <a:t>A. L. </a:t>
              </a:r>
              <a:r>
                <a:rPr kumimoji="0" lang="en-US" altLang="zh-CN" sz="2400" b="1">
                  <a:solidFill>
                    <a:srgbClr val="FF0000"/>
                  </a:solidFill>
                  <a:effectLst>
                    <a:outerShdw blurRad="38100" dist="38100" dir="2700000" algn="tl">
                      <a:srgbClr val="000000"/>
                    </a:outerShdw>
                  </a:effectLst>
                </a:rPr>
                <a:t>Cauchy </a:t>
              </a:r>
              <a:endParaRPr kumimoji="0" lang="en-US" altLang="zh-CN" sz="2400" b="1">
                <a:solidFill>
                  <a:srgbClr val="003399"/>
                </a:solidFill>
                <a:effectLst>
                  <a:outerShdw blurRad="38100" dist="38100" dir="2700000" algn="tl">
                    <a:srgbClr val="000000"/>
                  </a:outerShdw>
                </a:effectLst>
              </a:endParaRPr>
            </a:p>
            <a:p>
              <a:pPr algn="ctr" eaLnBrk="1" hangingPunct="1">
                <a:lnSpc>
                  <a:spcPct val="75000"/>
                </a:lnSpc>
                <a:defRPr/>
              </a:pPr>
              <a:r>
                <a:rPr kumimoji="0" lang="en-US" altLang="zh-CN" sz="2400" b="1">
                  <a:effectLst>
                    <a:outerShdw blurRad="38100" dist="38100" dir="2700000" algn="tl">
                      <a:srgbClr val="FFFFFF"/>
                    </a:outerShdw>
                  </a:effectLst>
                </a:rPr>
                <a:t>(1789.8-1857.5) </a:t>
              </a:r>
            </a:p>
          </p:txBody>
        </p:sp>
        <p:pic>
          <p:nvPicPr>
            <p:cNvPr id="12305" name="Picture 8" descr="Cauchy_6">
              <a:extLst>
                <a:ext uri="{FF2B5EF4-FFF2-40B4-BE49-F238E27FC236}">
                  <a16:creationId xmlns:a16="http://schemas.microsoft.com/office/drawing/2014/main" id="{0D9B71D8-31DB-462C-8314-698BA9C54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384"/>
              <a:ext cx="83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2425" name="Group 9">
            <a:extLst>
              <a:ext uri="{FF2B5EF4-FFF2-40B4-BE49-F238E27FC236}">
                <a16:creationId xmlns:a16="http://schemas.microsoft.com/office/drawing/2014/main" id="{17EA1BE3-C8BF-43E2-B1C5-FD1D3A7B91DE}"/>
              </a:ext>
            </a:extLst>
          </p:cNvPr>
          <p:cNvGrpSpPr>
            <a:grpSpLocks/>
          </p:cNvGrpSpPr>
          <p:nvPr/>
        </p:nvGrpSpPr>
        <p:grpSpPr bwMode="auto">
          <a:xfrm>
            <a:off x="6518177" y="793958"/>
            <a:ext cx="2241550" cy="2819400"/>
            <a:chOff x="3004" y="336"/>
            <a:chExt cx="1412" cy="1776"/>
          </a:xfrm>
        </p:grpSpPr>
        <p:sp>
          <p:nvSpPr>
            <p:cNvPr id="572426" name="Rectangle 10">
              <a:extLst>
                <a:ext uri="{FF2B5EF4-FFF2-40B4-BE49-F238E27FC236}">
                  <a16:creationId xmlns:a16="http://schemas.microsoft.com/office/drawing/2014/main" id="{720A7C24-F458-4D16-9D63-5CF9363D4B96}"/>
                </a:ext>
              </a:extLst>
            </p:cNvPr>
            <p:cNvSpPr>
              <a:spLocks noChangeArrowheads="1"/>
            </p:cNvSpPr>
            <p:nvPr/>
          </p:nvSpPr>
          <p:spPr bwMode="auto">
            <a:xfrm>
              <a:off x="3015" y="336"/>
              <a:ext cx="1344" cy="1776"/>
            </a:xfrm>
            <a:prstGeom prst="rect">
              <a:avLst/>
            </a:prstGeom>
            <a:solidFill>
              <a:schemeClr val="bg1"/>
            </a:solidFill>
            <a:ln w="19050" algn="ctr">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572427" name="Rectangle 11">
              <a:extLst>
                <a:ext uri="{FF2B5EF4-FFF2-40B4-BE49-F238E27FC236}">
                  <a16:creationId xmlns:a16="http://schemas.microsoft.com/office/drawing/2014/main" id="{7BFD1552-659F-4D63-86BD-6D6B8769FFEB}"/>
                </a:ext>
              </a:extLst>
            </p:cNvPr>
            <p:cNvSpPr>
              <a:spLocks noChangeArrowheads="1"/>
            </p:cNvSpPr>
            <p:nvPr/>
          </p:nvSpPr>
          <p:spPr bwMode="auto">
            <a:xfrm>
              <a:off x="3004" y="1535"/>
              <a:ext cx="1412"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lnSpc>
                  <a:spcPct val="75000"/>
                </a:lnSpc>
                <a:defRPr/>
              </a:pPr>
              <a:r>
                <a:rPr kumimoji="0" lang="zh-CN" altLang="zh-CN" sz="2400" b="1">
                  <a:solidFill>
                    <a:srgbClr val="003399"/>
                  </a:solidFill>
                  <a:effectLst>
                    <a:outerShdw blurRad="38100" dist="38100" dir="2700000" algn="tl">
                      <a:srgbClr val="000000"/>
                    </a:outerShdw>
                  </a:effectLst>
                </a:rPr>
                <a:t>凯莱</a:t>
              </a:r>
              <a:r>
                <a:rPr kumimoji="0" lang="en-US" altLang="zh-CN" sz="2400" b="1">
                  <a:effectLst>
                    <a:outerShdw blurRad="38100" dist="38100" dir="2700000" algn="tl">
                      <a:srgbClr val="FFFFFF"/>
                    </a:outerShdw>
                  </a:effectLst>
                </a:rPr>
                <a:t>[</a:t>
              </a:r>
              <a:r>
                <a:rPr kumimoji="0" lang="zh-CN" altLang="zh-CN" sz="2400" b="1">
                  <a:solidFill>
                    <a:srgbClr val="FF3300"/>
                  </a:solidFill>
                  <a:effectLst>
                    <a:outerShdw blurRad="38100" dist="38100" dir="2700000" algn="tl">
                      <a:srgbClr val="000000"/>
                    </a:outerShdw>
                  </a:effectLst>
                </a:rPr>
                <a:t>英</a:t>
              </a:r>
              <a:r>
                <a:rPr kumimoji="0" lang="en-US" altLang="zh-CN" sz="2400" b="1">
                  <a:effectLst>
                    <a:outerShdw blurRad="38100" dist="38100" dir="2700000" algn="tl">
                      <a:srgbClr val="FFFFFF"/>
                    </a:outerShdw>
                  </a:effectLst>
                </a:rPr>
                <a:t>] </a:t>
              </a:r>
            </a:p>
            <a:p>
              <a:pPr algn="ctr" eaLnBrk="1" hangingPunct="1">
                <a:lnSpc>
                  <a:spcPct val="75000"/>
                </a:lnSpc>
                <a:defRPr/>
              </a:pPr>
              <a:r>
                <a:rPr kumimoji="0" lang="en-US" altLang="zh-CN" sz="2400" b="1">
                  <a:solidFill>
                    <a:srgbClr val="CC0099"/>
                  </a:solidFill>
                  <a:effectLst>
                    <a:outerShdw blurRad="38100" dist="38100" dir="2700000" algn="tl">
                      <a:srgbClr val="000000"/>
                    </a:outerShdw>
                  </a:effectLst>
                </a:rPr>
                <a:t>A. </a:t>
              </a:r>
              <a:r>
                <a:rPr kumimoji="0" lang="en-US" altLang="zh-CN" sz="2400" b="1">
                  <a:solidFill>
                    <a:srgbClr val="FF0000"/>
                  </a:solidFill>
                  <a:effectLst>
                    <a:outerShdw blurRad="38100" dist="38100" dir="2700000" algn="tl">
                      <a:srgbClr val="000000"/>
                    </a:outerShdw>
                  </a:effectLst>
                </a:rPr>
                <a:t>Cayley </a:t>
              </a:r>
            </a:p>
            <a:p>
              <a:pPr algn="ctr" eaLnBrk="1" hangingPunct="1">
                <a:lnSpc>
                  <a:spcPct val="75000"/>
                </a:lnSpc>
                <a:defRPr/>
              </a:pPr>
              <a:r>
                <a:rPr kumimoji="0" lang="en-US" altLang="zh-CN" sz="2400" b="1">
                  <a:effectLst>
                    <a:outerShdw blurRad="38100" dist="38100" dir="2700000" algn="tl">
                      <a:srgbClr val="FFFFFF"/>
                    </a:outerShdw>
                  </a:effectLst>
                </a:rPr>
                <a:t>(1821.8-1895.1) </a:t>
              </a:r>
            </a:p>
          </p:txBody>
        </p:sp>
        <p:pic>
          <p:nvPicPr>
            <p:cNvPr id="12302" name="Picture 12" descr="Cayley_8">
              <a:extLst>
                <a:ext uri="{FF2B5EF4-FFF2-40B4-BE49-F238E27FC236}">
                  <a16:creationId xmlns:a16="http://schemas.microsoft.com/office/drawing/2014/main" id="{8852157C-6A11-46E1-A176-0E44F7305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 y="384"/>
              <a:ext cx="874"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2429" name="Group 13">
            <a:extLst>
              <a:ext uri="{FF2B5EF4-FFF2-40B4-BE49-F238E27FC236}">
                <a16:creationId xmlns:a16="http://schemas.microsoft.com/office/drawing/2014/main" id="{6BA8A522-B44F-440D-817E-B4587D2553A2}"/>
              </a:ext>
            </a:extLst>
          </p:cNvPr>
          <p:cNvGrpSpPr>
            <a:grpSpLocks/>
          </p:cNvGrpSpPr>
          <p:nvPr/>
        </p:nvGrpSpPr>
        <p:grpSpPr bwMode="auto">
          <a:xfrm>
            <a:off x="4189315" y="3848100"/>
            <a:ext cx="2393950" cy="2819400"/>
            <a:chOff x="1035" y="2208"/>
            <a:chExt cx="1508" cy="1776"/>
          </a:xfrm>
        </p:grpSpPr>
        <p:sp>
          <p:nvSpPr>
            <p:cNvPr id="572430" name="Rectangle 14">
              <a:extLst>
                <a:ext uri="{FF2B5EF4-FFF2-40B4-BE49-F238E27FC236}">
                  <a16:creationId xmlns:a16="http://schemas.microsoft.com/office/drawing/2014/main" id="{4D6F272B-65C9-48D5-8153-64996BA54249}"/>
                </a:ext>
              </a:extLst>
            </p:cNvPr>
            <p:cNvSpPr>
              <a:spLocks noChangeArrowheads="1"/>
            </p:cNvSpPr>
            <p:nvPr/>
          </p:nvSpPr>
          <p:spPr bwMode="auto">
            <a:xfrm>
              <a:off x="1065" y="2208"/>
              <a:ext cx="1392" cy="1776"/>
            </a:xfrm>
            <a:prstGeom prst="rect">
              <a:avLst/>
            </a:prstGeom>
            <a:solidFill>
              <a:schemeClr val="bg1"/>
            </a:solidFill>
            <a:ln w="19050" algn="ctr">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572431" name="Rectangle 15">
              <a:extLst>
                <a:ext uri="{FF2B5EF4-FFF2-40B4-BE49-F238E27FC236}">
                  <a16:creationId xmlns:a16="http://schemas.microsoft.com/office/drawing/2014/main" id="{51AC5120-D1F2-48C8-9AB8-30A49E5C75BD}"/>
                </a:ext>
              </a:extLst>
            </p:cNvPr>
            <p:cNvSpPr>
              <a:spLocks noChangeArrowheads="1"/>
            </p:cNvSpPr>
            <p:nvPr/>
          </p:nvSpPr>
          <p:spPr bwMode="auto">
            <a:xfrm>
              <a:off x="1035" y="3407"/>
              <a:ext cx="1508"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lnSpc>
                  <a:spcPct val="75000"/>
                </a:lnSpc>
                <a:defRPr/>
              </a:pPr>
              <a:r>
                <a:rPr kumimoji="0" lang="zh-CN" altLang="zh-CN" sz="2400" b="1">
                  <a:solidFill>
                    <a:srgbClr val="003399"/>
                  </a:solidFill>
                  <a:effectLst>
                    <a:outerShdw blurRad="38100" dist="38100" dir="2700000" algn="tl">
                      <a:srgbClr val="000000"/>
                    </a:outerShdw>
                  </a:effectLst>
                </a:rPr>
                <a:t>克莱伯施</a:t>
              </a:r>
              <a:r>
                <a:rPr kumimoji="0" lang="en-US" altLang="zh-CN" sz="2400" b="1">
                  <a:effectLst>
                    <a:outerShdw blurRad="38100" dist="38100" dir="2700000" algn="tl">
                      <a:srgbClr val="FFFFFF"/>
                    </a:outerShdw>
                  </a:effectLst>
                </a:rPr>
                <a:t>[</a:t>
              </a:r>
              <a:r>
                <a:rPr kumimoji="0" lang="zh-CN" altLang="zh-CN" sz="2400" b="1">
                  <a:solidFill>
                    <a:srgbClr val="FF3300"/>
                  </a:solidFill>
                  <a:effectLst>
                    <a:outerShdw blurRad="38100" dist="38100" dir="2700000" algn="tl">
                      <a:srgbClr val="000000"/>
                    </a:outerShdw>
                  </a:effectLst>
                </a:rPr>
                <a:t>德</a:t>
              </a:r>
              <a:r>
                <a:rPr kumimoji="0" lang="en-US" altLang="zh-CN" sz="2400" b="1">
                  <a:effectLst>
                    <a:outerShdw blurRad="38100" dist="38100" dir="2700000" algn="tl">
                      <a:srgbClr val="FFFFFF"/>
                    </a:outerShdw>
                  </a:effectLst>
                </a:rPr>
                <a:t>] </a:t>
              </a:r>
            </a:p>
            <a:p>
              <a:pPr algn="ctr" eaLnBrk="1" hangingPunct="1">
                <a:lnSpc>
                  <a:spcPct val="75000"/>
                </a:lnSpc>
                <a:defRPr/>
              </a:pPr>
              <a:r>
                <a:rPr kumimoji="0" lang="en-US" altLang="zh-CN" sz="2400" b="1">
                  <a:solidFill>
                    <a:srgbClr val="CC0099"/>
                  </a:solidFill>
                  <a:effectLst>
                    <a:outerShdw blurRad="38100" dist="38100" dir="2700000" algn="tl">
                      <a:srgbClr val="000000"/>
                    </a:outerShdw>
                  </a:effectLst>
                </a:rPr>
                <a:t>R.F.A. </a:t>
              </a:r>
              <a:r>
                <a:rPr kumimoji="0" lang="en-US" altLang="zh-CN" sz="2400" b="1">
                  <a:solidFill>
                    <a:srgbClr val="FF0000"/>
                  </a:solidFill>
                  <a:effectLst>
                    <a:outerShdw blurRad="38100" dist="38100" dir="2700000" algn="tl">
                      <a:srgbClr val="000000"/>
                    </a:outerShdw>
                  </a:effectLst>
                </a:rPr>
                <a:t>Clebsch</a:t>
              </a:r>
              <a:r>
                <a:rPr kumimoji="0" lang="en-US" altLang="zh-CN" sz="2400" b="1">
                  <a:solidFill>
                    <a:srgbClr val="003399"/>
                  </a:solidFill>
                  <a:effectLst>
                    <a:outerShdw blurRad="38100" dist="38100" dir="2700000" algn="tl">
                      <a:srgbClr val="000000"/>
                    </a:outerShdw>
                  </a:effectLst>
                </a:rPr>
                <a:t> </a:t>
              </a:r>
              <a:endParaRPr kumimoji="0" lang="en-US" altLang="zh-CN" sz="2400" b="1">
                <a:effectLst>
                  <a:outerShdw blurRad="38100" dist="38100" dir="2700000" algn="tl">
                    <a:srgbClr val="FFFFFF"/>
                  </a:outerShdw>
                </a:effectLst>
              </a:endParaRPr>
            </a:p>
            <a:p>
              <a:pPr algn="ctr" eaLnBrk="1" hangingPunct="1">
                <a:lnSpc>
                  <a:spcPct val="75000"/>
                </a:lnSpc>
                <a:defRPr/>
              </a:pPr>
              <a:r>
                <a:rPr kumimoji="0" lang="en-US" altLang="zh-CN" sz="2400" b="1">
                  <a:effectLst>
                    <a:outerShdw blurRad="38100" dist="38100" dir="2700000" algn="tl">
                      <a:srgbClr val="FFFFFF"/>
                    </a:outerShdw>
                  </a:effectLst>
                </a:rPr>
                <a:t>(1833.1-1872.11) </a:t>
              </a:r>
            </a:p>
          </p:txBody>
        </p:sp>
        <p:pic>
          <p:nvPicPr>
            <p:cNvPr id="12299" name="Picture 16" descr="Clebsch_2">
              <a:extLst>
                <a:ext uri="{FF2B5EF4-FFF2-40B4-BE49-F238E27FC236}">
                  <a16:creationId xmlns:a16="http://schemas.microsoft.com/office/drawing/2014/main" id="{EE7BB895-12F4-4A1A-8306-D8E7822F7B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 y="2256"/>
              <a:ext cx="867"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2437" name="Rectangle 21">
            <a:extLst>
              <a:ext uri="{FF2B5EF4-FFF2-40B4-BE49-F238E27FC236}">
                <a16:creationId xmlns:a16="http://schemas.microsoft.com/office/drawing/2014/main" id="{C997C6FA-DEB3-41E7-AF50-8BFADB619B10}"/>
              </a:ext>
            </a:extLst>
          </p:cNvPr>
          <p:cNvSpPr>
            <a:spLocks noChangeArrowheads="1"/>
          </p:cNvSpPr>
          <p:nvPr/>
        </p:nvSpPr>
        <p:spPr bwMode="auto">
          <a:xfrm>
            <a:off x="3966271" y="803276"/>
            <a:ext cx="22225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200" b="1" dirty="0">
                <a:solidFill>
                  <a:schemeClr val="bg1"/>
                </a:solidFill>
                <a:latin typeface="华文楷体" panose="02010600040101010101" pitchFamily="2" charset="-122"/>
                <a:ea typeface="华文楷体" panose="02010600040101010101" pitchFamily="2" charset="-122"/>
              </a:rPr>
              <a:t>给出了特征方程的术语</a:t>
            </a:r>
            <a:r>
              <a:rPr kumimoji="0" lang="en-US" altLang="zh-CN" sz="2200" b="1" dirty="0">
                <a:solidFill>
                  <a:schemeClr val="bg1"/>
                </a:solidFill>
                <a:latin typeface="华文楷体" panose="02010600040101010101" pitchFamily="2" charset="-122"/>
                <a:ea typeface="华文楷体" panose="02010600040101010101" pitchFamily="2" charset="-122"/>
              </a:rPr>
              <a:t>, </a:t>
            </a:r>
            <a:r>
              <a:rPr kumimoji="0" lang="zh-CN" altLang="en-US" sz="2200" b="1" dirty="0">
                <a:solidFill>
                  <a:schemeClr val="bg1"/>
                </a:solidFill>
                <a:latin typeface="华文楷体" panose="02010600040101010101" pitchFamily="2" charset="-122"/>
                <a:ea typeface="华文楷体" panose="02010600040101010101" pitchFamily="2" charset="-122"/>
              </a:rPr>
              <a:t>证明了</a:t>
            </a:r>
            <a:r>
              <a:rPr kumimoji="0" lang="zh-CN" altLang="en-US" sz="2200" b="1" dirty="0">
                <a:solidFill>
                  <a:srgbClr val="00B050"/>
                </a:solidFill>
                <a:latin typeface="华文楷体" panose="02010600040101010101" pitchFamily="2" charset="-122"/>
                <a:ea typeface="华文楷体" panose="02010600040101010101" pitchFamily="2" charset="-122"/>
              </a:rPr>
              <a:t>任意阶实对称矩阵都有实特征值</a:t>
            </a:r>
            <a:r>
              <a:rPr kumimoji="0" lang="zh-CN" altLang="en-US" sz="2200" b="1" dirty="0">
                <a:solidFill>
                  <a:schemeClr val="bg1"/>
                </a:solidFill>
                <a:latin typeface="华文楷体" panose="02010600040101010101" pitchFamily="2" charset="-122"/>
                <a:ea typeface="华文楷体" panose="02010600040101010101" pitchFamily="2" charset="-122"/>
              </a:rPr>
              <a:t>；给出了相似矩阵的概念</a:t>
            </a:r>
            <a:r>
              <a:rPr kumimoji="0" lang="en-US" altLang="zh-CN" sz="2200" b="1" dirty="0">
                <a:solidFill>
                  <a:schemeClr val="bg1"/>
                </a:solidFill>
                <a:latin typeface="华文楷体" panose="02010600040101010101" pitchFamily="2" charset="-122"/>
                <a:ea typeface="华文楷体" panose="02010600040101010101" pitchFamily="2" charset="-122"/>
              </a:rPr>
              <a:t>, </a:t>
            </a:r>
            <a:r>
              <a:rPr kumimoji="0" lang="zh-CN" altLang="en-US" sz="2200" b="1" dirty="0">
                <a:solidFill>
                  <a:schemeClr val="bg1"/>
                </a:solidFill>
                <a:latin typeface="华文楷体" panose="02010600040101010101" pitchFamily="2" charset="-122"/>
                <a:ea typeface="华文楷体" panose="02010600040101010101" pitchFamily="2" charset="-122"/>
              </a:rPr>
              <a:t>证明了相似矩阵有相同的特征值</a:t>
            </a:r>
          </a:p>
        </p:txBody>
      </p:sp>
      <p:sp>
        <p:nvSpPr>
          <p:cNvPr id="572438" name="Rectangle 22">
            <a:extLst>
              <a:ext uri="{FF2B5EF4-FFF2-40B4-BE49-F238E27FC236}">
                <a16:creationId xmlns:a16="http://schemas.microsoft.com/office/drawing/2014/main" id="{0C929700-70E3-422E-BA4F-218F92C6957F}"/>
              </a:ext>
            </a:extLst>
          </p:cNvPr>
          <p:cNvSpPr>
            <a:spLocks noChangeArrowheads="1"/>
          </p:cNvSpPr>
          <p:nvPr/>
        </p:nvSpPr>
        <p:spPr bwMode="auto">
          <a:xfrm>
            <a:off x="8669240" y="767674"/>
            <a:ext cx="1852612"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10000"/>
              </a:lnSpc>
              <a:spcAft>
                <a:spcPct val="10000"/>
              </a:spcAft>
              <a:defRPr/>
            </a:pPr>
            <a:r>
              <a:rPr kumimoji="0" lang="zh-CN" altLang="en-US" sz="2400" b="1" dirty="0">
                <a:solidFill>
                  <a:schemeClr val="bg1"/>
                </a:solidFill>
                <a:latin typeface="华文楷体" panose="02010600040101010101" pitchFamily="2" charset="-122"/>
                <a:ea typeface="华文楷体" panose="02010600040101010101" pitchFamily="2" charset="-122"/>
              </a:rPr>
              <a:t>方阵的特征方程和特征根</a:t>
            </a:r>
            <a:r>
              <a:rPr kumimoji="0" lang="en-US" altLang="zh-CN" sz="2400" b="1" dirty="0">
                <a:solidFill>
                  <a:schemeClr val="bg1"/>
                </a:solidFill>
                <a:latin typeface="华文楷体" panose="02010600040101010101" pitchFamily="2" charset="-122"/>
                <a:ea typeface="华文楷体" panose="02010600040101010101" pitchFamily="2" charset="-122"/>
              </a:rPr>
              <a:t>(</a:t>
            </a:r>
            <a:r>
              <a:rPr kumimoji="0" lang="zh-CN" altLang="en-US" sz="2400" b="1" dirty="0">
                <a:solidFill>
                  <a:schemeClr val="bg1"/>
                </a:solidFill>
                <a:latin typeface="华文楷体" panose="02010600040101010101" pitchFamily="2" charset="-122"/>
                <a:ea typeface="华文楷体" panose="02010600040101010101" pitchFamily="2" charset="-122"/>
              </a:rPr>
              <a:t>特征值</a:t>
            </a:r>
            <a:r>
              <a:rPr kumimoji="0" lang="en-US" altLang="zh-CN" sz="2400" b="1" dirty="0">
                <a:solidFill>
                  <a:schemeClr val="bg1"/>
                </a:solidFill>
                <a:latin typeface="华文楷体" panose="02010600040101010101" pitchFamily="2" charset="-122"/>
                <a:ea typeface="华文楷体" panose="02010600040101010101" pitchFamily="2" charset="-122"/>
              </a:rPr>
              <a:t>)</a:t>
            </a:r>
            <a:r>
              <a:rPr kumimoji="0" lang="zh-CN" altLang="en-US" sz="2400" b="1" dirty="0">
                <a:solidFill>
                  <a:schemeClr val="bg1"/>
                </a:solidFill>
                <a:latin typeface="华文楷体" panose="02010600040101010101" pitchFamily="2" charset="-122"/>
                <a:ea typeface="华文楷体" panose="02010600040101010101" pitchFamily="2" charset="-122"/>
              </a:rPr>
              <a:t>的一些结论 </a:t>
            </a:r>
          </a:p>
        </p:txBody>
      </p:sp>
      <p:sp>
        <p:nvSpPr>
          <p:cNvPr id="572439" name="Rectangle 23">
            <a:extLst>
              <a:ext uri="{FF2B5EF4-FFF2-40B4-BE49-F238E27FC236}">
                <a16:creationId xmlns:a16="http://schemas.microsoft.com/office/drawing/2014/main" id="{62B3B994-740C-479E-AF62-79A50F12B1DE}"/>
              </a:ext>
            </a:extLst>
          </p:cNvPr>
          <p:cNvSpPr>
            <a:spLocks noChangeArrowheads="1"/>
          </p:cNvSpPr>
          <p:nvPr/>
        </p:nvSpPr>
        <p:spPr bwMode="auto">
          <a:xfrm>
            <a:off x="6446740" y="3777666"/>
            <a:ext cx="16319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800" b="1" dirty="0">
                <a:solidFill>
                  <a:schemeClr val="bg1"/>
                </a:solidFill>
                <a:latin typeface="华文楷体" panose="02010600040101010101" pitchFamily="2" charset="-122"/>
                <a:ea typeface="华文楷体" panose="02010600040101010101" pitchFamily="2" charset="-122"/>
              </a:rPr>
              <a:t>证明了</a:t>
            </a:r>
            <a:r>
              <a:rPr kumimoji="0" lang="zh-CN" altLang="en-US" sz="2800" b="1" dirty="0">
                <a:solidFill>
                  <a:srgbClr val="00B050"/>
                </a:solidFill>
                <a:latin typeface="华文楷体" panose="02010600040101010101" pitchFamily="2" charset="-122"/>
                <a:ea typeface="华文楷体" panose="02010600040101010101" pitchFamily="2" charset="-122"/>
              </a:rPr>
              <a:t>对称矩阵的特征根性质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572421"/>
                                        </p:tgtEl>
                                        <p:attrNameLst>
                                          <p:attrName>style.visibility</p:attrName>
                                        </p:attrNameLst>
                                      </p:cBhvr>
                                      <p:to>
                                        <p:strVal val="visible"/>
                                      </p:to>
                                    </p:set>
                                    <p:anim calcmode="lin" valueType="num">
                                      <p:cBhvr>
                                        <p:cTn id="7" dur="500" fill="hold"/>
                                        <p:tgtEl>
                                          <p:spTgt spid="572421"/>
                                        </p:tgtEl>
                                        <p:attrNameLst>
                                          <p:attrName>ppt_w</p:attrName>
                                        </p:attrNameLst>
                                      </p:cBhvr>
                                      <p:tavLst>
                                        <p:tav tm="0">
                                          <p:val>
                                            <p:fltVal val="0"/>
                                          </p:val>
                                        </p:tav>
                                        <p:tav tm="100000">
                                          <p:val>
                                            <p:strVal val="#ppt_w"/>
                                          </p:val>
                                        </p:tav>
                                      </p:tavLst>
                                    </p:anim>
                                    <p:anim calcmode="lin" valueType="num">
                                      <p:cBhvr>
                                        <p:cTn id="8" dur="500" fill="hold"/>
                                        <p:tgtEl>
                                          <p:spTgt spid="572421"/>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572437">
                                            <p:txEl>
                                              <p:pRg st="0" end="0"/>
                                            </p:txEl>
                                          </p:spTgt>
                                        </p:tgtEl>
                                        <p:attrNameLst>
                                          <p:attrName>style.visibility</p:attrName>
                                        </p:attrNameLst>
                                      </p:cBhvr>
                                      <p:to>
                                        <p:strVal val="visible"/>
                                      </p:to>
                                    </p:set>
                                    <p:animEffect transition="in" filter="wipe(left)">
                                      <p:cBhvr>
                                        <p:cTn id="13" dur="500"/>
                                        <p:tgtEl>
                                          <p:spTgt spid="57243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572425"/>
                                        </p:tgtEl>
                                        <p:attrNameLst>
                                          <p:attrName>style.visibility</p:attrName>
                                        </p:attrNameLst>
                                      </p:cBhvr>
                                      <p:to>
                                        <p:strVal val="visible"/>
                                      </p:to>
                                    </p:set>
                                    <p:anim calcmode="lin" valueType="num">
                                      <p:cBhvr>
                                        <p:cTn id="18" dur="500" fill="hold"/>
                                        <p:tgtEl>
                                          <p:spTgt spid="572425"/>
                                        </p:tgtEl>
                                        <p:attrNameLst>
                                          <p:attrName>ppt_w</p:attrName>
                                        </p:attrNameLst>
                                      </p:cBhvr>
                                      <p:tavLst>
                                        <p:tav tm="0">
                                          <p:val>
                                            <p:fltVal val="0"/>
                                          </p:val>
                                        </p:tav>
                                        <p:tav tm="100000">
                                          <p:val>
                                            <p:strVal val="#ppt_w"/>
                                          </p:val>
                                        </p:tav>
                                      </p:tavLst>
                                    </p:anim>
                                    <p:anim calcmode="lin" valueType="num">
                                      <p:cBhvr>
                                        <p:cTn id="19" dur="500" fill="hold"/>
                                        <p:tgtEl>
                                          <p:spTgt spid="572425"/>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572438">
                                            <p:txEl>
                                              <p:pRg st="0" end="0"/>
                                            </p:txEl>
                                          </p:spTgt>
                                        </p:tgtEl>
                                        <p:attrNameLst>
                                          <p:attrName>style.visibility</p:attrName>
                                        </p:attrNameLst>
                                      </p:cBhvr>
                                      <p:to>
                                        <p:strVal val="visible"/>
                                      </p:to>
                                    </p:set>
                                    <p:animEffect transition="in" filter="wipe(left)">
                                      <p:cBhvr>
                                        <p:cTn id="24" dur="500"/>
                                        <p:tgtEl>
                                          <p:spTgt spid="572438">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nodeType="clickEffect">
                                  <p:stCondLst>
                                    <p:cond delay="0"/>
                                  </p:stCondLst>
                                  <p:childTnLst>
                                    <p:set>
                                      <p:cBhvr>
                                        <p:cTn id="28" dur="1" fill="hold">
                                          <p:stCondLst>
                                            <p:cond delay="0"/>
                                          </p:stCondLst>
                                        </p:cTn>
                                        <p:tgtEl>
                                          <p:spTgt spid="572429"/>
                                        </p:tgtEl>
                                        <p:attrNameLst>
                                          <p:attrName>style.visibility</p:attrName>
                                        </p:attrNameLst>
                                      </p:cBhvr>
                                      <p:to>
                                        <p:strVal val="visible"/>
                                      </p:to>
                                    </p:set>
                                    <p:anim calcmode="lin" valueType="num">
                                      <p:cBhvr>
                                        <p:cTn id="29" dur="500" fill="hold"/>
                                        <p:tgtEl>
                                          <p:spTgt spid="572429"/>
                                        </p:tgtEl>
                                        <p:attrNameLst>
                                          <p:attrName>ppt_w</p:attrName>
                                        </p:attrNameLst>
                                      </p:cBhvr>
                                      <p:tavLst>
                                        <p:tav tm="0">
                                          <p:val>
                                            <p:fltVal val="0"/>
                                          </p:val>
                                        </p:tav>
                                        <p:tav tm="100000">
                                          <p:val>
                                            <p:strVal val="#ppt_w"/>
                                          </p:val>
                                        </p:tav>
                                      </p:tavLst>
                                    </p:anim>
                                    <p:anim calcmode="lin" valueType="num">
                                      <p:cBhvr>
                                        <p:cTn id="30" dur="500" fill="hold"/>
                                        <p:tgtEl>
                                          <p:spTgt spid="572429"/>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572439">
                                            <p:txEl>
                                              <p:pRg st="0" end="0"/>
                                            </p:txEl>
                                          </p:spTgt>
                                        </p:tgtEl>
                                        <p:attrNameLst>
                                          <p:attrName>style.visibility</p:attrName>
                                        </p:attrNameLst>
                                      </p:cBhvr>
                                      <p:to>
                                        <p:strVal val="visible"/>
                                      </p:to>
                                    </p:set>
                                    <p:animEffect transition="in" filter="wipe(left)">
                                      <p:cBhvr>
                                        <p:cTn id="35" dur="500"/>
                                        <p:tgtEl>
                                          <p:spTgt spid="5724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828339" y="646545"/>
            <a:ext cx="11015829" cy="5791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endParaRPr kumimoji="0" lang="zh-CN" altLang="en-US" kern="0" dirty="0" smtClean="0">
              <a:solidFill>
                <a:schemeClr val="bg1"/>
              </a:solidFill>
            </a:endParaRPr>
          </a:p>
          <a:p>
            <a:pPr eaLnBrk="1" hangingPunct="1">
              <a:defRPr/>
            </a:pPr>
            <a:endParaRPr kumimoji="0" lang="zh-CN" altLang="en-US" kern="0" dirty="0" smtClean="0">
              <a:solidFill>
                <a:schemeClr val="bg1"/>
              </a:solidFill>
            </a:endParaRPr>
          </a:p>
          <a:p>
            <a:pPr eaLnBrk="1" hangingPunct="1">
              <a:defRPr/>
            </a:pPr>
            <a:endParaRPr kumimoji="0" lang="zh-CN" altLang="en-US" kern="0" dirty="0" smtClean="0">
              <a:solidFill>
                <a:schemeClr val="bg1"/>
              </a:solidFill>
            </a:endParaRPr>
          </a:p>
          <a:p>
            <a:pPr eaLnBrk="1" hangingPunct="1">
              <a:defRPr/>
            </a:pPr>
            <a:endParaRPr kumimoji="0" lang="en-US" altLang="zh-CN" sz="4000" kern="0" dirty="0" smtClean="0">
              <a:solidFill>
                <a:schemeClr val="bg1"/>
              </a:solidFill>
              <a:latin typeface="Times New Roman" panose="02020603050405020304" pitchFamily="18" charset="0"/>
            </a:endParaRPr>
          </a:p>
          <a:p>
            <a:pPr eaLnBrk="1" hangingPunct="1">
              <a:defRPr/>
            </a:pPr>
            <a:endParaRPr kumimoji="0" lang="en-US" altLang="zh-CN" sz="4000" kern="0" dirty="0">
              <a:solidFill>
                <a:schemeClr val="bg1"/>
              </a:solidFill>
              <a:latin typeface="Times New Roman" panose="02020603050405020304" pitchFamily="18" charset="0"/>
            </a:endParaRPr>
          </a:p>
          <a:p>
            <a:pPr eaLnBrk="1" hangingPunct="1">
              <a:defRPr/>
            </a:pPr>
            <a:r>
              <a:rPr kumimoji="0" lang="zh-CN" altLang="zh-CN" sz="4000" kern="0" dirty="0" smtClean="0">
                <a:solidFill>
                  <a:schemeClr val="bg1"/>
                </a:solidFill>
                <a:latin typeface="Times New Roman" panose="02020603050405020304" pitchFamily="18" charset="0"/>
              </a:rPr>
              <a:t>的特征方程有一个</a:t>
            </a:r>
            <a:r>
              <a:rPr kumimoji="0" lang="zh-CN" altLang="zh-CN" sz="4000" b="1" kern="0" dirty="0" smtClean="0">
                <a:solidFill>
                  <a:srgbClr val="FF0000"/>
                </a:solidFill>
                <a:latin typeface="Times New Roman" panose="02020603050405020304" pitchFamily="18" charset="0"/>
              </a:rPr>
              <a:t>二重根</a:t>
            </a:r>
            <a:r>
              <a:rPr kumimoji="0" lang="zh-CN" altLang="zh-CN" sz="4000" kern="0" dirty="0" smtClean="0">
                <a:solidFill>
                  <a:schemeClr val="bg1"/>
                </a:solidFill>
                <a:latin typeface="Times New Roman" panose="02020603050405020304" pitchFamily="18" charset="0"/>
              </a:rPr>
              <a:t>，讨论</a:t>
            </a:r>
            <a:r>
              <a:rPr kumimoji="0" lang="en-US" altLang="zh-CN" sz="4000" b="1" i="1" kern="0" dirty="0" smtClean="0">
                <a:solidFill>
                  <a:schemeClr val="bg1"/>
                </a:solidFill>
                <a:latin typeface="Times New Roman" panose="02020603050405020304" pitchFamily="18" charset="0"/>
              </a:rPr>
              <a:t>a</a:t>
            </a:r>
            <a:r>
              <a:rPr kumimoji="0" lang="zh-CN" altLang="en-US" sz="4000" kern="0" dirty="0" smtClean="0">
                <a:solidFill>
                  <a:schemeClr val="bg1"/>
                </a:solidFill>
                <a:latin typeface="Times New Roman" panose="02020603050405020304" pitchFamily="18" charset="0"/>
              </a:rPr>
              <a:t>取何值时</a:t>
            </a:r>
            <a:r>
              <a:rPr kumimoji="0" lang="en-US" altLang="zh-CN" sz="4000" b="1" i="1" kern="0" dirty="0" smtClean="0">
                <a:solidFill>
                  <a:schemeClr val="bg1"/>
                </a:solidFill>
                <a:latin typeface="Times New Roman" panose="02020603050405020304" pitchFamily="18" charset="0"/>
              </a:rPr>
              <a:t>A</a:t>
            </a:r>
            <a:r>
              <a:rPr kumimoji="0" lang="zh-CN" altLang="en-US" sz="4000" kern="0" dirty="0" smtClean="0">
                <a:solidFill>
                  <a:schemeClr val="bg1"/>
                </a:solidFill>
                <a:latin typeface="Times New Roman" panose="02020603050405020304" pitchFamily="18" charset="0"/>
              </a:rPr>
              <a:t>能对角化，并给出一个可逆矩阵</a:t>
            </a:r>
            <a:r>
              <a:rPr kumimoji="0" lang="en-US" altLang="zh-CN" sz="4000" b="1" i="1" kern="0" dirty="0" smtClean="0">
                <a:solidFill>
                  <a:schemeClr val="bg1"/>
                </a:solidFill>
                <a:latin typeface="Times New Roman" panose="02020603050405020304" pitchFamily="18" charset="0"/>
              </a:rPr>
              <a:t>P</a:t>
            </a:r>
            <a:r>
              <a:rPr kumimoji="0" lang="zh-CN" altLang="en-US" sz="4000" kern="0" dirty="0" smtClean="0">
                <a:solidFill>
                  <a:schemeClr val="bg1"/>
                </a:solidFill>
                <a:latin typeface="Times New Roman" panose="02020603050405020304" pitchFamily="18" charset="0"/>
              </a:rPr>
              <a:t>使得</a:t>
            </a:r>
            <a:r>
              <a:rPr kumimoji="0" lang="en-US" altLang="zh-CN" sz="4000" b="1" i="1" kern="0" dirty="0" smtClean="0">
                <a:solidFill>
                  <a:schemeClr val="bg1"/>
                </a:solidFill>
                <a:latin typeface="Times New Roman" panose="02020603050405020304" pitchFamily="18" charset="0"/>
              </a:rPr>
              <a:t>P</a:t>
            </a:r>
            <a:r>
              <a:rPr kumimoji="0" lang="en-US" altLang="zh-CN" sz="4000" kern="0" baseline="30000" dirty="0" smtClean="0">
                <a:solidFill>
                  <a:schemeClr val="bg1"/>
                </a:solidFill>
                <a:latin typeface="Times New Roman" panose="02020603050405020304" pitchFamily="18" charset="0"/>
              </a:rPr>
              <a:t>-1</a:t>
            </a:r>
            <a:r>
              <a:rPr kumimoji="0" lang="en-US" altLang="zh-CN" sz="4000" b="1" i="1" kern="0" dirty="0" smtClean="0">
                <a:solidFill>
                  <a:schemeClr val="bg1"/>
                </a:solidFill>
                <a:latin typeface="Times New Roman" panose="02020603050405020304" pitchFamily="18" charset="0"/>
              </a:rPr>
              <a:t>AP</a:t>
            </a:r>
            <a:r>
              <a:rPr kumimoji="0" lang="zh-CN" altLang="en-US" sz="4000" kern="0" dirty="0" smtClean="0">
                <a:solidFill>
                  <a:schemeClr val="bg1"/>
                </a:solidFill>
                <a:latin typeface="Times New Roman" panose="02020603050405020304" pitchFamily="18" charset="0"/>
              </a:rPr>
              <a:t>为对角矩阵</a:t>
            </a:r>
            <a:r>
              <a:rPr kumimoji="0" lang="en-US" altLang="zh-CN" sz="4000" kern="0" dirty="0" smtClean="0">
                <a:solidFill>
                  <a:schemeClr val="bg1"/>
                </a:solidFill>
                <a:latin typeface="Times New Roman" panose="02020603050405020304" pitchFamily="18" charset="0"/>
              </a:rPr>
              <a:t>.</a:t>
            </a:r>
          </a:p>
        </p:txBody>
      </p:sp>
      <p:graphicFrame>
        <p:nvGraphicFramePr>
          <p:cNvPr id="3" name="Object 5"/>
          <p:cNvGraphicFramePr>
            <a:graphicFrameLocks noChangeAspect="1"/>
          </p:cNvGraphicFramePr>
          <p:nvPr>
            <p:extLst>
              <p:ext uri="{D42A27DB-BD31-4B8C-83A1-F6EECF244321}">
                <p14:modId xmlns:p14="http://schemas.microsoft.com/office/powerpoint/2010/main" val="2591439206"/>
              </p:ext>
            </p:extLst>
          </p:nvPr>
        </p:nvGraphicFramePr>
        <p:xfrm>
          <a:off x="4392901" y="1730808"/>
          <a:ext cx="3410792" cy="1782762"/>
        </p:xfrm>
        <a:graphic>
          <a:graphicData uri="http://schemas.openxmlformats.org/presentationml/2006/ole">
            <mc:AlternateContent xmlns:mc="http://schemas.openxmlformats.org/markup-compatibility/2006">
              <mc:Choice xmlns:v="urn:schemas-microsoft-com:vml" Requires="v">
                <p:oleObj spid="_x0000_s69849" name="公式" r:id="rId3" imgW="1300680" imgH="786240" progId="Equation.3">
                  <p:embed/>
                </p:oleObj>
              </mc:Choice>
              <mc:Fallback>
                <p:oleObj name="公式" r:id="rId3" imgW="1300680" imgH="786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901" y="1730808"/>
                        <a:ext cx="3410792" cy="1782762"/>
                      </a:xfrm>
                      <a:prstGeom prst="rect">
                        <a:avLst/>
                      </a:prstGeom>
                      <a:noFill/>
                      <a:ln>
                        <a:noFill/>
                      </a:ln>
                      <a:effectLst/>
                    </p:spPr>
                  </p:pic>
                </p:oleObj>
              </mc:Fallback>
            </mc:AlternateContent>
          </a:graphicData>
        </a:graphic>
      </p:graphicFrame>
      <p:sp>
        <p:nvSpPr>
          <p:cNvPr id="4" name="矩形 3"/>
          <p:cNvSpPr/>
          <p:nvPr/>
        </p:nvSpPr>
        <p:spPr>
          <a:xfrm>
            <a:off x="1452851" y="960870"/>
            <a:ext cx="4513026" cy="769938"/>
          </a:xfrm>
          <a:prstGeom prst="rect">
            <a:avLst/>
          </a:prstGeom>
        </p:spPr>
        <p:txBody>
          <a:bodyPr wrap="square">
            <a:spAutoFit/>
          </a:bodyPr>
          <a:lstStyle/>
          <a:p>
            <a:pPr algn="ctr" eaLnBrk="1" hangingPunct="1">
              <a:defRPr/>
            </a:pPr>
            <a:r>
              <a:rPr kumimoji="0" lang="zh-CN" altLang="en-US" sz="4400" kern="0" dirty="0">
                <a:solidFill>
                  <a:srgbClr val="FFFFFF"/>
                </a:solidFill>
                <a:latin typeface="Arial"/>
                <a:ea typeface="宋体"/>
                <a:cs typeface="+mj-cs"/>
              </a:rPr>
              <a:t>例</a:t>
            </a:r>
            <a:r>
              <a:rPr kumimoji="0" lang="en-US" altLang="zh-CN" sz="4400" kern="0" dirty="0">
                <a:solidFill>
                  <a:srgbClr val="FFFFFF"/>
                </a:solidFill>
                <a:latin typeface="Arial"/>
                <a:ea typeface="宋体"/>
                <a:cs typeface="+mj-cs"/>
              </a:rPr>
              <a:t>4.13 </a:t>
            </a:r>
            <a:r>
              <a:rPr kumimoji="0" lang="zh-CN" altLang="en-US" sz="4400" kern="0" dirty="0">
                <a:solidFill>
                  <a:srgbClr val="FFFFFF"/>
                </a:solidFill>
                <a:latin typeface="Arial"/>
                <a:ea typeface="宋体"/>
                <a:cs typeface="+mj-cs"/>
              </a:rPr>
              <a:t>设方阵 </a:t>
            </a:r>
          </a:p>
        </p:txBody>
      </p:sp>
    </p:spTree>
    <p:extLst>
      <p:ext uri="{BB962C8B-B14F-4D97-AF65-F5344CB8AC3E}">
        <p14:creationId xmlns:p14="http://schemas.microsoft.com/office/powerpoint/2010/main" val="40083908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2784042" y="849745"/>
            <a:ext cx="7313612" cy="5791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endParaRPr kumimoji="0" lang="en-US" altLang="zh-CN" kern="0" smtClean="0"/>
          </a:p>
          <a:p>
            <a:pPr eaLnBrk="1" hangingPunct="1">
              <a:defRPr/>
            </a:pPr>
            <a:endParaRPr kumimoji="0" lang="en-US" altLang="zh-CN" kern="0" smtClean="0"/>
          </a:p>
          <a:p>
            <a:pPr eaLnBrk="1" hangingPunct="1">
              <a:defRPr/>
            </a:pPr>
            <a:endParaRPr kumimoji="0" lang="en-US" altLang="zh-CN" kern="0" smtClean="0"/>
          </a:p>
          <a:p>
            <a:pPr eaLnBrk="1" hangingPunct="1">
              <a:defRPr/>
            </a:pPr>
            <a:endParaRPr kumimoji="0" lang="en-US" altLang="zh-CN" kern="0" smtClean="0"/>
          </a:p>
          <a:p>
            <a:pPr eaLnBrk="1" hangingPunct="1">
              <a:defRPr/>
            </a:pPr>
            <a:endParaRPr kumimoji="0" lang="zh-CN" altLang="en-US" kern="0" smtClean="0">
              <a:solidFill>
                <a:schemeClr val="bg1"/>
              </a:solidFill>
            </a:endParaRPr>
          </a:p>
          <a:p>
            <a:pPr eaLnBrk="1" hangingPunct="1">
              <a:defRPr/>
            </a:pPr>
            <a:endParaRPr kumimoji="0" lang="zh-CN" altLang="en-US" kern="0" dirty="0" smtClean="0">
              <a:solidFill>
                <a:schemeClr val="bg1"/>
              </a:solidFill>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4163150241"/>
              </p:ext>
            </p:extLst>
          </p:nvPr>
        </p:nvGraphicFramePr>
        <p:xfrm>
          <a:off x="3727017" y="949758"/>
          <a:ext cx="4826000" cy="1793875"/>
        </p:xfrm>
        <a:graphic>
          <a:graphicData uri="http://schemas.openxmlformats.org/presentationml/2006/ole">
            <mc:AlternateContent xmlns:mc="http://schemas.openxmlformats.org/markup-compatibility/2006">
              <mc:Choice xmlns:v="urn:schemas-microsoft-com:vml" Requires="v">
                <p:oleObj spid="_x0000_s71300" name="公式" r:id="rId3" imgW="2197800" imgH="786240" progId="Equation.3">
                  <p:embed/>
                </p:oleObj>
              </mc:Choice>
              <mc:Fallback>
                <p:oleObj name="公式" r:id="rId3" imgW="2197800" imgH="786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7017" y="949758"/>
                        <a:ext cx="4826000" cy="179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3581582381"/>
              </p:ext>
            </p:extLst>
          </p:nvPr>
        </p:nvGraphicFramePr>
        <p:xfrm>
          <a:off x="5050992" y="3181783"/>
          <a:ext cx="4186237" cy="576262"/>
        </p:xfrm>
        <a:graphic>
          <a:graphicData uri="http://schemas.openxmlformats.org/presentationml/2006/ole">
            <mc:AlternateContent xmlns:mc="http://schemas.openxmlformats.org/markup-compatibility/2006">
              <mc:Choice xmlns:v="urn:schemas-microsoft-com:vml" Requires="v">
                <p:oleObj spid="_x0000_s71301" name="公式" r:id="rId5" imgW="1906200" imgH="213480" progId="Equation.3">
                  <p:embed/>
                </p:oleObj>
              </mc:Choice>
              <mc:Fallback>
                <p:oleObj name="公式" r:id="rId5" imgW="1906200" imgH="21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0992" y="3181783"/>
                        <a:ext cx="4186237"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2286351830"/>
              </p:ext>
            </p:extLst>
          </p:nvPr>
        </p:nvGraphicFramePr>
        <p:xfrm>
          <a:off x="4323917" y="4675620"/>
          <a:ext cx="4921250" cy="512763"/>
        </p:xfrm>
        <a:graphic>
          <a:graphicData uri="http://schemas.openxmlformats.org/presentationml/2006/ole">
            <mc:AlternateContent xmlns:mc="http://schemas.openxmlformats.org/markup-compatibility/2006">
              <mc:Choice xmlns:v="urn:schemas-microsoft-com:vml" Requires="v">
                <p:oleObj spid="_x0000_s71302" name="公式" r:id="rId7" imgW="2242440" imgH="179640" progId="Equation.3">
                  <p:embed/>
                </p:oleObj>
              </mc:Choice>
              <mc:Fallback>
                <p:oleObj name="公式" r:id="rId7" imgW="2242440" imgH="179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3917" y="4675620"/>
                        <a:ext cx="4921250"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p:nvPr/>
        </p:nvSpPr>
        <p:spPr>
          <a:xfrm>
            <a:off x="1641042" y="856095"/>
            <a:ext cx="595035" cy="584775"/>
          </a:xfrm>
          <a:prstGeom prst="rect">
            <a:avLst/>
          </a:prstGeom>
        </p:spPr>
        <p:txBody>
          <a:bodyPr wrap="none">
            <a:spAutoFit/>
          </a:bodyPr>
          <a:lstStyle/>
          <a:p>
            <a:pPr eaLnBrk="1" hangingPunct="1">
              <a:defRPr/>
            </a:pPr>
            <a:r>
              <a:rPr lang="zh-CN" altLang="en-US" dirty="0">
                <a:solidFill>
                  <a:schemeClr val="bg1"/>
                </a:solidFill>
                <a:effectLst>
                  <a:outerShdw blurRad="38100" dist="38100" dir="2700000" algn="tl">
                    <a:srgbClr val="000000">
                      <a:alpha val="43137"/>
                    </a:srgbClr>
                  </a:outerShdw>
                </a:effectLst>
              </a:rPr>
              <a:t>解</a:t>
            </a:r>
            <a:endParaRPr lang="en-US" altLang="zh-CN"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1487054" y="3818370"/>
            <a:ext cx="4197350" cy="584200"/>
          </a:xfrm>
          <a:prstGeom prst="rect">
            <a:avLst/>
          </a:prstGeom>
        </p:spPr>
        <p:txBody>
          <a:bodyPr wrap="none">
            <a:spAutoFit/>
          </a:bodyPr>
          <a:lstStyle/>
          <a:p>
            <a:pPr algn="ctr" eaLnBrk="1" hangingPunct="1">
              <a:defRPr/>
            </a:pPr>
            <a:r>
              <a:rPr kumimoji="0" lang="en-US" altLang="zh-CN" kern="0" dirty="0">
                <a:solidFill>
                  <a:srgbClr val="FFFFFF"/>
                </a:solidFill>
                <a:ea typeface="宋体"/>
                <a:cs typeface="+mj-cs"/>
              </a:rPr>
              <a:t>(1) </a:t>
            </a:r>
            <a:r>
              <a:rPr kumimoji="0" lang="zh-CN" altLang="en-US" kern="0" dirty="0">
                <a:solidFill>
                  <a:srgbClr val="FFFFFF"/>
                </a:solidFill>
                <a:latin typeface="Arial"/>
                <a:ea typeface="宋体"/>
                <a:cs typeface="+mj-cs"/>
              </a:rPr>
              <a:t>若</a:t>
            </a:r>
            <a:r>
              <a:rPr kumimoji="0" lang="zh-CN" altLang="en-US" i="1" kern="0" dirty="0">
                <a:solidFill>
                  <a:srgbClr val="FFFFFF"/>
                </a:solidFill>
                <a:ea typeface="宋体"/>
                <a:cs typeface="+mj-cs"/>
                <a:sym typeface="Symbol" panose="05050102010706020507" pitchFamily="18" charset="2"/>
              </a:rPr>
              <a:t></a:t>
            </a:r>
            <a:r>
              <a:rPr kumimoji="0" lang="zh-CN" altLang="en-US" kern="0" dirty="0">
                <a:solidFill>
                  <a:srgbClr val="FFFFFF"/>
                </a:solidFill>
                <a:ea typeface="宋体"/>
                <a:cs typeface="+mj-cs"/>
                <a:sym typeface="Symbol" panose="05050102010706020507" pitchFamily="18" charset="2"/>
              </a:rPr>
              <a:t> </a:t>
            </a:r>
            <a:r>
              <a:rPr kumimoji="0" lang="en-US" altLang="zh-CN" kern="0" dirty="0">
                <a:solidFill>
                  <a:srgbClr val="FFFFFF"/>
                </a:solidFill>
                <a:ea typeface="宋体"/>
                <a:cs typeface="+mj-cs"/>
                <a:sym typeface="Symbol" panose="05050102010706020507" pitchFamily="18" charset="2"/>
              </a:rPr>
              <a:t>= 2</a:t>
            </a:r>
            <a:r>
              <a:rPr kumimoji="0" lang="zh-CN" altLang="en-US" kern="0" dirty="0">
                <a:solidFill>
                  <a:srgbClr val="FFFFFF"/>
                </a:solidFill>
                <a:latin typeface="Arial"/>
                <a:ea typeface="宋体"/>
                <a:cs typeface="+mj-cs"/>
              </a:rPr>
              <a:t>为二重根</a:t>
            </a:r>
            <a:r>
              <a:rPr kumimoji="0" lang="en-US" altLang="zh-CN" kern="0" dirty="0">
                <a:solidFill>
                  <a:srgbClr val="FFFFFF"/>
                </a:solidFill>
                <a:ea typeface="宋体"/>
                <a:cs typeface="+mj-cs"/>
              </a:rPr>
              <a:t>,</a:t>
            </a:r>
            <a:r>
              <a:rPr kumimoji="0" lang="zh-CN" altLang="en-US" kern="0" dirty="0">
                <a:solidFill>
                  <a:srgbClr val="FFFFFF"/>
                </a:solidFill>
                <a:latin typeface="Arial"/>
                <a:ea typeface="宋体"/>
                <a:cs typeface="+mj-cs"/>
              </a:rPr>
              <a:t>则</a:t>
            </a:r>
          </a:p>
        </p:txBody>
      </p:sp>
      <p:sp>
        <p:nvSpPr>
          <p:cNvPr id="8" name="矩形 7"/>
          <p:cNvSpPr/>
          <p:nvPr/>
        </p:nvSpPr>
        <p:spPr>
          <a:xfrm>
            <a:off x="2266517" y="5647170"/>
            <a:ext cx="4310062" cy="584200"/>
          </a:xfrm>
          <a:prstGeom prst="rect">
            <a:avLst/>
          </a:prstGeom>
        </p:spPr>
        <p:txBody>
          <a:bodyPr wrap="none">
            <a:spAutoFit/>
          </a:bodyPr>
          <a:lstStyle/>
          <a:p>
            <a:pPr algn="ctr" eaLnBrk="1" hangingPunct="1">
              <a:defRPr/>
            </a:pPr>
            <a:r>
              <a:rPr kumimoji="0" lang="zh-CN" altLang="en-US" kern="0" dirty="0">
                <a:solidFill>
                  <a:srgbClr val="FFFFFF"/>
                </a:solidFill>
                <a:latin typeface="Arial"/>
                <a:ea typeface="宋体"/>
                <a:cs typeface="+mj-cs"/>
              </a:rPr>
              <a:t>这时另一个特征值为</a:t>
            </a:r>
            <a:r>
              <a:rPr kumimoji="0" lang="en-US" altLang="zh-CN" kern="0" dirty="0">
                <a:solidFill>
                  <a:srgbClr val="FFFFFF"/>
                </a:solidFill>
                <a:ea typeface="宋体"/>
                <a:cs typeface="+mj-cs"/>
              </a:rPr>
              <a:t>6</a:t>
            </a:r>
            <a:r>
              <a:rPr kumimoji="0" lang="en-US" altLang="zh-CN" kern="0" dirty="0">
                <a:solidFill>
                  <a:srgbClr val="FFFFFF"/>
                </a:solidFill>
                <a:latin typeface="Arial"/>
                <a:ea typeface="宋体"/>
                <a:cs typeface="+mj-cs"/>
              </a:rPr>
              <a:t>. </a:t>
            </a:r>
          </a:p>
        </p:txBody>
      </p:sp>
    </p:spTree>
    <p:extLst>
      <p:ext uri="{BB962C8B-B14F-4D97-AF65-F5344CB8AC3E}">
        <p14:creationId xmlns:p14="http://schemas.microsoft.com/office/powerpoint/2010/main" val="55477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1708440" y="2419927"/>
            <a:ext cx="8737888" cy="580794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endParaRPr kumimoji="0" lang="en-US" altLang="zh-CN" kern="0" smtClean="0">
              <a:latin typeface="Times New Roman" panose="02020603050405020304" pitchFamily="18" charset="0"/>
            </a:endParaRPr>
          </a:p>
          <a:p>
            <a:pPr eaLnBrk="1" hangingPunct="1">
              <a:defRPr/>
            </a:pPr>
            <a:endParaRPr kumimoji="0" lang="en-US" altLang="zh-CN" kern="0" smtClean="0">
              <a:latin typeface="Times New Roman" panose="02020603050405020304" pitchFamily="18" charset="0"/>
            </a:endParaRPr>
          </a:p>
          <a:p>
            <a:pPr eaLnBrk="1" hangingPunct="1">
              <a:defRPr/>
            </a:pPr>
            <a:endParaRPr kumimoji="0" lang="en-US" altLang="zh-CN" kern="0" smtClean="0"/>
          </a:p>
          <a:p>
            <a:pPr eaLnBrk="1" hangingPunct="1">
              <a:defRPr/>
            </a:pPr>
            <a:endParaRPr kumimoji="0" lang="en-US" altLang="zh-CN" kern="0" dirty="0" smtClean="0"/>
          </a:p>
        </p:txBody>
      </p:sp>
      <p:graphicFrame>
        <p:nvGraphicFramePr>
          <p:cNvPr id="3" name="Object 5"/>
          <p:cNvGraphicFramePr>
            <a:graphicFrameLocks noChangeAspect="1"/>
          </p:cNvGraphicFramePr>
          <p:nvPr>
            <p:extLst>
              <p:ext uri="{D42A27DB-BD31-4B8C-83A1-F6EECF244321}">
                <p14:modId xmlns:p14="http://schemas.microsoft.com/office/powerpoint/2010/main" val="1150067276"/>
              </p:ext>
            </p:extLst>
          </p:nvPr>
        </p:nvGraphicFramePr>
        <p:xfrm>
          <a:off x="5222442" y="514478"/>
          <a:ext cx="3139600" cy="1799061"/>
        </p:xfrm>
        <a:graphic>
          <a:graphicData uri="http://schemas.openxmlformats.org/presentationml/2006/ole">
            <mc:AlternateContent xmlns:mc="http://schemas.openxmlformats.org/markup-compatibility/2006">
              <mc:Choice xmlns:v="urn:schemas-microsoft-com:vml" Requires="v">
                <p:oleObj spid="_x0000_s72324" name="公式" r:id="rId3" imgW="1412640" imgH="786240" progId="Equation.3">
                  <p:embed/>
                </p:oleObj>
              </mc:Choice>
              <mc:Fallback>
                <p:oleObj name="公式" r:id="rId3" imgW="1412640" imgH="786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442" y="514478"/>
                        <a:ext cx="3139600" cy="1799061"/>
                      </a:xfrm>
                      <a:prstGeom prst="rect">
                        <a:avLst/>
                      </a:prstGeom>
                      <a:noFill/>
                      <a:ln>
                        <a:noFill/>
                      </a:ln>
                      <a:effec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3884132138"/>
              </p:ext>
            </p:extLst>
          </p:nvPr>
        </p:nvGraphicFramePr>
        <p:xfrm>
          <a:off x="5420014" y="2431483"/>
          <a:ext cx="1633484" cy="1799061"/>
        </p:xfrm>
        <a:graphic>
          <a:graphicData uri="http://schemas.openxmlformats.org/presentationml/2006/ole">
            <mc:AlternateContent xmlns:mc="http://schemas.openxmlformats.org/markup-compatibility/2006">
              <mc:Choice xmlns:v="urn:schemas-microsoft-com:vml" Requires="v">
                <p:oleObj spid="_x0000_s72325" name="公式" r:id="rId5" imgW="706320" imgH="786240" progId="Equation.3">
                  <p:embed/>
                </p:oleObj>
              </mc:Choice>
              <mc:Fallback>
                <p:oleObj name="公式" r:id="rId5" imgW="706320" imgH="786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0014" y="2431483"/>
                        <a:ext cx="1633484" cy="1799061"/>
                      </a:xfrm>
                      <a:prstGeom prst="rect">
                        <a:avLst/>
                      </a:prstGeom>
                      <a:noFill/>
                      <a:ln>
                        <a:noFill/>
                      </a:ln>
                      <a:effec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3505076204"/>
              </p:ext>
            </p:extLst>
          </p:nvPr>
        </p:nvGraphicFramePr>
        <p:xfrm>
          <a:off x="3207039" y="4431765"/>
          <a:ext cx="4941846" cy="1787917"/>
        </p:xfrm>
        <a:graphic>
          <a:graphicData uri="http://schemas.openxmlformats.org/presentationml/2006/ole">
            <mc:AlternateContent xmlns:mc="http://schemas.openxmlformats.org/markup-compatibility/2006">
              <mc:Choice xmlns:v="urn:schemas-microsoft-com:vml" Requires="v">
                <p:oleObj spid="_x0000_s72326" name="公式" r:id="rId7" imgW="2242440" imgH="786240" progId="Equation.3">
                  <p:embed/>
                </p:oleObj>
              </mc:Choice>
              <mc:Fallback>
                <p:oleObj name="公式" r:id="rId7" imgW="2242440" imgH="786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7039" y="4431765"/>
                        <a:ext cx="4941846" cy="1787917"/>
                      </a:xfrm>
                      <a:prstGeom prst="rect">
                        <a:avLst/>
                      </a:prstGeom>
                      <a:noFill/>
                      <a:ln>
                        <a:noFill/>
                      </a:ln>
                      <a:effectLst/>
                    </p:spPr>
                  </p:pic>
                </p:oleObj>
              </mc:Fallback>
            </mc:AlternateContent>
          </a:graphicData>
        </a:graphic>
      </p:graphicFrame>
      <p:sp>
        <p:nvSpPr>
          <p:cNvPr id="6" name="矩形 5"/>
          <p:cNvSpPr/>
          <p:nvPr/>
        </p:nvSpPr>
        <p:spPr>
          <a:xfrm>
            <a:off x="1938353" y="791418"/>
            <a:ext cx="2600599" cy="772163"/>
          </a:xfrm>
          <a:prstGeom prst="rect">
            <a:avLst/>
          </a:prstGeom>
        </p:spPr>
        <p:txBody>
          <a:bodyPr wrap="square">
            <a:spAutoFit/>
          </a:bodyPr>
          <a:lstStyle/>
          <a:p>
            <a:pPr algn="ctr" eaLnBrk="1" hangingPunct="1">
              <a:defRPr/>
            </a:pPr>
            <a:r>
              <a:rPr kumimoji="0" lang="zh-CN" altLang="en-US" sz="4400" kern="0" dirty="0">
                <a:solidFill>
                  <a:srgbClr val="FFFFFF"/>
                </a:solidFill>
                <a:latin typeface="Arial"/>
                <a:ea typeface="宋体"/>
                <a:cs typeface="+mj-cs"/>
              </a:rPr>
              <a:t>当</a:t>
            </a:r>
            <a:r>
              <a:rPr kumimoji="0" lang="zh-CN" altLang="en-US" sz="4400" i="1" kern="0" dirty="0">
                <a:solidFill>
                  <a:srgbClr val="FFFFFF"/>
                </a:solidFill>
                <a:ea typeface="宋体"/>
                <a:cs typeface="+mj-cs"/>
                <a:sym typeface="Symbol" panose="05050102010706020507" pitchFamily="18" charset="2"/>
              </a:rPr>
              <a:t></a:t>
            </a:r>
            <a:r>
              <a:rPr kumimoji="0" lang="zh-CN" altLang="en-US" sz="4400" kern="0" dirty="0">
                <a:solidFill>
                  <a:srgbClr val="FFFFFF"/>
                </a:solidFill>
                <a:ea typeface="宋体"/>
                <a:cs typeface="+mj-cs"/>
              </a:rPr>
              <a:t> </a:t>
            </a:r>
            <a:r>
              <a:rPr kumimoji="0" lang="en-US" altLang="zh-CN" sz="4400" kern="0" dirty="0">
                <a:solidFill>
                  <a:srgbClr val="FFFFFF"/>
                </a:solidFill>
                <a:ea typeface="宋体"/>
                <a:cs typeface="+mj-cs"/>
              </a:rPr>
              <a:t>= 2</a:t>
            </a:r>
            <a:r>
              <a:rPr kumimoji="0" lang="zh-CN" altLang="en-US" sz="4400" kern="0" dirty="0">
                <a:solidFill>
                  <a:srgbClr val="FFFFFF"/>
                </a:solidFill>
                <a:latin typeface="Arial"/>
                <a:ea typeface="宋体"/>
                <a:cs typeface="+mj-cs"/>
              </a:rPr>
              <a:t>时</a:t>
            </a:r>
            <a:r>
              <a:rPr kumimoji="0" lang="en-US" altLang="zh-CN" sz="4400" kern="0" dirty="0">
                <a:solidFill>
                  <a:srgbClr val="FFFFFF"/>
                </a:solidFill>
                <a:ea typeface="宋体"/>
                <a:cs typeface="+mj-cs"/>
              </a:rPr>
              <a:t>:</a:t>
            </a:r>
          </a:p>
        </p:txBody>
      </p:sp>
      <p:sp>
        <p:nvSpPr>
          <p:cNvPr id="7" name="矩形 6"/>
          <p:cNvSpPr/>
          <p:nvPr/>
        </p:nvSpPr>
        <p:spPr>
          <a:xfrm>
            <a:off x="2092614" y="2050273"/>
            <a:ext cx="2599049" cy="770571"/>
          </a:xfrm>
          <a:prstGeom prst="rect">
            <a:avLst/>
          </a:prstGeom>
        </p:spPr>
        <p:txBody>
          <a:bodyPr wrap="square">
            <a:spAutoFit/>
          </a:bodyPr>
          <a:lstStyle/>
          <a:p>
            <a:pPr algn="ctr" eaLnBrk="1" hangingPunct="1">
              <a:defRPr/>
            </a:pPr>
            <a:r>
              <a:rPr kumimoji="0" lang="zh-CN" altLang="en-US" sz="4400" kern="0" dirty="0">
                <a:solidFill>
                  <a:srgbClr val="FFFFFF"/>
                </a:solidFill>
                <a:latin typeface="Arial"/>
                <a:ea typeface="宋体"/>
                <a:cs typeface="+mj-cs"/>
              </a:rPr>
              <a:t>当</a:t>
            </a:r>
            <a:r>
              <a:rPr kumimoji="0" lang="zh-CN" altLang="en-US" sz="4400" i="1" kern="0" dirty="0">
                <a:solidFill>
                  <a:srgbClr val="FFFFFF"/>
                </a:solidFill>
                <a:ea typeface="宋体"/>
                <a:cs typeface="+mj-cs"/>
                <a:sym typeface="Symbol" panose="05050102010706020507" pitchFamily="18" charset="2"/>
              </a:rPr>
              <a:t></a:t>
            </a:r>
            <a:r>
              <a:rPr kumimoji="0" lang="zh-CN" altLang="en-US" sz="4400" kern="0" dirty="0">
                <a:solidFill>
                  <a:srgbClr val="FFFFFF"/>
                </a:solidFill>
                <a:ea typeface="宋体"/>
                <a:cs typeface="+mj-cs"/>
              </a:rPr>
              <a:t> </a:t>
            </a:r>
            <a:r>
              <a:rPr kumimoji="0" lang="en-US" altLang="zh-CN" sz="4400" kern="0" dirty="0">
                <a:solidFill>
                  <a:srgbClr val="FFFFFF"/>
                </a:solidFill>
                <a:ea typeface="宋体"/>
                <a:cs typeface="+mj-cs"/>
              </a:rPr>
              <a:t>= 6</a:t>
            </a:r>
            <a:r>
              <a:rPr kumimoji="0" lang="zh-CN" altLang="en-US" sz="4400" kern="0" dirty="0">
                <a:solidFill>
                  <a:srgbClr val="FFFFFF"/>
                </a:solidFill>
                <a:latin typeface="Arial"/>
                <a:ea typeface="宋体"/>
                <a:cs typeface="+mj-cs"/>
              </a:rPr>
              <a:t>时</a:t>
            </a:r>
            <a:r>
              <a:rPr kumimoji="0" lang="en-US" altLang="zh-CN" sz="4400" kern="0" dirty="0">
                <a:solidFill>
                  <a:srgbClr val="FFFFFF"/>
                </a:solidFill>
                <a:ea typeface="宋体"/>
                <a:cs typeface="+mj-cs"/>
              </a:rPr>
              <a:t>:</a:t>
            </a:r>
          </a:p>
        </p:txBody>
      </p:sp>
    </p:spTree>
    <p:extLst>
      <p:ext uri="{BB962C8B-B14F-4D97-AF65-F5344CB8AC3E}">
        <p14:creationId xmlns:p14="http://schemas.microsoft.com/office/powerpoint/2010/main" val="504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931573" y="619125"/>
            <a:ext cx="10567699" cy="36845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endParaRPr kumimoji="0" lang="en-US" altLang="zh-CN" kern="0" smtClean="0"/>
          </a:p>
          <a:p>
            <a:pPr eaLnBrk="1" hangingPunct="1">
              <a:defRPr/>
            </a:pPr>
            <a:endParaRPr kumimoji="0" lang="en-US" altLang="zh-CN" kern="0" smtClean="0"/>
          </a:p>
          <a:p>
            <a:pPr eaLnBrk="1" hangingPunct="1">
              <a:defRPr/>
            </a:pPr>
            <a:endParaRPr kumimoji="0" lang="en-US" altLang="zh-CN" kern="0" smtClean="0"/>
          </a:p>
          <a:p>
            <a:pPr eaLnBrk="1" hangingPunct="1">
              <a:defRPr/>
            </a:pPr>
            <a:r>
              <a:rPr kumimoji="0" lang="en-US" altLang="zh-CN" sz="4000" kern="0" smtClean="0">
                <a:solidFill>
                  <a:schemeClr val="bg1"/>
                </a:solidFill>
                <a:latin typeface="Times New Roman" panose="02020603050405020304" pitchFamily="18" charset="0"/>
              </a:rPr>
              <a:t>(2)</a:t>
            </a:r>
            <a:r>
              <a:rPr kumimoji="0" lang="zh-CN" altLang="en-US" sz="4000" kern="0" smtClean="0">
                <a:solidFill>
                  <a:schemeClr val="bg1"/>
                </a:solidFill>
              </a:rPr>
              <a:t>若</a:t>
            </a:r>
            <a:r>
              <a:rPr kumimoji="0" lang="zh-CN" altLang="en-US" sz="4000" i="1" kern="0" smtClean="0">
                <a:solidFill>
                  <a:schemeClr val="bg1"/>
                </a:solidFill>
                <a:latin typeface="Times New Roman" panose="02020603050405020304" pitchFamily="18" charset="0"/>
                <a:sym typeface="Symbol" panose="05050102010706020507" pitchFamily="18" charset="2"/>
              </a:rPr>
              <a:t></a:t>
            </a:r>
            <a:r>
              <a:rPr kumimoji="0" lang="zh-CN" altLang="en-US" sz="4000" kern="0" smtClean="0">
                <a:solidFill>
                  <a:schemeClr val="bg1"/>
                </a:solidFill>
                <a:latin typeface="Times New Roman" panose="02020603050405020304" pitchFamily="18" charset="0"/>
                <a:sym typeface="Symbol" panose="05050102010706020507" pitchFamily="18" charset="2"/>
              </a:rPr>
              <a:t> </a:t>
            </a:r>
            <a:r>
              <a:rPr kumimoji="0" lang="en-US" altLang="zh-CN" sz="4000" kern="0" smtClean="0">
                <a:solidFill>
                  <a:schemeClr val="bg1"/>
                </a:solidFill>
                <a:latin typeface="Times New Roman" panose="02020603050405020304" pitchFamily="18" charset="0"/>
                <a:sym typeface="Symbol" panose="05050102010706020507" pitchFamily="18" charset="2"/>
              </a:rPr>
              <a:t>= 2</a:t>
            </a:r>
            <a:r>
              <a:rPr kumimoji="0" lang="zh-CN" altLang="en-US" sz="4000" kern="0" smtClean="0">
                <a:solidFill>
                  <a:schemeClr val="bg1"/>
                </a:solidFill>
              </a:rPr>
              <a:t>不是二重根</a:t>
            </a:r>
            <a:r>
              <a:rPr kumimoji="0" lang="en-US" altLang="zh-CN" sz="4000" kern="0" smtClean="0">
                <a:solidFill>
                  <a:schemeClr val="bg1"/>
                </a:solidFill>
                <a:latin typeface="Times New Roman" panose="02020603050405020304" pitchFamily="18" charset="0"/>
              </a:rPr>
              <a:t>,</a:t>
            </a:r>
            <a:r>
              <a:rPr kumimoji="0" lang="zh-CN" altLang="en-US" sz="4000" kern="0" smtClean="0">
                <a:solidFill>
                  <a:schemeClr val="bg1"/>
                </a:solidFill>
              </a:rPr>
              <a:t>则</a:t>
            </a:r>
            <a:r>
              <a:rPr kumimoji="0" lang="zh-CN" altLang="en-US" sz="4000" i="1" kern="0" smtClean="0">
                <a:solidFill>
                  <a:schemeClr val="bg1"/>
                </a:solidFill>
                <a:latin typeface="Times New Roman" panose="02020603050405020304" pitchFamily="18" charset="0"/>
                <a:sym typeface="Symbol" panose="05050102010706020507" pitchFamily="18" charset="2"/>
              </a:rPr>
              <a:t></a:t>
            </a:r>
            <a:r>
              <a:rPr kumimoji="0" lang="en-US" altLang="zh-CN" sz="4000" kern="0" baseline="30000" smtClean="0">
                <a:solidFill>
                  <a:schemeClr val="bg1"/>
                </a:solidFill>
                <a:latin typeface="Times New Roman" panose="02020603050405020304" pitchFamily="18" charset="0"/>
                <a:sym typeface="Symbol" panose="05050102010706020507" pitchFamily="18" charset="2"/>
              </a:rPr>
              <a:t>2</a:t>
            </a:r>
            <a:r>
              <a:rPr kumimoji="0" lang="en-US" altLang="zh-CN" sz="4000" kern="0" smtClean="0">
                <a:solidFill>
                  <a:schemeClr val="bg1"/>
                </a:solidFill>
                <a:latin typeface="Times New Roman" panose="02020603050405020304" pitchFamily="18" charset="0"/>
                <a:sym typeface="Symbol" panose="05050102010706020507" pitchFamily="18" charset="2"/>
              </a:rPr>
              <a:t> - 8</a:t>
            </a:r>
            <a:r>
              <a:rPr kumimoji="0" lang="en-US" altLang="zh-CN" sz="4000" i="1" kern="0" smtClean="0">
                <a:solidFill>
                  <a:schemeClr val="bg1"/>
                </a:solidFill>
                <a:latin typeface="Times New Roman" panose="02020603050405020304" pitchFamily="18" charset="0"/>
                <a:sym typeface="Symbol" panose="05050102010706020507" pitchFamily="18" charset="2"/>
              </a:rPr>
              <a:t> +</a:t>
            </a:r>
            <a:r>
              <a:rPr kumimoji="0" lang="en-US" altLang="zh-CN" sz="4000" kern="0" smtClean="0">
                <a:solidFill>
                  <a:schemeClr val="bg1"/>
                </a:solidFill>
                <a:latin typeface="Times New Roman" panose="02020603050405020304" pitchFamily="18" charset="0"/>
                <a:sym typeface="Symbol" panose="05050102010706020507" pitchFamily="18" charset="2"/>
              </a:rPr>
              <a:t>3</a:t>
            </a:r>
            <a:r>
              <a:rPr kumimoji="0" lang="en-US" altLang="zh-CN" sz="4000" i="1" kern="0" smtClean="0">
                <a:solidFill>
                  <a:schemeClr val="bg1"/>
                </a:solidFill>
                <a:latin typeface="Times New Roman" panose="02020603050405020304" pitchFamily="18" charset="0"/>
                <a:sym typeface="Symbol" panose="05050102010706020507" pitchFamily="18" charset="2"/>
              </a:rPr>
              <a:t>a </a:t>
            </a:r>
            <a:r>
              <a:rPr kumimoji="0" lang="en-US" altLang="zh-CN" sz="4000" kern="0" smtClean="0">
                <a:solidFill>
                  <a:schemeClr val="bg1"/>
                </a:solidFill>
                <a:latin typeface="Times New Roman" panose="02020603050405020304" pitchFamily="18" charset="0"/>
                <a:sym typeface="Symbol" panose="05050102010706020507" pitchFamily="18" charset="2"/>
              </a:rPr>
              <a:t>+18</a:t>
            </a:r>
            <a:r>
              <a:rPr kumimoji="0" lang="zh-CN" altLang="en-US" sz="4000" kern="0" smtClean="0">
                <a:solidFill>
                  <a:schemeClr val="bg1"/>
                </a:solidFill>
                <a:latin typeface="Times New Roman" panose="02020603050405020304" pitchFamily="18" charset="0"/>
              </a:rPr>
              <a:t>是一个完全平方数</a:t>
            </a:r>
            <a:r>
              <a:rPr kumimoji="0" lang="en-US" altLang="zh-CN" sz="4000" kern="0" smtClean="0">
                <a:solidFill>
                  <a:schemeClr val="bg1"/>
                </a:solidFill>
                <a:latin typeface="Times New Roman" panose="02020603050405020304" pitchFamily="18" charset="0"/>
              </a:rPr>
              <a:t>, </a:t>
            </a:r>
            <a:r>
              <a:rPr kumimoji="0" lang="zh-CN" altLang="en-US" sz="4000" kern="0" smtClean="0">
                <a:solidFill>
                  <a:schemeClr val="bg1"/>
                </a:solidFill>
                <a:latin typeface="Times New Roman" panose="02020603050405020304" pitchFamily="18" charset="0"/>
              </a:rPr>
              <a:t>于是</a:t>
            </a:r>
            <a:r>
              <a:rPr kumimoji="0" lang="en-US" altLang="zh-CN" sz="4000" kern="0" smtClean="0">
                <a:solidFill>
                  <a:schemeClr val="bg1"/>
                </a:solidFill>
                <a:latin typeface="Times New Roman" panose="02020603050405020304" pitchFamily="18" charset="0"/>
                <a:sym typeface="Symbol" panose="05050102010706020507" pitchFamily="18" charset="2"/>
              </a:rPr>
              <a:t>3</a:t>
            </a:r>
            <a:r>
              <a:rPr kumimoji="0" lang="en-US" altLang="zh-CN" sz="4000" i="1" kern="0" smtClean="0">
                <a:solidFill>
                  <a:schemeClr val="bg1"/>
                </a:solidFill>
                <a:latin typeface="Times New Roman" panose="02020603050405020304" pitchFamily="18" charset="0"/>
                <a:sym typeface="Symbol" panose="05050102010706020507" pitchFamily="18" charset="2"/>
              </a:rPr>
              <a:t>a </a:t>
            </a:r>
            <a:r>
              <a:rPr kumimoji="0" lang="en-US" altLang="zh-CN" sz="4000" kern="0" smtClean="0">
                <a:solidFill>
                  <a:schemeClr val="bg1"/>
                </a:solidFill>
                <a:latin typeface="Times New Roman" panose="02020603050405020304" pitchFamily="18" charset="0"/>
                <a:sym typeface="Symbol" panose="05050102010706020507" pitchFamily="18" charset="2"/>
              </a:rPr>
              <a:t>+18 = 16</a:t>
            </a:r>
            <a:r>
              <a:rPr kumimoji="0" lang="en-US" altLang="zh-CN" sz="4000" kern="0" smtClean="0">
                <a:solidFill>
                  <a:schemeClr val="bg1"/>
                </a:solidFill>
                <a:latin typeface="Times New Roman" panose="02020603050405020304" pitchFamily="18" charset="0"/>
              </a:rPr>
              <a:t>, </a:t>
            </a:r>
            <a:r>
              <a:rPr kumimoji="0" lang="zh-CN" altLang="en-US" sz="4000" kern="0" smtClean="0">
                <a:solidFill>
                  <a:schemeClr val="bg1"/>
                </a:solidFill>
                <a:latin typeface="Times New Roman" panose="02020603050405020304" pitchFamily="18" charset="0"/>
              </a:rPr>
              <a:t>进而</a:t>
            </a:r>
            <a:r>
              <a:rPr kumimoji="0" lang="en-US" altLang="zh-CN" sz="4000" i="1" kern="0" smtClean="0">
                <a:solidFill>
                  <a:schemeClr val="bg1"/>
                </a:solidFill>
                <a:latin typeface="Times New Roman" panose="02020603050405020304" pitchFamily="18" charset="0"/>
              </a:rPr>
              <a:t>a</a:t>
            </a:r>
            <a:r>
              <a:rPr kumimoji="0" lang="en-US" altLang="zh-CN" sz="4000" kern="0" smtClean="0">
                <a:solidFill>
                  <a:schemeClr val="bg1"/>
                </a:solidFill>
                <a:latin typeface="Times New Roman" panose="02020603050405020304" pitchFamily="18" charset="0"/>
              </a:rPr>
              <a:t> = -2/3, </a:t>
            </a:r>
            <a:r>
              <a:rPr kumimoji="0" lang="zh-CN" altLang="en-US" sz="4000" kern="0" smtClean="0">
                <a:solidFill>
                  <a:schemeClr val="bg1"/>
                </a:solidFill>
                <a:latin typeface="Times New Roman" panose="02020603050405020304" pitchFamily="18" charset="0"/>
              </a:rPr>
              <a:t>因此</a:t>
            </a:r>
            <a:r>
              <a:rPr kumimoji="0" lang="en-US" altLang="zh-CN" sz="4000" b="1" i="1" kern="0" smtClean="0">
                <a:solidFill>
                  <a:schemeClr val="bg1"/>
                </a:solidFill>
                <a:latin typeface="Times New Roman" panose="02020603050405020304" pitchFamily="18" charset="0"/>
              </a:rPr>
              <a:t>A</a:t>
            </a:r>
            <a:r>
              <a:rPr kumimoji="0" lang="zh-CN" altLang="en-US" sz="4000" kern="0" smtClean="0">
                <a:solidFill>
                  <a:schemeClr val="bg1"/>
                </a:solidFill>
                <a:latin typeface="Times New Roman" panose="02020603050405020304" pitchFamily="18" charset="0"/>
              </a:rPr>
              <a:t>的特征值为</a:t>
            </a:r>
            <a:r>
              <a:rPr kumimoji="0" lang="en-US" altLang="zh-CN" sz="4000" kern="0" smtClean="0">
                <a:solidFill>
                  <a:schemeClr val="bg1"/>
                </a:solidFill>
                <a:latin typeface="Times New Roman" panose="02020603050405020304" pitchFamily="18" charset="0"/>
              </a:rPr>
              <a:t>2, 4, 4. </a:t>
            </a:r>
          </a:p>
          <a:p>
            <a:pPr eaLnBrk="1" hangingPunct="1">
              <a:defRPr/>
            </a:pPr>
            <a:r>
              <a:rPr kumimoji="0" lang="zh-CN" altLang="en-US" sz="4000" kern="0" smtClean="0">
                <a:solidFill>
                  <a:schemeClr val="bg1"/>
                </a:solidFill>
              </a:rPr>
              <a:t>当</a:t>
            </a:r>
            <a:r>
              <a:rPr kumimoji="0" lang="zh-CN" altLang="en-US" sz="4000" i="1" kern="0" smtClean="0">
                <a:solidFill>
                  <a:schemeClr val="bg1"/>
                </a:solidFill>
                <a:latin typeface="Times New Roman" panose="02020603050405020304" pitchFamily="18" charset="0"/>
                <a:sym typeface="Symbol" panose="05050102010706020507" pitchFamily="18" charset="2"/>
              </a:rPr>
              <a:t></a:t>
            </a:r>
            <a:r>
              <a:rPr kumimoji="0" lang="zh-CN" altLang="en-US" sz="4000" kern="0" smtClean="0">
                <a:solidFill>
                  <a:schemeClr val="bg1"/>
                </a:solidFill>
                <a:latin typeface="Times New Roman" panose="02020603050405020304" pitchFamily="18" charset="0"/>
              </a:rPr>
              <a:t> </a:t>
            </a:r>
            <a:r>
              <a:rPr kumimoji="0" lang="en-US" altLang="zh-CN" sz="4000" kern="0" smtClean="0">
                <a:solidFill>
                  <a:schemeClr val="bg1"/>
                </a:solidFill>
                <a:latin typeface="Times New Roman" panose="02020603050405020304" pitchFamily="18" charset="0"/>
              </a:rPr>
              <a:t>= 2</a:t>
            </a:r>
            <a:r>
              <a:rPr kumimoji="0" lang="zh-CN" altLang="en-US" sz="4000" kern="0" smtClean="0">
                <a:solidFill>
                  <a:schemeClr val="bg1"/>
                </a:solidFill>
              </a:rPr>
              <a:t>时</a:t>
            </a:r>
            <a:r>
              <a:rPr kumimoji="0" lang="en-US" altLang="zh-CN" sz="4000" kern="0" smtClean="0">
                <a:solidFill>
                  <a:schemeClr val="bg1"/>
                </a:solidFill>
                <a:latin typeface="Times New Roman" panose="02020603050405020304" pitchFamily="18" charset="0"/>
              </a:rPr>
              <a:t>:</a:t>
            </a:r>
            <a:endParaRPr kumimoji="0" lang="en-US" altLang="zh-CN" sz="4000" kern="0" dirty="0" smtClean="0">
              <a:solidFill>
                <a:schemeClr val="bg1"/>
              </a:solidFill>
              <a:latin typeface="Times New Roman" panose="02020603050405020304" pitchFamily="18" charset="0"/>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1790635401"/>
              </p:ext>
            </p:extLst>
          </p:nvPr>
        </p:nvGraphicFramePr>
        <p:xfrm>
          <a:off x="3913765" y="549275"/>
          <a:ext cx="3780678" cy="1782762"/>
        </p:xfrm>
        <a:graphic>
          <a:graphicData uri="http://schemas.openxmlformats.org/presentationml/2006/ole">
            <mc:AlternateContent xmlns:mc="http://schemas.openxmlformats.org/markup-compatibility/2006">
              <mc:Choice xmlns:v="urn:schemas-microsoft-com:vml" Requires="v">
                <p:oleObj spid="_x0000_s73130" name="公式" r:id="rId3" imgW="1457640" imgH="786240" progId="Equation.3">
                  <p:embed/>
                </p:oleObj>
              </mc:Choice>
              <mc:Fallback>
                <p:oleObj name="公式" r:id="rId3" imgW="1457640" imgH="786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765" y="549275"/>
                        <a:ext cx="3780678" cy="1782762"/>
                      </a:xfrm>
                      <a:prstGeom prst="rect">
                        <a:avLst/>
                      </a:prstGeom>
                      <a:noFill/>
                      <a:ln>
                        <a:noFill/>
                      </a:ln>
                      <a:effec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396364133"/>
              </p:ext>
            </p:extLst>
          </p:nvPr>
        </p:nvGraphicFramePr>
        <p:xfrm>
          <a:off x="4925723" y="5064125"/>
          <a:ext cx="1981327" cy="1793875"/>
        </p:xfrm>
        <a:graphic>
          <a:graphicData uri="http://schemas.openxmlformats.org/presentationml/2006/ole">
            <mc:AlternateContent xmlns:mc="http://schemas.openxmlformats.org/markup-compatibility/2006">
              <mc:Choice xmlns:v="urn:schemas-microsoft-com:vml" Requires="v">
                <p:oleObj spid="_x0000_s73131" name="公式" r:id="rId5" imgW="740160" imgH="786240" progId="Equation.3">
                  <p:embed/>
                </p:oleObj>
              </mc:Choice>
              <mc:Fallback>
                <p:oleObj name="公式" r:id="rId5" imgW="740160" imgH="786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5723" y="5064125"/>
                        <a:ext cx="1981327" cy="17938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2685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1515774" y="1699491"/>
            <a:ext cx="9724880" cy="35343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endParaRPr kumimoji="0" lang="en-US" altLang="zh-CN" kern="0" dirty="0" smtClean="0">
              <a:latin typeface="Times New Roman" panose="02020603050405020304" pitchFamily="18" charset="0"/>
            </a:endParaRPr>
          </a:p>
          <a:p>
            <a:pPr eaLnBrk="1" hangingPunct="1">
              <a:defRPr/>
            </a:pPr>
            <a:endParaRPr kumimoji="0" lang="en-US" altLang="zh-CN" kern="0" dirty="0" smtClean="0">
              <a:latin typeface="Times New Roman" panose="02020603050405020304" pitchFamily="18" charset="0"/>
            </a:endParaRPr>
          </a:p>
          <a:p>
            <a:pPr eaLnBrk="1" hangingPunct="1">
              <a:defRPr/>
            </a:pPr>
            <a:r>
              <a:rPr kumimoji="0" lang="zh-CN" altLang="en-US" sz="2800" kern="0" dirty="0" smtClean="0">
                <a:solidFill>
                  <a:schemeClr val="bg1"/>
                </a:solidFill>
                <a:latin typeface="Times New Roman" panose="02020603050405020304" pitchFamily="18" charset="0"/>
              </a:rPr>
              <a:t>由于</a:t>
            </a:r>
            <a:r>
              <a:rPr kumimoji="0" lang="en-US" altLang="zh-CN" sz="2800" b="1" i="1" kern="0" dirty="0" smtClean="0">
                <a:solidFill>
                  <a:schemeClr val="bg1"/>
                </a:solidFill>
                <a:latin typeface="Times New Roman" panose="02020603050405020304" pitchFamily="18" charset="0"/>
              </a:rPr>
              <a:t>A</a:t>
            </a:r>
            <a:r>
              <a:rPr kumimoji="0" lang="zh-CN" altLang="en-US" sz="2800" kern="0" dirty="0" smtClean="0">
                <a:solidFill>
                  <a:schemeClr val="bg1"/>
                </a:solidFill>
                <a:latin typeface="Times New Roman" panose="02020603050405020304" pitchFamily="18" charset="0"/>
              </a:rPr>
              <a:t>只能找到</a:t>
            </a:r>
            <a:r>
              <a:rPr kumimoji="0" lang="en-US" altLang="zh-CN" sz="2800" kern="0" dirty="0" smtClean="0">
                <a:solidFill>
                  <a:schemeClr val="bg1"/>
                </a:solidFill>
                <a:latin typeface="Times New Roman" panose="02020603050405020304" pitchFamily="18" charset="0"/>
              </a:rPr>
              <a:t>2</a:t>
            </a:r>
            <a:r>
              <a:rPr kumimoji="0" lang="zh-CN" altLang="en-US" sz="2800" kern="0" dirty="0" smtClean="0">
                <a:solidFill>
                  <a:schemeClr val="bg1"/>
                </a:solidFill>
                <a:latin typeface="Times New Roman" panose="02020603050405020304" pitchFamily="18" charset="0"/>
              </a:rPr>
              <a:t>个线性无关的特征向量</a:t>
            </a:r>
            <a:r>
              <a:rPr kumimoji="0" lang="en-US" altLang="zh-CN" sz="2800" kern="0" dirty="0" smtClean="0">
                <a:solidFill>
                  <a:schemeClr val="bg1"/>
                </a:solidFill>
                <a:latin typeface="Times New Roman" panose="02020603050405020304" pitchFamily="18" charset="0"/>
              </a:rPr>
              <a:t>, </a:t>
            </a:r>
            <a:r>
              <a:rPr kumimoji="0" lang="zh-CN" altLang="en-US" sz="2800" kern="0" dirty="0" smtClean="0">
                <a:solidFill>
                  <a:schemeClr val="bg1"/>
                </a:solidFill>
                <a:latin typeface="Times New Roman" panose="02020603050405020304" pitchFamily="18" charset="0"/>
              </a:rPr>
              <a:t>故</a:t>
            </a:r>
            <a:r>
              <a:rPr kumimoji="0" lang="en-US" altLang="zh-CN" sz="2800" b="1" i="1" kern="0" dirty="0" smtClean="0">
                <a:solidFill>
                  <a:schemeClr val="bg1"/>
                </a:solidFill>
                <a:latin typeface="Times New Roman" panose="02020603050405020304" pitchFamily="18" charset="0"/>
              </a:rPr>
              <a:t>A</a:t>
            </a:r>
            <a:r>
              <a:rPr kumimoji="0" lang="zh-CN" altLang="en-US" sz="2800" kern="0" dirty="0" smtClean="0">
                <a:solidFill>
                  <a:schemeClr val="bg1"/>
                </a:solidFill>
                <a:latin typeface="Times New Roman" panose="02020603050405020304" pitchFamily="18" charset="0"/>
              </a:rPr>
              <a:t>不能对角化</a:t>
            </a:r>
            <a:r>
              <a:rPr kumimoji="0" lang="en-US" altLang="zh-CN" sz="2800" kern="0" dirty="0" smtClean="0">
                <a:solidFill>
                  <a:schemeClr val="bg1"/>
                </a:solidFill>
                <a:latin typeface="Times New Roman" panose="02020603050405020304" pitchFamily="18" charset="0"/>
              </a:rPr>
              <a:t>.</a:t>
            </a:r>
            <a:r>
              <a:rPr kumimoji="0" lang="en-US" altLang="zh-CN" sz="2800" kern="0" dirty="0" smtClean="0">
                <a:solidFill>
                  <a:schemeClr val="bg1"/>
                </a:solidFill>
              </a:rPr>
              <a:t> </a:t>
            </a:r>
          </a:p>
          <a:p>
            <a:pPr eaLnBrk="1" hangingPunct="1">
              <a:defRPr/>
            </a:pPr>
            <a:r>
              <a:rPr kumimoji="0" lang="zh-CN" altLang="en-US" sz="2800" kern="0" dirty="0" smtClean="0">
                <a:solidFill>
                  <a:schemeClr val="bg1"/>
                </a:solidFill>
                <a:latin typeface="Times New Roman" panose="02020603050405020304" pitchFamily="18" charset="0"/>
              </a:rPr>
              <a:t>故只在</a:t>
            </a:r>
            <a:r>
              <a:rPr kumimoji="0" lang="en-US" altLang="zh-CN" sz="2800" i="1" kern="0" dirty="0" smtClean="0">
                <a:solidFill>
                  <a:schemeClr val="bg1"/>
                </a:solidFill>
                <a:latin typeface="Times New Roman" panose="02020603050405020304" pitchFamily="18" charset="0"/>
              </a:rPr>
              <a:t>a</a:t>
            </a:r>
            <a:r>
              <a:rPr kumimoji="0" lang="en-US" altLang="zh-CN" sz="2800" kern="0" dirty="0" smtClean="0">
                <a:solidFill>
                  <a:schemeClr val="bg1"/>
                </a:solidFill>
                <a:latin typeface="Times New Roman" panose="02020603050405020304" pitchFamily="18" charset="0"/>
              </a:rPr>
              <a:t> = -2</a:t>
            </a:r>
            <a:r>
              <a:rPr kumimoji="0" lang="zh-CN" altLang="en-US" sz="2800" kern="0" dirty="0" smtClean="0">
                <a:solidFill>
                  <a:schemeClr val="bg1"/>
                </a:solidFill>
                <a:latin typeface="Times New Roman" panose="02020603050405020304" pitchFamily="18" charset="0"/>
              </a:rPr>
              <a:t>时</a:t>
            </a:r>
            <a:r>
              <a:rPr kumimoji="0" lang="en-US" altLang="zh-CN" sz="2800" kern="0" dirty="0" smtClean="0">
                <a:solidFill>
                  <a:schemeClr val="bg1"/>
                </a:solidFill>
                <a:latin typeface="Times New Roman" panose="02020603050405020304" pitchFamily="18" charset="0"/>
              </a:rPr>
              <a:t>, </a:t>
            </a:r>
            <a:r>
              <a:rPr kumimoji="0" lang="en-US" altLang="zh-CN" sz="2800" b="1" i="1" kern="0" dirty="0" smtClean="0">
                <a:solidFill>
                  <a:schemeClr val="bg1"/>
                </a:solidFill>
                <a:latin typeface="Times New Roman" panose="02020603050405020304" pitchFamily="18" charset="0"/>
              </a:rPr>
              <a:t>A</a:t>
            </a:r>
            <a:r>
              <a:rPr kumimoji="0" lang="zh-CN" altLang="en-US" sz="2800" kern="0" dirty="0" smtClean="0">
                <a:solidFill>
                  <a:schemeClr val="bg1"/>
                </a:solidFill>
                <a:latin typeface="Times New Roman" panose="02020603050405020304" pitchFamily="18" charset="0"/>
              </a:rPr>
              <a:t>可对角化</a:t>
            </a:r>
            <a:r>
              <a:rPr kumimoji="0" lang="en-US" altLang="zh-CN" sz="2800" kern="0" dirty="0" smtClean="0">
                <a:solidFill>
                  <a:schemeClr val="bg1"/>
                </a:solidFill>
                <a:latin typeface="Times New Roman" panose="02020603050405020304" pitchFamily="18" charset="0"/>
              </a:rPr>
              <a:t>, </a:t>
            </a:r>
            <a:r>
              <a:rPr kumimoji="0" lang="zh-CN" altLang="en-US" sz="2800" kern="0" dirty="0" smtClean="0">
                <a:solidFill>
                  <a:schemeClr val="bg1"/>
                </a:solidFill>
                <a:latin typeface="Times New Roman" panose="02020603050405020304" pitchFamily="18" charset="0"/>
              </a:rPr>
              <a:t>这时取</a:t>
            </a:r>
          </a:p>
        </p:txBody>
      </p:sp>
      <p:graphicFrame>
        <p:nvGraphicFramePr>
          <p:cNvPr id="3" name="Object 5"/>
          <p:cNvGraphicFramePr>
            <a:graphicFrameLocks noChangeAspect="1"/>
          </p:cNvGraphicFramePr>
          <p:nvPr>
            <p:extLst>
              <p:ext uri="{D42A27DB-BD31-4B8C-83A1-F6EECF244321}">
                <p14:modId xmlns:p14="http://schemas.microsoft.com/office/powerpoint/2010/main" val="2184773367"/>
              </p:ext>
            </p:extLst>
          </p:nvPr>
        </p:nvGraphicFramePr>
        <p:xfrm>
          <a:off x="5310115" y="772896"/>
          <a:ext cx="1693863" cy="1793875"/>
        </p:xfrm>
        <a:graphic>
          <a:graphicData uri="http://schemas.openxmlformats.org/presentationml/2006/ole">
            <mc:AlternateContent xmlns:mc="http://schemas.openxmlformats.org/markup-compatibility/2006">
              <mc:Choice xmlns:v="urn:schemas-microsoft-com:vml" Requires="v">
                <p:oleObj spid="_x0000_s74366" name="公式" r:id="rId3" imgW="740160" imgH="786240" progId="Equation.3">
                  <p:embed/>
                </p:oleObj>
              </mc:Choice>
              <mc:Fallback>
                <p:oleObj name="公式" r:id="rId3" imgW="740160" imgH="786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115" y="772896"/>
                        <a:ext cx="1693863" cy="179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821492762"/>
              </p:ext>
            </p:extLst>
          </p:nvPr>
        </p:nvGraphicFramePr>
        <p:xfrm>
          <a:off x="3718647" y="4104265"/>
          <a:ext cx="4927600" cy="1782762"/>
        </p:xfrm>
        <a:graphic>
          <a:graphicData uri="http://schemas.openxmlformats.org/presentationml/2006/ole">
            <mc:AlternateContent xmlns:mc="http://schemas.openxmlformats.org/markup-compatibility/2006">
              <mc:Choice xmlns:v="urn:schemas-microsoft-com:vml" Requires="v">
                <p:oleObj spid="_x0000_s74367" name="公式" r:id="rId5" imgW="2242440" imgH="786240" progId="Equation.3">
                  <p:embed/>
                </p:oleObj>
              </mc:Choice>
              <mc:Fallback>
                <p:oleObj name="公式" r:id="rId5" imgW="2242440" imgH="786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8647" y="4104265"/>
                        <a:ext cx="4927600"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787828132"/>
              </p:ext>
            </p:extLst>
          </p:nvPr>
        </p:nvGraphicFramePr>
        <p:xfrm>
          <a:off x="4509222" y="5977515"/>
          <a:ext cx="3295650" cy="573087"/>
        </p:xfrm>
        <a:graphic>
          <a:graphicData uri="http://schemas.openxmlformats.org/presentationml/2006/ole">
            <mc:AlternateContent xmlns:mc="http://schemas.openxmlformats.org/markup-compatibility/2006">
              <mc:Choice xmlns:v="urn:schemas-microsoft-com:vml" Requires="v">
                <p:oleObj spid="_x0000_s74368" name="公式" r:id="rId7" imgW="1479960" imgH="213480" progId="Equation.3">
                  <p:embed/>
                </p:oleObj>
              </mc:Choice>
              <mc:Fallback>
                <p:oleObj name="公式" r:id="rId7" imgW="1479960" imgH="21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9222" y="5977515"/>
                        <a:ext cx="3295650"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p:nvPr/>
        </p:nvSpPr>
        <p:spPr>
          <a:xfrm>
            <a:off x="1846985" y="839065"/>
            <a:ext cx="2662237" cy="769938"/>
          </a:xfrm>
          <a:prstGeom prst="rect">
            <a:avLst/>
          </a:prstGeom>
        </p:spPr>
        <p:txBody>
          <a:bodyPr wrap="none">
            <a:spAutoFit/>
          </a:bodyPr>
          <a:lstStyle/>
          <a:p>
            <a:pPr algn="ctr" eaLnBrk="1" hangingPunct="1">
              <a:defRPr/>
            </a:pPr>
            <a:r>
              <a:rPr kumimoji="0" lang="zh-CN" altLang="en-US" sz="4400" kern="0" dirty="0">
                <a:solidFill>
                  <a:srgbClr val="FFFFFF"/>
                </a:solidFill>
                <a:latin typeface="Arial"/>
                <a:ea typeface="宋体"/>
                <a:cs typeface="+mj-cs"/>
              </a:rPr>
              <a:t>当</a:t>
            </a:r>
            <a:r>
              <a:rPr kumimoji="0" lang="zh-CN" altLang="en-US" sz="4400" i="1" kern="0" dirty="0">
                <a:solidFill>
                  <a:srgbClr val="FFFFFF"/>
                </a:solidFill>
                <a:ea typeface="宋体"/>
                <a:cs typeface="+mj-cs"/>
                <a:sym typeface="Symbol" panose="05050102010706020507" pitchFamily="18" charset="2"/>
              </a:rPr>
              <a:t></a:t>
            </a:r>
            <a:r>
              <a:rPr kumimoji="0" lang="zh-CN" altLang="en-US" sz="4400" kern="0" dirty="0">
                <a:solidFill>
                  <a:srgbClr val="FFFFFF"/>
                </a:solidFill>
                <a:ea typeface="宋体"/>
                <a:cs typeface="+mj-cs"/>
              </a:rPr>
              <a:t> </a:t>
            </a:r>
            <a:r>
              <a:rPr kumimoji="0" lang="en-US" altLang="zh-CN" sz="4400" kern="0" dirty="0">
                <a:solidFill>
                  <a:srgbClr val="FFFFFF"/>
                </a:solidFill>
                <a:ea typeface="宋体"/>
                <a:cs typeface="+mj-cs"/>
              </a:rPr>
              <a:t>= 4</a:t>
            </a:r>
            <a:r>
              <a:rPr kumimoji="0" lang="zh-CN" altLang="en-US" sz="4400" kern="0" dirty="0">
                <a:solidFill>
                  <a:srgbClr val="FFFFFF"/>
                </a:solidFill>
                <a:latin typeface="Arial"/>
                <a:ea typeface="宋体"/>
                <a:cs typeface="+mj-cs"/>
              </a:rPr>
              <a:t>时</a:t>
            </a:r>
            <a:r>
              <a:rPr kumimoji="0" lang="en-US" altLang="zh-CN" sz="4400" kern="0" dirty="0">
                <a:solidFill>
                  <a:srgbClr val="FFFFFF"/>
                </a:solidFill>
                <a:ea typeface="宋体"/>
                <a:cs typeface="+mj-cs"/>
              </a:rPr>
              <a:t>:</a:t>
            </a:r>
          </a:p>
        </p:txBody>
      </p:sp>
    </p:spTree>
    <p:extLst>
      <p:ext uri="{BB962C8B-B14F-4D97-AF65-F5344CB8AC3E}">
        <p14:creationId xmlns:p14="http://schemas.microsoft.com/office/powerpoint/2010/main" val="271232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1580284" y="1266682"/>
            <a:ext cx="8947150" cy="343376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endParaRPr kumimoji="0" lang="zh-CN" altLang="en-US" kern="0" dirty="0" smtClean="0">
              <a:solidFill>
                <a:schemeClr val="bg1"/>
              </a:solidFill>
            </a:endParaRPr>
          </a:p>
          <a:p>
            <a:pPr eaLnBrk="1" hangingPunct="1">
              <a:defRPr/>
            </a:pPr>
            <a:endParaRPr kumimoji="0" lang="zh-CN" altLang="en-US" kern="0" dirty="0" smtClean="0">
              <a:solidFill>
                <a:schemeClr val="bg1"/>
              </a:solidFill>
            </a:endParaRPr>
          </a:p>
          <a:p>
            <a:pPr eaLnBrk="1" hangingPunct="1">
              <a:defRPr/>
            </a:pPr>
            <a:endParaRPr kumimoji="0" lang="en-US" altLang="zh-CN" kern="0" dirty="0" smtClean="0">
              <a:solidFill>
                <a:schemeClr val="bg1"/>
              </a:solidFill>
            </a:endParaRPr>
          </a:p>
          <a:p>
            <a:pPr eaLnBrk="1" hangingPunct="1">
              <a:defRPr/>
            </a:pPr>
            <a:endParaRPr kumimoji="0" lang="en-US" altLang="zh-CN" kern="0" dirty="0" smtClean="0">
              <a:solidFill>
                <a:schemeClr val="bg1"/>
              </a:solidFill>
            </a:endParaRPr>
          </a:p>
          <a:p>
            <a:pPr eaLnBrk="1" hangingPunct="1">
              <a:defRPr/>
            </a:pPr>
            <a:r>
              <a:rPr kumimoji="0" lang="zh-CN" altLang="en-US" kern="0" dirty="0" smtClean="0">
                <a:solidFill>
                  <a:schemeClr val="bg1"/>
                </a:solidFill>
              </a:rPr>
              <a:t>且</a:t>
            </a:r>
            <a:r>
              <a:rPr kumimoji="0" lang="en-US" altLang="zh-CN" b="1" i="1" kern="0" dirty="0" err="1" smtClean="0">
                <a:solidFill>
                  <a:schemeClr val="bg1"/>
                </a:solidFill>
                <a:latin typeface="Times New Roman" panose="02020603050405020304" pitchFamily="18" charset="0"/>
              </a:rPr>
              <a:t>x</a:t>
            </a:r>
            <a:r>
              <a:rPr kumimoji="0" lang="en-US" altLang="zh-CN" i="1" kern="0" baseline="-25000" dirty="0" err="1" smtClean="0">
                <a:solidFill>
                  <a:schemeClr val="bg1"/>
                </a:solidFill>
                <a:latin typeface="Times New Roman" panose="02020603050405020304" pitchFamily="18" charset="0"/>
              </a:rPr>
              <a:t>k</a:t>
            </a:r>
            <a:r>
              <a:rPr kumimoji="0" lang="en-US" altLang="zh-CN" kern="0" dirty="0" smtClean="0">
                <a:solidFill>
                  <a:schemeClr val="bg1"/>
                </a:solidFill>
                <a:latin typeface="Times New Roman" panose="02020603050405020304" pitchFamily="18" charset="0"/>
              </a:rPr>
              <a:t> = </a:t>
            </a:r>
            <a:r>
              <a:rPr kumimoji="0" lang="en-US" altLang="zh-CN" b="1" i="1" kern="0" dirty="0" smtClean="0">
                <a:solidFill>
                  <a:schemeClr val="bg1"/>
                </a:solidFill>
                <a:latin typeface="Times New Roman" panose="02020603050405020304" pitchFamily="18" charset="0"/>
              </a:rPr>
              <a:t>Ax</a:t>
            </a:r>
            <a:r>
              <a:rPr kumimoji="0" lang="en-US" altLang="zh-CN" i="1" kern="0" baseline="-25000" dirty="0" smtClean="0">
                <a:solidFill>
                  <a:schemeClr val="bg1"/>
                </a:solidFill>
                <a:latin typeface="Times New Roman" panose="02020603050405020304" pitchFamily="18" charset="0"/>
              </a:rPr>
              <a:t>k</a:t>
            </a:r>
            <a:r>
              <a:rPr kumimoji="0" lang="en-US" altLang="zh-CN" kern="0" baseline="-25000" dirty="0" smtClean="0">
                <a:solidFill>
                  <a:schemeClr val="bg1"/>
                </a:solidFill>
                <a:latin typeface="Times New Roman" panose="02020603050405020304" pitchFamily="18" charset="0"/>
              </a:rPr>
              <a:t>-1</a:t>
            </a:r>
            <a:r>
              <a:rPr kumimoji="0" lang="en-US" altLang="zh-CN" kern="0" dirty="0" smtClean="0">
                <a:solidFill>
                  <a:schemeClr val="bg1"/>
                </a:solidFill>
                <a:latin typeface="Times New Roman" panose="02020603050405020304" pitchFamily="18" charset="0"/>
              </a:rPr>
              <a:t>, </a:t>
            </a:r>
            <a:r>
              <a:rPr kumimoji="0" lang="en-US" altLang="zh-CN" i="1" kern="0" dirty="0" smtClean="0">
                <a:solidFill>
                  <a:schemeClr val="bg1"/>
                </a:solidFill>
                <a:latin typeface="Times New Roman" panose="02020603050405020304" pitchFamily="18" charset="0"/>
              </a:rPr>
              <a:t>k</a:t>
            </a:r>
            <a:r>
              <a:rPr kumimoji="0" lang="en-US" altLang="zh-CN" kern="0" dirty="0" smtClean="0">
                <a:solidFill>
                  <a:schemeClr val="bg1"/>
                </a:solidFill>
                <a:latin typeface="Times New Roman" panose="02020603050405020304" pitchFamily="18" charset="0"/>
              </a:rPr>
              <a:t> = 1, 2, …, </a:t>
            </a:r>
            <a:r>
              <a:rPr kumimoji="0" lang="zh-CN" altLang="en-US" kern="0" dirty="0" smtClean="0">
                <a:solidFill>
                  <a:schemeClr val="bg1"/>
                </a:solidFill>
                <a:latin typeface="Times New Roman" panose="02020603050405020304" pitchFamily="18" charset="0"/>
              </a:rPr>
              <a:t>当</a:t>
            </a:r>
          </a:p>
          <a:p>
            <a:pPr eaLnBrk="1" hangingPunct="1">
              <a:defRPr/>
            </a:pPr>
            <a:endParaRPr kumimoji="0" lang="zh-CN" altLang="en-US" kern="0" dirty="0" smtClean="0">
              <a:solidFill>
                <a:schemeClr val="bg1"/>
              </a:solidFill>
              <a:latin typeface="Times New Roman" panose="02020603050405020304" pitchFamily="18" charset="0"/>
            </a:endParaRPr>
          </a:p>
          <a:p>
            <a:pPr eaLnBrk="1" hangingPunct="1">
              <a:defRPr/>
            </a:pPr>
            <a:endParaRPr kumimoji="0" lang="en-US" altLang="zh-CN" kern="0" dirty="0" smtClean="0">
              <a:solidFill>
                <a:schemeClr val="bg1"/>
              </a:solidFill>
              <a:latin typeface="Times New Roman" panose="02020603050405020304" pitchFamily="18" charset="0"/>
            </a:endParaRPr>
          </a:p>
          <a:p>
            <a:pPr marL="0" indent="0" eaLnBrk="1" hangingPunct="1">
              <a:buNone/>
              <a:defRPr/>
            </a:pPr>
            <a:r>
              <a:rPr kumimoji="0" lang="zh-CN" altLang="en-US" kern="0" dirty="0" smtClean="0">
                <a:solidFill>
                  <a:schemeClr val="bg1"/>
                </a:solidFill>
                <a:latin typeface="Times New Roman" panose="02020603050405020304" pitchFamily="18" charset="0"/>
              </a:rPr>
              <a:t>时</a:t>
            </a:r>
            <a:r>
              <a:rPr kumimoji="0" lang="en-US" altLang="zh-CN" kern="0" dirty="0" smtClean="0">
                <a:solidFill>
                  <a:schemeClr val="bg1"/>
                </a:solidFill>
                <a:latin typeface="Times New Roman" panose="02020603050405020304" pitchFamily="18" charset="0"/>
              </a:rPr>
              <a:t>, </a:t>
            </a:r>
            <a:r>
              <a:rPr kumimoji="0" lang="zh-CN" altLang="en-US" kern="0" dirty="0" smtClean="0">
                <a:solidFill>
                  <a:schemeClr val="bg1"/>
                </a:solidFill>
                <a:latin typeface="Times New Roman" panose="02020603050405020304" pitchFamily="18" charset="0"/>
              </a:rPr>
              <a:t>计算</a:t>
            </a:r>
            <a:r>
              <a:rPr kumimoji="0" lang="en-US" altLang="zh-CN" b="1" i="1" kern="0" dirty="0" err="1" smtClean="0">
                <a:solidFill>
                  <a:schemeClr val="bg1"/>
                </a:solidFill>
                <a:latin typeface="Times New Roman" panose="02020603050405020304" pitchFamily="18" charset="0"/>
              </a:rPr>
              <a:t>x</a:t>
            </a:r>
            <a:r>
              <a:rPr kumimoji="0" lang="en-US" altLang="zh-CN" i="1" kern="0" baseline="-25000" dirty="0" err="1" smtClean="0">
                <a:solidFill>
                  <a:schemeClr val="bg1"/>
                </a:solidFill>
                <a:latin typeface="Times New Roman" panose="02020603050405020304" pitchFamily="18" charset="0"/>
              </a:rPr>
              <a:t>k</a:t>
            </a:r>
            <a:r>
              <a:rPr kumimoji="0" lang="en-US" altLang="zh-CN" kern="0" dirty="0" smtClean="0">
                <a:solidFill>
                  <a:schemeClr val="bg1"/>
                </a:solidFill>
                <a:latin typeface="Times New Roman" panose="02020603050405020304" pitchFamily="18" charset="0"/>
              </a:rPr>
              <a:t>,</a:t>
            </a:r>
            <a:r>
              <a:rPr kumimoji="0" lang="zh-CN" altLang="en-US" kern="0" dirty="0" smtClean="0">
                <a:solidFill>
                  <a:schemeClr val="bg1"/>
                </a:solidFill>
              </a:rPr>
              <a:t>并确定时</a:t>
            </a:r>
            <a:r>
              <a:rPr kumimoji="0" lang="en-US" altLang="zh-CN" i="1" kern="0" dirty="0" smtClean="0">
                <a:solidFill>
                  <a:schemeClr val="bg1"/>
                </a:solidFill>
                <a:latin typeface="Times New Roman" panose="02020603050405020304" pitchFamily="18" charset="0"/>
              </a:rPr>
              <a:t>k</a:t>
            </a:r>
            <a:r>
              <a:rPr kumimoji="0" lang="en-US" altLang="zh-CN" kern="0" dirty="0" smtClean="0">
                <a:solidFill>
                  <a:schemeClr val="bg1"/>
                </a:solidFill>
              </a:rPr>
              <a:t> </a:t>
            </a:r>
            <a:r>
              <a:rPr kumimoji="0" lang="en-US" altLang="zh-CN" kern="0" dirty="0" smtClean="0">
                <a:solidFill>
                  <a:schemeClr val="bg1"/>
                </a:solidFill>
                <a:sym typeface="Symbol" panose="05050102010706020507" pitchFamily="18" charset="2"/>
              </a:rPr>
              <a:t></a:t>
            </a:r>
            <a:r>
              <a:rPr kumimoji="0" lang="en-US" altLang="zh-CN" kern="0" dirty="0" smtClean="0">
                <a:solidFill>
                  <a:schemeClr val="bg1"/>
                </a:solidFill>
                <a:latin typeface="Times New Roman" panose="02020603050405020304" pitchFamily="18" charset="0"/>
              </a:rPr>
              <a:t>,</a:t>
            </a:r>
            <a:r>
              <a:rPr kumimoji="0" lang="en-US" altLang="zh-CN" kern="0" dirty="0" smtClean="0">
                <a:solidFill>
                  <a:schemeClr val="bg1"/>
                </a:solidFill>
              </a:rPr>
              <a:t> </a:t>
            </a:r>
            <a:r>
              <a:rPr kumimoji="0" lang="en-US" altLang="zh-CN" b="1" i="1" kern="0" dirty="0" err="1" smtClean="0">
                <a:solidFill>
                  <a:schemeClr val="bg1"/>
                </a:solidFill>
                <a:latin typeface="Times New Roman" panose="02020603050405020304" pitchFamily="18" charset="0"/>
              </a:rPr>
              <a:t>x</a:t>
            </a:r>
            <a:r>
              <a:rPr kumimoji="0" lang="en-US" altLang="zh-CN" i="1" kern="0" baseline="-25000" dirty="0" err="1" smtClean="0">
                <a:solidFill>
                  <a:schemeClr val="bg1"/>
                </a:solidFill>
                <a:latin typeface="Times New Roman" panose="02020603050405020304" pitchFamily="18" charset="0"/>
              </a:rPr>
              <a:t>k</a:t>
            </a:r>
            <a:r>
              <a:rPr kumimoji="0" lang="zh-CN" altLang="en-US" kern="0" dirty="0" smtClean="0">
                <a:solidFill>
                  <a:schemeClr val="bg1"/>
                </a:solidFill>
              </a:rPr>
              <a:t>的变化趋势</a:t>
            </a:r>
            <a:r>
              <a:rPr kumimoji="0" lang="en-US" altLang="zh-CN" kern="0" dirty="0" smtClean="0">
                <a:solidFill>
                  <a:schemeClr val="bg1"/>
                </a:solidFill>
              </a:rPr>
              <a:t>. </a:t>
            </a:r>
          </a:p>
        </p:txBody>
      </p:sp>
      <p:graphicFrame>
        <p:nvGraphicFramePr>
          <p:cNvPr id="3" name="Object 5"/>
          <p:cNvGraphicFramePr>
            <a:graphicFrameLocks noChangeAspect="1"/>
          </p:cNvGraphicFramePr>
          <p:nvPr>
            <p:extLst>
              <p:ext uri="{D42A27DB-BD31-4B8C-83A1-F6EECF244321}">
                <p14:modId xmlns:p14="http://schemas.microsoft.com/office/powerpoint/2010/main" val="2913571254"/>
              </p:ext>
            </p:extLst>
          </p:nvPr>
        </p:nvGraphicFramePr>
        <p:xfrm>
          <a:off x="6711084" y="3215266"/>
          <a:ext cx="2212975" cy="1389062"/>
        </p:xfrm>
        <a:graphic>
          <a:graphicData uri="http://schemas.openxmlformats.org/presentationml/2006/ole">
            <mc:AlternateContent xmlns:mc="http://schemas.openxmlformats.org/markup-compatibility/2006">
              <mc:Choice xmlns:v="urn:schemas-microsoft-com:vml" Requires="v">
                <p:oleObj spid="_x0000_s75174" name="Equation" r:id="rId3" imgW="751320" imgH="483120" progId="Equation.DSMT4">
                  <p:embed/>
                </p:oleObj>
              </mc:Choice>
              <mc:Fallback>
                <p:oleObj name="Equation" r:id="rId3" imgW="751320" imgH="483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1084" y="3215266"/>
                        <a:ext cx="2212975"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3697744889"/>
              </p:ext>
            </p:extLst>
          </p:nvPr>
        </p:nvGraphicFramePr>
        <p:xfrm>
          <a:off x="4973493" y="1505964"/>
          <a:ext cx="2465388" cy="1343025"/>
        </p:xfrm>
        <a:graphic>
          <a:graphicData uri="http://schemas.openxmlformats.org/presentationml/2006/ole">
            <mc:AlternateContent xmlns:mc="http://schemas.openxmlformats.org/markup-compatibility/2006">
              <mc:Choice xmlns:v="urn:schemas-microsoft-com:vml" Requires="v">
                <p:oleObj spid="_x0000_s75175" name="Equation" r:id="rId5" imgW="1098720" imgH="483120" progId="Equation.DSMT4">
                  <p:embed/>
                </p:oleObj>
              </mc:Choice>
              <mc:Fallback>
                <p:oleObj name="Equation" r:id="rId5" imgW="1098720" imgH="4831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3493" y="1505964"/>
                        <a:ext cx="2465388"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1781897" y="689626"/>
            <a:ext cx="3570287" cy="769938"/>
          </a:xfrm>
          <a:prstGeom prst="rect">
            <a:avLst/>
          </a:prstGeom>
        </p:spPr>
        <p:txBody>
          <a:bodyPr wrap="none">
            <a:spAutoFit/>
          </a:bodyPr>
          <a:lstStyle/>
          <a:p>
            <a:pPr algn="ctr" eaLnBrk="1" hangingPunct="1">
              <a:defRPr/>
            </a:pPr>
            <a:r>
              <a:rPr kumimoji="0" lang="zh-CN" altLang="en-US" sz="4400" b="1" kern="0" dirty="0">
                <a:solidFill>
                  <a:srgbClr val="FFFFFF"/>
                </a:solidFill>
                <a:ea typeface="华文新魏" panose="02010800040101010101" pitchFamily="2" charset="-122"/>
                <a:cs typeface="+mj-cs"/>
              </a:rPr>
              <a:t>例</a:t>
            </a:r>
            <a:r>
              <a:rPr kumimoji="0" lang="en-US" altLang="zh-CN" sz="4400" b="1" kern="0" dirty="0">
                <a:solidFill>
                  <a:srgbClr val="FFFFFF"/>
                </a:solidFill>
                <a:ea typeface="宋体"/>
                <a:cs typeface="+mj-cs"/>
              </a:rPr>
              <a:t>4.15</a:t>
            </a:r>
            <a:r>
              <a:rPr kumimoji="0" lang="en-US" altLang="zh-CN" sz="4400" kern="0" dirty="0">
                <a:solidFill>
                  <a:srgbClr val="FFFFFF"/>
                </a:solidFill>
                <a:ea typeface="宋体"/>
                <a:cs typeface="+mj-cs"/>
              </a:rPr>
              <a:t> </a:t>
            </a:r>
            <a:r>
              <a:rPr kumimoji="0" lang="zh-CN" altLang="en-US" sz="4400" kern="0" dirty="0">
                <a:solidFill>
                  <a:srgbClr val="FFFFFF"/>
                </a:solidFill>
                <a:ea typeface="宋体"/>
                <a:cs typeface="+mj-cs"/>
              </a:rPr>
              <a:t>设</a:t>
            </a:r>
            <a:r>
              <a:rPr kumimoji="0" lang="zh-CN" altLang="en-US" sz="4400" kern="0" dirty="0">
                <a:solidFill>
                  <a:srgbClr val="FFFFFF"/>
                </a:solidFill>
                <a:latin typeface="Arial"/>
                <a:ea typeface="宋体"/>
                <a:cs typeface="+mj-cs"/>
              </a:rPr>
              <a:t>方阵</a:t>
            </a:r>
          </a:p>
        </p:txBody>
      </p:sp>
    </p:spTree>
    <p:extLst>
      <p:ext uri="{BB962C8B-B14F-4D97-AF65-F5344CB8AC3E}">
        <p14:creationId xmlns:p14="http://schemas.microsoft.com/office/powerpoint/2010/main" val="8247615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1741054" y="683491"/>
            <a:ext cx="7543800" cy="5791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r>
              <a:rPr lang="zh-CN" altLang="en-US" dirty="0" smtClean="0">
                <a:solidFill>
                  <a:schemeClr val="bg1"/>
                </a:solidFill>
                <a:effectLst>
                  <a:outerShdw blurRad="38100" dist="38100" dir="2700000" algn="tl">
                    <a:srgbClr val="000000">
                      <a:alpha val="43137"/>
                    </a:srgbClr>
                  </a:outerShdw>
                </a:effectLst>
                <a:latin typeface="Times New Roman" panose="02020603050405020304" pitchFamily="18" charset="0"/>
              </a:rPr>
              <a:t>解：</a:t>
            </a:r>
            <a:endPar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endParaRPr>
          </a:p>
          <a:p>
            <a:pPr eaLnBrk="1" hangingPunct="1">
              <a:defRPr/>
            </a:pPr>
            <a:endPar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endParaRPr>
          </a:p>
          <a:p>
            <a:pPr eaLnBrk="1" hangingPunct="1">
              <a:defRPr/>
            </a:pPr>
            <a:endPar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endParaRPr>
          </a:p>
          <a:p>
            <a:pPr eaLnBrk="1" hangingPunct="1">
              <a:defRPr/>
            </a:pPr>
            <a:endPar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endParaRPr>
          </a:p>
          <a:p>
            <a:pPr eaLnBrk="1" hangingPunct="1">
              <a:defRPr/>
            </a:pPr>
            <a:r>
              <a:rPr lang="zh-CN" altLang="en-US" dirty="0" smtClean="0">
                <a:solidFill>
                  <a:schemeClr val="bg1"/>
                </a:solidFill>
                <a:effectLst>
                  <a:outerShdw blurRad="38100" dist="38100" dir="2700000" algn="tl">
                    <a:srgbClr val="000000">
                      <a:alpha val="43137"/>
                    </a:srgbClr>
                  </a:outerShdw>
                </a:effectLst>
                <a:latin typeface="Times New Roman" panose="02020603050405020304" pitchFamily="18" charset="0"/>
              </a:rPr>
              <a:t>得</a:t>
            </a:r>
            <a:r>
              <a:rPr lang="en-US" altLang="zh-CN" b="1" i="1" dirty="0" smtClean="0">
                <a:solidFill>
                  <a:schemeClr val="bg1"/>
                </a:solidFill>
                <a:effectLst>
                  <a:outerShdw blurRad="38100" dist="38100" dir="2700000" algn="tl">
                    <a:srgbClr val="000000">
                      <a:alpha val="43137"/>
                    </a:srgbClr>
                  </a:outerShdw>
                </a:effectLst>
                <a:latin typeface="Times New Roman" panose="02020603050405020304" pitchFamily="18" charset="0"/>
              </a:rPr>
              <a:t>A</a:t>
            </a:r>
            <a:r>
              <a:rPr lang="zh-CN" altLang="en-US" dirty="0" smtClean="0">
                <a:solidFill>
                  <a:schemeClr val="bg1"/>
                </a:solidFill>
                <a:effectLst>
                  <a:outerShdw blurRad="38100" dist="38100" dir="2700000" algn="tl">
                    <a:srgbClr val="000000">
                      <a:alpha val="43137"/>
                    </a:srgbClr>
                  </a:outerShdw>
                </a:effectLst>
                <a:latin typeface="Times New Roman" panose="02020603050405020304" pitchFamily="18" charset="0"/>
              </a:rPr>
              <a:t>的特征值为</a:t>
            </a:r>
            <a:r>
              <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rPr>
              <a:t>1</a:t>
            </a:r>
            <a:r>
              <a:rPr lang="zh-CN" altLang="en-US" dirty="0" smtClean="0">
                <a:solidFill>
                  <a:schemeClr val="bg1"/>
                </a:solidFill>
                <a:effectLst>
                  <a:outerShdw blurRad="38100" dist="38100" dir="2700000" algn="tl">
                    <a:srgbClr val="000000">
                      <a:alpha val="43137"/>
                    </a:srgbClr>
                  </a:outerShdw>
                </a:effectLst>
                <a:latin typeface="Times New Roman" panose="02020603050405020304" pitchFamily="18" charset="0"/>
              </a:rPr>
              <a:t>，</a:t>
            </a:r>
            <a:r>
              <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rPr>
              <a:t>0.5.</a:t>
            </a:r>
          </a:p>
          <a:p>
            <a:pPr eaLnBrk="1" hangingPunct="1">
              <a:defRPr/>
            </a:pPr>
            <a:r>
              <a:rPr lang="zh-CN" altLang="en-US" dirty="0" smtClean="0">
                <a:solidFill>
                  <a:schemeClr val="bg1"/>
                </a:solidFill>
                <a:effectLst>
                  <a:outerShdw blurRad="38100" dist="38100" dir="2700000" algn="tl">
                    <a:srgbClr val="000000">
                      <a:alpha val="43137"/>
                    </a:srgbClr>
                  </a:outerShdw>
                </a:effectLst>
              </a:rPr>
              <a:t>当</a:t>
            </a:r>
            <a:r>
              <a:rPr lang="zh-CN" altLang="en-US" i="1" dirty="0" smtClean="0">
                <a:solidFill>
                  <a:schemeClr val="bg1"/>
                </a:solidFill>
                <a:effectLst>
                  <a:outerShdw blurRad="38100" dist="38100" dir="2700000" algn="tl">
                    <a:srgbClr val="000000">
                      <a:alpha val="43137"/>
                    </a:srgbClr>
                  </a:outerShdw>
                </a:effectLst>
                <a:latin typeface="Times New Roman" panose="02020603050405020304" pitchFamily="18" charset="0"/>
                <a:sym typeface="Symbol" panose="05050102010706020507" pitchFamily="18" charset="2"/>
              </a:rPr>
              <a:t></a:t>
            </a:r>
            <a:r>
              <a:rPr lang="zh-CN" altLang="en-US" dirty="0" smtClean="0">
                <a:solidFill>
                  <a:schemeClr val="bg1"/>
                </a:solidFill>
                <a:effectLst>
                  <a:outerShdw blurRad="38100" dist="38100" dir="2700000" algn="tl">
                    <a:srgbClr val="000000">
                      <a:alpha val="43137"/>
                    </a:srgbClr>
                  </a:outerShdw>
                </a:effectLst>
                <a:latin typeface="Times New Roman" panose="02020603050405020304" pitchFamily="18" charset="0"/>
              </a:rPr>
              <a:t> </a:t>
            </a:r>
            <a:r>
              <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rPr>
              <a:t>= 1</a:t>
            </a:r>
            <a:r>
              <a:rPr lang="zh-CN" altLang="en-US" dirty="0" smtClean="0">
                <a:solidFill>
                  <a:schemeClr val="bg1"/>
                </a:solidFill>
                <a:effectLst>
                  <a:outerShdw blurRad="38100" dist="38100" dir="2700000" algn="tl">
                    <a:srgbClr val="000000">
                      <a:alpha val="43137"/>
                    </a:srgbClr>
                  </a:outerShdw>
                </a:effectLst>
              </a:rPr>
              <a:t>时</a:t>
            </a:r>
            <a:r>
              <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rPr>
              <a:t>:</a:t>
            </a:r>
          </a:p>
          <a:p>
            <a:pPr eaLnBrk="1" hangingPunct="1">
              <a:defRPr/>
            </a:pPr>
            <a:endPar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endParaRPr>
          </a:p>
          <a:p>
            <a:pPr eaLnBrk="1" hangingPunct="1">
              <a:defRPr/>
            </a:pPr>
            <a:endParaRPr lang="en-US" altLang="zh-CN" dirty="0" smtClean="0">
              <a:solidFill>
                <a:schemeClr val="bg1"/>
              </a:solidFill>
              <a:effectLst>
                <a:outerShdw blurRad="38100" dist="38100" dir="2700000" algn="tl">
                  <a:srgbClr val="000000">
                    <a:alpha val="43137"/>
                  </a:srgbClr>
                </a:outerShdw>
              </a:effectLst>
            </a:endParaRPr>
          </a:p>
          <a:p>
            <a:pPr eaLnBrk="1" hangingPunct="1">
              <a:defRPr/>
            </a:pPr>
            <a:r>
              <a:rPr lang="zh-CN" altLang="en-US" dirty="0" smtClean="0">
                <a:solidFill>
                  <a:schemeClr val="bg1"/>
                </a:solidFill>
                <a:effectLst>
                  <a:outerShdw blurRad="38100" dist="38100" dir="2700000" algn="tl">
                    <a:srgbClr val="000000">
                      <a:alpha val="43137"/>
                    </a:srgbClr>
                  </a:outerShdw>
                </a:effectLst>
              </a:rPr>
              <a:t>当</a:t>
            </a:r>
            <a:r>
              <a:rPr lang="zh-CN" altLang="en-US" i="1" dirty="0" smtClean="0">
                <a:solidFill>
                  <a:schemeClr val="bg1"/>
                </a:solidFill>
                <a:effectLst>
                  <a:outerShdw blurRad="38100" dist="38100" dir="2700000" algn="tl">
                    <a:srgbClr val="000000">
                      <a:alpha val="43137"/>
                    </a:srgbClr>
                  </a:outerShdw>
                </a:effectLst>
                <a:latin typeface="Times New Roman" panose="02020603050405020304" pitchFamily="18" charset="0"/>
                <a:sym typeface="Symbol" panose="05050102010706020507" pitchFamily="18" charset="2"/>
              </a:rPr>
              <a:t></a:t>
            </a:r>
            <a:r>
              <a:rPr lang="zh-CN" altLang="en-US" dirty="0" smtClean="0">
                <a:solidFill>
                  <a:schemeClr val="bg1"/>
                </a:solidFill>
                <a:effectLst>
                  <a:outerShdw blurRad="38100" dist="38100" dir="2700000" algn="tl">
                    <a:srgbClr val="000000">
                      <a:alpha val="43137"/>
                    </a:srgbClr>
                  </a:outerShdw>
                </a:effectLst>
                <a:latin typeface="Times New Roman" panose="02020603050405020304" pitchFamily="18" charset="0"/>
              </a:rPr>
              <a:t> </a:t>
            </a:r>
            <a:r>
              <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rPr>
              <a:t>= 0.5</a:t>
            </a:r>
            <a:r>
              <a:rPr lang="zh-CN" altLang="en-US" dirty="0" smtClean="0">
                <a:solidFill>
                  <a:schemeClr val="bg1"/>
                </a:solidFill>
                <a:effectLst>
                  <a:outerShdw blurRad="38100" dist="38100" dir="2700000" algn="tl">
                    <a:srgbClr val="000000">
                      <a:alpha val="43137"/>
                    </a:srgbClr>
                  </a:outerShdw>
                </a:effectLst>
              </a:rPr>
              <a:t>时</a:t>
            </a:r>
            <a:r>
              <a:rPr lang="en-US" altLang="zh-CN" dirty="0" smtClean="0">
                <a:solidFill>
                  <a:schemeClr val="bg1"/>
                </a:solidFill>
                <a:effectLst>
                  <a:outerShdw blurRad="38100" dist="38100" dir="2700000" algn="tl">
                    <a:srgbClr val="000000">
                      <a:alpha val="43137"/>
                    </a:srgbClr>
                  </a:outerShdw>
                </a:effectLst>
                <a:latin typeface="Times New Roman" panose="02020603050405020304" pitchFamily="18" charset="0"/>
              </a:rPr>
              <a:t>:</a:t>
            </a:r>
          </a:p>
          <a:p>
            <a:pPr eaLnBrk="1" hangingPunct="1">
              <a:defRPr/>
            </a:pPr>
            <a:endParaRPr lang="en-US" altLang="zh-CN" dirty="0" smtClean="0">
              <a:effectLst>
                <a:outerShdw blurRad="38100" dist="38100" dir="2700000" algn="tl">
                  <a:srgbClr val="000000">
                    <a:alpha val="43137"/>
                  </a:srgbClr>
                </a:outerShdw>
              </a:effectLst>
              <a:latin typeface="Times New Roman" panose="02020603050405020304" pitchFamily="18" charset="0"/>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503468671"/>
              </p:ext>
            </p:extLst>
          </p:nvPr>
        </p:nvGraphicFramePr>
        <p:xfrm>
          <a:off x="2222067" y="1575666"/>
          <a:ext cx="6967537" cy="1152525"/>
        </p:xfrm>
        <a:graphic>
          <a:graphicData uri="http://schemas.openxmlformats.org/presentationml/2006/ole">
            <mc:AlternateContent xmlns:mc="http://schemas.openxmlformats.org/markup-compatibility/2006">
              <mc:Choice xmlns:v="urn:schemas-microsoft-com:vml" Requires="v">
                <p:oleObj spid="_x0000_s76405" name="Equation" r:id="rId3" imgW="3206880" imgH="483120" progId="Equation.DSMT4">
                  <p:embed/>
                </p:oleObj>
              </mc:Choice>
              <mc:Fallback>
                <p:oleObj name="Equation" r:id="rId3" imgW="3206880" imgH="483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067" y="1575666"/>
                        <a:ext cx="6967537"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627622908"/>
              </p:ext>
            </p:extLst>
          </p:nvPr>
        </p:nvGraphicFramePr>
        <p:xfrm>
          <a:off x="4238192" y="3807691"/>
          <a:ext cx="1409700" cy="1146175"/>
        </p:xfrm>
        <a:graphic>
          <a:graphicData uri="http://schemas.openxmlformats.org/presentationml/2006/ole">
            <mc:AlternateContent xmlns:mc="http://schemas.openxmlformats.org/markup-compatibility/2006">
              <mc:Choice xmlns:v="urn:schemas-microsoft-com:vml" Requires="v">
                <p:oleObj spid="_x0000_s76406" name="Equation" r:id="rId5" imgW="605520" imgH="483120" progId="Equation.DSMT4">
                  <p:embed/>
                </p:oleObj>
              </mc:Choice>
              <mc:Fallback>
                <p:oleObj name="Equation" r:id="rId5" imgW="605520" imgH="4831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8192" y="3807691"/>
                        <a:ext cx="14097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1259287855"/>
              </p:ext>
            </p:extLst>
          </p:nvPr>
        </p:nvGraphicFramePr>
        <p:xfrm>
          <a:off x="4469967" y="5031654"/>
          <a:ext cx="1666875" cy="1146175"/>
        </p:xfrm>
        <a:graphic>
          <a:graphicData uri="http://schemas.openxmlformats.org/presentationml/2006/ole">
            <mc:AlternateContent xmlns:mc="http://schemas.openxmlformats.org/markup-compatibility/2006">
              <mc:Choice xmlns:v="urn:schemas-microsoft-com:vml" Requires="v">
                <p:oleObj spid="_x0000_s76407" name="Equation" r:id="rId7" imgW="717480" imgH="483120" progId="Equation.DSMT4">
                  <p:embed/>
                </p:oleObj>
              </mc:Choice>
              <mc:Fallback>
                <p:oleObj name="Equation" r:id="rId7" imgW="717480" imgH="4831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9967" y="5031654"/>
                        <a:ext cx="1666875"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5409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2101273" y="1066800"/>
            <a:ext cx="7543800" cy="557414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endParaRPr lang="en-US" altLang="zh-CN" smtClean="0">
              <a:effectLst>
                <a:outerShdw blurRad="38100" dist="38100" dir="2700000" algn="tl">
                  <a:srgbClr val="000000">
                    <a:alpha val="43137"/>
                  </a:srgbClr>
                </a:outerShdw>
              </a:effectLst>
            </a:endParaRPr>
          </a:p>
          <a:p>
            <a:pPr eaLnBrk="1" hangingPunct="1">
              <a:defRPr/>
            </a:pPr>
            <a:endParaRPr lang="en-US" altLang="zh-CN" smtClean="0">
              <a:effectLst>
                <a:outerShdw blurRad="38100" dist="38100" dir="2700000" algn="tl">
                  <a:srgbClr val="000000">
                    <a:alpha val="43137"/>
                  </a:srgbClr>
                </a:outerShdw>
              </a:effectLst>
            </a:endParaRPr>
          </a:p>
          <a:p>
            <a:pPr eaLnBrk="1" hangingPunct="1">
              <a:defRPr/>
            </a:pPr>
            <a:endParaRPr lang="en-US" altLang="zh-CN" smtClean="0">
              <a:effectLst>
                <a:outerShdw blurRad="38100" dist="38100" dir="2700000" algn="tl">
                  <a:srgbClr val="000000">
                    <a:alpha val="43137"/>
                  </a:srgbClr>
                </a:outerShdw>
              </a:effectLst>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1409306663"/>
              </p:ext>
            </p:extLst>
          </p:nvPr>
        </p:nvGraphicFramePr>
        <p:xfrm>
          <a:off x="3590348" y="1238251"/>
          <a:ext cx="3621088" cy="1103216"/>
        </p:xfrm>
        <a:graphic>
          <a:graphicData uri="http://schemas.openxmlformats.org/presentationml/2006/ole">
            <mc:AlternateContent xmlns:mc="http://schemas.openxmlformats.org/markup-compatibility/2006">
              <mc:Choice xmlns:v="urn:schemas-microsoft-com:vml" Requires="v">
                <p:oleObj spid="_x0000_s77426" name="Equation" r:id="rId3" imgW="1636920" imgH="483120" progId="Equation.DSMT4">
                  <p:embed/>
                </p:oleObj>
              </mc:Choice>
              <mc:Fallback>
                <p:oleObj name="Equation" r:id="rId3" imgW="1636920" imgH="483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348" y="1238251"/>
                        <a:ext cx="3621088" cy="1103216"/>
                      </a:xfrm>
                      <a:prstGeom prst="rect">
                        <a:avLst/>
                      </a:prstGeom>
                      <a:noFill/>
                      <a:ln>
                        <a:noFill/>
                      </a:ln>
                      <a:effec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3098339802"/>
              </p:ext>
            </p:extLst>
          </p:nvPr>
        </p:nvGraphicFramePr>
        <p:xfrm>
          <a:off x="3634798" y="2816226"/>
          <a:ext cx="2659063" cy="1103216"/>
        </p:xfrm>
        <a:graphic>
          <a:graphicData uri="http://schemas.openxmlformats.org/presentationml/2006/ole">
            <mc:AlternateContent xmlns:mc="http://schemas.openxmlformats.org/markup-compatibility/2006">
              <mc:Choice xmlns:v="urn:schemas-microsoft-com:vml" Requires="v">
                <p:oleObj spid="_x0000_s77427" name="Equation" r:id="rId5" imgW="1188360" imgH="483120" progId="Equation.DSMT4">
                  <p:embed/>
                </p:oleObj>
              </mc:Choice>
              <mc:Fallback>
                <p:oleObj name="Equation" r:id="rId5" imgW="1188360" imgH="4831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4798" y="2816226"/>
                        <a:ext cx="2659063" cy="1103216"/>
                      </a:xfrm>
                      <a:prstGeom prst="rect">
                        <a:avLst/>
                      </a:prstGeom>
                      <a:noFill/>
                      <a:ln>
                        <a:noFill/>
                      </a:ln>
                      <a:effec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2310853665"/>
              </p:ext>
            </p:extLst>
          </p:nvPr>
        </p:nvGraphicFramePr>
        <p:xfrm>
          <a:off x="2582286" y="4191001"/>
          <a:ext cx="6302375" cy="1103216"/>
        </p:xfrm>
        <a:graphic>
          <a:graphicData uri="http://schemas.openxmlformats.org/presentationml/2006/ole">
            <mc:AlternateContent xmlns:mc="http://schemas.openxmlformats.org/markup-compatibility/2006">
              <mc:Choice xmlns:v="urn:schemas-microsoft-com:vml" Requires="v">
                <p:oleObj spid="_x0000_s77428" name="Equation" r:id="rId7" imgW="2892960" imgH="483120" progId="Equation.DSMT4">
                  <p:embed/>
                </p:oleObj>
              </mc:Choice>
              <mc:Fallback>
                <p:oleObj name="Equation" r:id="rId7" imgW="2892960" imgH="4831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2286" y="4191001"/>
                        <a:ext cx="6302375" cy="110321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0419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2138218" y="738909"/>
            <a:ext cx="7543800" cy="5791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endParaRPr lang="en-US" altLang="zh-CN" smtClean="0">
              <a:effectLst>
                <a:outerShdw blurRad="38100" dist="38100" dir="2700000" algn="tl">
                  <a:srgbClr val="000000">
                    <a:alpha val="43137"/>
                  </a:srgbClr>
                </a:outerShdw>
              </a:effectLst>
            </a:endParaRPr>
          </a:p>
          <a:p>
            <a:pPr eaLnBrk="1" hangingPunct="1">
              <a:defRPr/>
            </a:pPr>
            <a:endParaRPr lang="en-US" altLang="zh-CN" smtClean="0">
              <a:effectLst>
                <a:outerShdw blurRad="38100" dist="38100" dir="2700000" algn="tl">
                  <a:srgbClr val="000000">
                    <a:alpha val="43137"/>
                  </a:srgbClr>
                </a:outerShdw>
              </a:effectLst>
            </a:endParaRPr>
          </a:p>
          <a:p>
            <a:pPr eaLnBrk="1" hangingPunct="1">
              <a:defRPr/>
            </a:pPr>
            <a:endParaRPr lang="en-US" altLang="zh-CN" smtClean="0">
              <a:effectLst>
                <a:outerShdw blurRad="38100" dist="38100" dir="2700000" algn="tl">
                  <a:srgbClr val="000000">
                    <a:alpha val="43137"/>
                  </a:srgbClr>
                </a:outerShdw>
              </a:effectLst>
            </a:endParaRPr>
          </a:p>
          <a:p>
            <a:pPr eaLnBrk="1" hangingPunct="1">
              <a:defRPr/>
            </a:pPr>
            <a:endParaRPr lang="en-US" altLang="zh-CN" smtClean="0">
              <a:effectLst>
                <a:outerShdw blurRad="38100" dist="38100" dir="2700000" algn="tl">
                  <a:srgbClr val="000000">
                    <a:alpha val="43137"/>
                  </a:srgbClr>
                </a:outerShdw>
              </a:effectLst>
            </a:endParaRPr>
          </a:p>
          <a:p>
            <a:pPr eaLnBrk="1" hangingPunct="1">
              <a:defRPr/>
            </a:pPr>
            <a:endParaRPr lang="en-US" altLang="zh-CN" smtClean="0">
              <a:effectLst>
                <a:outerShdw blurRad="38100" dist="38100" dir="2700000" algn="tl">
                  <a:srgbClr val="000000">
                    <a:alpha val="43137"/>
                  </a:srgbClr>
                </a:outerShdw>
              </a:effectLst>
            </a:endParaRPr>
          </a:p>
          <a:p>
            <a:pPr eaLnBrk="1" hangingPunct="1">
              <a:defRPr/>
            </a:pPr>
            <a:endParaRPr lang="en-US" altLang="zh-CN" smtClean="0">
              <a:effectLst>
                <a:outerShdw blurRad="38100" dist="38100" dir="2700000" algn="tl">
                  <a:srgbClr val="000000">
                    <a:alpha val="43137"/>
                  </a:srgbClr>
                </a:outerShdw>
              </a:effectLst>
              <a:ea typeface="华文新魏" panose="02010800040101010101" pitchFamily="2" charset="-122"/>
            </a:endParaRPr>
          </a:p>
        </p:txBody>
      </p:sp>
      <p:graphicFrame>
        <p:nvGraphicFramePr>
          <p:cNvPr id="3" name="Object 5"/>
          <p:cNvGraphicFramePr>
            <a:graphicFrameLocks noChangeAspect="1"/>
          </p:cNvGraphicFramePr>
          <p:nvPr>
            <p:extLst>
              <p:ext uri="{D42A27DB-BD31-4B8C-83A1-F6EECF244321}">
                <p14:modId xmlns:p14="http://schemas.microsoft.com/office/powerpoint/2010/main" val="602393210"/>
              </p:ext>
            </p:extLst>
          </p:nvPr>
        </p:nvGraphicFramePr>
        <p:xfrm>
          <a:off x="2547793" y="1270722"/>
          <a:ext cx="6784975" cy="1209675"/>
        </p:xfrm>
        <a:graphic>
          <a:graphicData uri="http://schemas.openxmlformats.org/presentationml/2006/ole">
            <mc:AlternateContent xmlns:mc="http://schemas.openxmlformats.org/markup-compatibility/2006">
              <mc:Choice xmlns:v="urn:schemas-microsoft-com:vml" Requires="v">
                <p:oleObj spid="_x0000_s79260" name="Equation" r:id="rId3" imgW="3117240" imgH="516600" progId="Equation.DSMT4">
                  <p:embed/>
                </p:oleObj>
              </mc:Choice>
              <mc:Fallback>
                <p:oleObj name="Equation" r:id="rId3" imgW="3117240" imgH="516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793" y="1270722"/>
                        <a:ext cx="6784975"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2971801321"/>
              </p:ext>
            </p:extLst>
          </p:nvPr>
        </p:nvGraphicFramePr>
        <p:xfrm>
          <a:off x="4203556" y="3215409"/>
          <a:ext cx="5535612" cy="1209675"/>
        </p:xfrm>
        <a:graphic>
          <a:graphicData uri="http://schemas.openxmlformats.org/presentationml/2006/ole">
            <mc:AlternateContent xmlns:mc="http://schemas.openxmlformats.org/markup-compatibility/2006">
              <mc:Choice xmlns:v="urn:schemas-microsoft-com:vml" Requires="v">
                <p:oleObj spid="_x0000_s79261" name="Equation" r:id="rId5" imgW="2534040" imgH="516600" progId="Equation.DSMT4">
                  <p:embed/>
                </p:oleObj>
              </mc:Choice>
              <mc:Fallback>
                <p:oleObj name="Equation" r:id="rId5" imgW="2534040" imgH="516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556" y="3215409"/>
                        <a:ext cx="5535612"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0359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435" y="748146"/>
            <a:ext cx="11637820" cy="4616648"/>
          </a:xfrm>
          <a:prstGeom prst="rect">
            <a:avLst/>
          </a:prstGeom>
          <a:solidFill>
            <a:schemeClr val="accent3"/>
          </a:solidFill>
        </p:spPr>
        <p:txBody>
          <a:bodyPr wrap="square">
            <a:spAutoFit/>
          </a:bodyPr>
          <a:lstStyle/>
          <a:p>
            <a:pPr indent="356870" algn="just">
              <a:lnSpc>
                <a:spcPct val="150000"/>
              </a:lnSpc>
              <a:spcAft>
                <a:spcPts val="0"/>
              </a:spcAft>
            </a:pPr>
            <a:r>
              <a:rPr lang="zh-CN" altLang="zh-CN" sz="2800" b="1" kern="100" spc="100" dirty="0"/>
              <a:t>例</a:t>
            </a:r>
            <a:r>
              <a:rPr lang="en-US" altLang="zh-CN" sz="2800" b="1" kern="100" spc="100" dirty="0"/>
              <a:t>5</a:t>
            </a:r>
            <a:r>
              <a:rPr lang="en-US" altLang="zh-CN" sz="2800" kern="100" dirty="0"/>
              <a:t> </a:t>
            </a:r>
            <a:r>
              <a:rPr lang="zh-CN" altLang="zh-CN" sz="2800" kern="100" dirty="0"/>
              <a:t>金融机构为保证现金充分支付</a:t>
            </a:r>
            <a:r>
              <a:rPr lang="en-US" altLang="zh-CN" sz="2800" kern="100" dirty="0"/>
              <a:t>, </a:t>
            </a:r>
            <a:r>
              <a:rPr lang="zh-CN" altLang="zh-CN" sz="2800" kern="100" dirty="0"/>
              <a:t>设立一笔总额</a:t>
            </a:r>
            <a:r>
              <a:rPr lang="en-US" altLang="zh-CN" sz="2800" kern="100" dirty="0"/>
              <a:t>1</a:t>
            </a:r>
            <a:r>
              <a:rPr lang="zh-CN" altLang="zh-CN" sz="2800" kern="100" dirty="0"/>
              <a:t>亿的基金</a:t>
            </a:r>
            <a:r>
              <a:rPr lang="en-US" altLang="zh-CN" sz="2800" kern="100" dirty="0"/>
              <a:t>, </a:t>
            </a:r>
            <a:r>
              <a:rPr lang="zh-CN" altLang="zh-CN" sz="2800" kern="100" dirty="0"/>
              <a:t>分开放置在位于</a:t>
            </a:r>
            <a:r>
              <a:rPr lang="en-US" altLang="zh-CN" sz="2800" kern="100" dirty="0"/>
              <a:t>A</a:t>
            </a:r>
            <a:r>
              <a:rPr lang="zh-CN" altLang="zh-CN" sz="2800" kern="100" dirty="0"/>
              <a:t>城和</a:t>
            </a:r>
            <a:r>
              <a:rPr lang="en-US" altLang="zh-CN" sz="2800" kern="100" dirty="0"/>
              <a:t>B</a:t>
            </a:r>
            <a:r>
              <a:rPr lang="zh-CN" altLang="zh-CN" sz="2800" kern="100" dirty="0"/>
              <a:t>城的两家公司</a:t>
            </a:r>
            <a:r>
              <a:rPr lang="en-US" altLang="zh-CN" sz="2800" kern="100" dirty="0"/>
              <a:t>, </a:t>
            </a:r>
            <a:r>
              <a:rPr lang="zh-CN" altLang="zh-CN" sz="2800" kern="100" dirty="0"/>
              <a:t>基金在平时可以使用</a:t>
            </a:r>
            <a:r>
              <a:rPr lang="en-US" altLang="zh-CN" sz="2800" kern="100" dirty="0"/>
              <a:t>, </a:t>
            </a:r>
            <a:r>
              <a:rPr lang="zh-CN" altLang="zh-CN" sz="2800" kern="100" dirty="0"/>
              <a:t>但每周末结算时必须确保总额仍然</a:t>
            </a:r>
            <a:r>
              <a:rPr lang="zh-CN" altLang="zh-CN" sz="2800" kern="100" dirty="0" smtClean="0"/>
              <a:t>为</a:t>
            </a:r>
            <a:r>
              <a:rPr lang="en-US" altLang="zh-CN" sz="2800" kern="100" dirty="0"/>
              <a:t>1</a:t>
            </a:r>
            <a:r>
              <a:rPr lang="zh-CN" altLang="en-US" sz="2800" kern="100" dirty="0" smtClean="0"/>
              <a:t>亿</a:t>
            </a:r>
            <a:r>
              <a:rPr lang="en-US" altLang="zh-CN" sz="2800" kern="100" dirty="0" smtClean="0"/>
              <a:t>.  </a:t>
            </a:r>
            <a:r>
              <a:rPr lang="zh-CN" altLang="zh-CN" sz="2800" kern="100" dirty="0"/>
              <a:t>经过相当长的一段时期的现金流动</a:t>
            </a:r>
            <a:r>
              <a:rPr lang="en-US" altLang="zh-CN" sz="2800" kern="100" dirty="0"/>
              <a:t>, </a:t>
            </a:r>
            <a:r>
              <a:rPr lang="zh-CN" altLang="zh-CN" sz="2800" b="1" kern="100" dirty="0">
                <a:solidFill>
                  <a:srgbClr val="FF0000"/>
                </a:solidFill>
              </a:rPr>
              <a:t>发现每过一周</a:t>
            </a:r>
            <a:r>
              <a:rPr lang="en-US" altLang="zh-CN" sz="2800" b="1" kern="100" dirty="0">
                <a:solidFill>
                  <a:srgbClr val="FF0000"/>
                </a:solidFill>
              </a:rPr>
              <a:t>, </a:t>
            </a:r>
            <a:r>
              <a:rPr lang="zh-CN" altLang="zh-CN" sz="2800" b="1" kern="100" dirty="0">
                <a:solidFill>
                  <a:srgbClr val="FF0000"/>
                </a:solidFill>
              </a:rPr>
              <a:t>各公司的支付基金在流通过程中多数还留在自己的公司内</a:t>
            </a:r>
            <a:r>
              <a:rPr lang="en-US" altLang="zh-CN" sz="2800" b="1" kern="100" dirty="0">
                <a:solidFill>
                  <a:srgbClr val="FF0000"/>
                </a:solidFill>
              </a:rPr>
              <a:t>, </a:t>
            </a:r>
            <a:r>
              <a:rPr lang="zh-CN" altLang="zh-CN" sz="2800" b="1" kern="100" dirty="0">
                <a:solidFill>
                  <a:srgbClr val="FF0000"/>
                </a:solidFill>
              </a:rPr>
              <a:t>而</a:t>
            </a:r>
            <a:r>
              <a:rPr lang="en-US" altLang="zh-CN" sz="2800" b="1" kern="100" dirty="0">
                <a:solidFill>
                  <a:srgbClr val="FF0000"/>
                </a:solidFill>
              </a:rPr>
              <a:t>A</a:t>
            </a:r>
            <a:r>
              <a:rPr lang="zh-CN" altLang="zh-CN" sz="2800" b="1" kern="100" dirty="0">
                <a:solidFill>
                  <a:srgbClr val="FF0000"/>
                </a:solidFill>
              </a:rPr>
              <a:t>城公司有</a:t>
            </a:r>
            <a:r>
              <a:rPr lang="en-US" altLang="zh-CN" sz="2800" b="1" kern="100" dirty="0">
                <a:solidFill>
                  <a:srgbClr val="FF0000"/>
                </a:solidFill>
              </a:rPr>
              <a:t>10%</a:t>
            </a:r>
            <a:r>
              <a:rPr lang="zh-CN" altLang="zh-CN" sz="2800" b="1" kern="100" dirty="0">
                <a:solidFill>
                  <a:srgbClr val="FF0000"/>
                </a:solidFill>
              </a:rPr>
              <a:t>支付基金流动到</a:t>
            </a:r>
            <a:r>
              <a:rPr lang="en-US" altLang="zh-CN" sz="2800" b="1" kern="100" dirty="0">
                <a:solidFill>
                  <a:srgbClr val="FF0000"/>
                </a:solidFill>
              </a:rPr>
              <a:t>B</a:t>
            </a:r>
            <a:r>
              <a:rPr lang="zh-CN" altLang="zh-CN" sz="2800" b="1" kern="100" dirty="0">
                <a:solidFill>
                  <a:srgbClr val="FF0000"/>
                </a:solidFill>
              </a:rPr>
              <a:t>城公司</a:t>
            </a:r>
            <a:r>
              <a:rPr lang="en-US" altLang="zh-CN" sz="2800" b="1" kern="100" dirty="0">
                <a:solidFill>
                  <a:srgbClr val="FF0000"/>
                </a:solidFill>
              </a:rPr>
              <a:t>, B</a:t>
            </a:r>
            <a:r>
              <a:rPr lang="zh-CN" altLang="zh-CN" sz="2800" b="1" kern="100" dirty="0">
                <a:solidFill>
                  <a:srgbClr val="FF0000"/>
                </a:solidFill>
              </a:rPr>
              <a:t>城公司则有</a:t>
            </a:r>
            <a:r>
              <a:rPr lang="en-US" altLang="zh-CN" sz="2800" b="1" kern="100" dirty="0">
                <a:solidFill>
                  <a:srgbClr val="FF0000"/>
                </a:solidFill>
              </a:rPr>
              <a:t>40%</a:t>
            </a:r>
            <a:r>
              <a:rPr lang="zh-CN" altLang="zh-CN" sz="2800" b="1" kern="100" dirty="0">
                <a:solidFill>
                  <a:srgbClr val="FF0000"/>
                </a:solidFill>
              </a:rPr>
              <a:t>支付基金流动到</a:t>
            </a:r>
            <a:r>
              <a:rPr lang="en-US" altLang="zh-CN" sz="2800" b="1" kern="100" dirty="0">
                <a:solidFill>
                  <a:srgbClr val="FF0000"/>
                </a:solidFill>
              </a:rPr>
              <a:t>A</a:t>
            </a:r>
            <a:r>
              <a:rPr lang="zh-CN" altLang="zh-CN" sz="2800" b="1" kern="100" dirty="0">
                <a:solidFill>
                  <a:srgbClr val="FF0000"/>
                </a:solidFill>
              </a:rPr>
              <a:t>城公司</a:t>
            </a:r>
            <a:r>
              <a:rPr lang="en-US" altLang="zh-CN" sz="2800" b="1" kern="100" dirty="0">
                <a:solidFill>
                  <a:srgbClr val="FF0000"/>
                </a:solidFill>
              </a:rPr>
              <a:t>.  </a:t>
            </a:r>
            <a:r>
              <a:rPr lang="zh-CN" altLang="zh-CN" sz="2800" b="1" kern="100" dirty="0">
                <a:solidFill>
                  <a:srgbClr val="FF0000"/>
                </a:solidFill>
              </a:rPr>
              <a:t>起初</a:t>
            </a:r>
            <a:r>
              <a:rPr lang="en-US" altLang="zh-CN" sz="2800" b="1" kern="100" dirty="0">
                <a:solidFill>
                  <a:srgbClr val="FF0000"/>
                </a:solidFill>
              </a:rPr>
              <a:t>A</a:t>
            </a:r>
            <a:r>
              <a:rPr lang="zh-CN" altLang="zh-CN" sz="2800" b="1" kern="100" dirty="0">
                <a:solidFill>
                  <a:srgbClr val="FF0000"/>
                </a:solidFill>
              </a:rPr>
              <a:t>城公司基金为</a:t>
            </a:r>
            <a:r>
              <a:rPr lang="en-US" altLang="zh-CN" sz="2800" b="1" kern="100" dirty="0">
                <a:solidFill>
                  <a:srgbClr val="FF0000"/>
                </a:solidFill>
              </a:rPr>
              <a:t>0. 5</a:t>
            </a:r>
            <a:r>
              <a:rPr lang="zh-CN" altLang="zh-CN" sz="2800" b="1" kern="100" dirty="0">
                <a:solidFill>
                  <a:srgbClr val="FF0000"/>
                </a:solidFill>
              </a:rPr>
              <a:t>亿</a:t>
            </a:r>
            <a:r>
              <a:rPr lang="en-US" altLang="zh-CN" sz="2800" b="1" kern="100" dirty="0">
                <a:solidFill>
                  <a:srgbClr val="FF0000"/>
                </a:solidFill>
              </a:rPr>
              <a:t>, B</a:t>
            </a:r>
            <a:r>
              <a:rPr lang="zh-CN" altLang="zh-CN" sz="2800" b="1" kern="100" dirty="0">
                <a:solidFill>
                  <a:srgbClr val="FF0000"/>
                </a:solidFill>
              </a:rPr>
              <a:t>城公司基金为</a:t>
            </a:r>
            <a:r>
              <a:rPr lang="en-US" altLang="zh-CN" sz="2800" b="1" kern="100" dirty="0">
                <a:solidFill>
                  <a:srgbClr val="FF0000"/>
                </a:solidFill>
              </a:rPr>
              <a:t>0. 5</a:t>
            </a:r>
            <a:r>
              <a:rPr lang="zh-CN" altLang="zh-CN" sz="2800" b="1" kern="100" dirty="0">
                <a:solidFill>
                  <a:srgbClr val="FF0000"/>
                </a:solidFill>
              </a:rPr>
              <a:t>亿</a:t>
            </a:r>
            <a:r>
              <a:rPr lang="en-US" altLang="zh-CN" sz="2800" kern="100" dirty="0"/>
              <a:t>. </a:t>
            </a:r>
            <a:r>
              <a:rPr lang="zh-CN" altLang="zh-CN" sz="2800" kern="100" dirty="0"/>
              <a:t>按此规律</a:t>
            </a:r>
            <a:r>
              <a:rPr lang="en-US" altLang="zh-CN" sz="2800" kern="100" dirty="0"/>
              <a:t>, </a:t>
            </a:r>
            <a:r>
              <a:rPr lang="zh-CN" altLang="zh-CN" sz="2800" kern="100" dirty="0"/>
              <a:t>两公司支付基金数额变化趋势如何</a:t>
            </a:r>
            <a:r>
              <a:rPr lang="en-US" altLang="zh-CN" sz="2800" kern="100" dirty="0"/>
              <a:t>?</a:t>
            </a:r>
            <a:endParaRPr lang="zh-CN" altLang="zh-CN" sz="2800" kern="100" dirty="0"/>
          </a:p>
        </p:txBody>
      </p:sp>
    </p:spTree>
    <p:extLst>
      <p:ext uri="{BB962C8B-B14F-4D97-AF65-F5344CB8AC3E}">
        <p14:creationId xmlns:p14="http://schemas.microsoft.com/office/powerpoint/2010/main" val="4732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46201</TotalTime>
  <Words>6010</Words>
  <Application>Microsoft Office PowerPoint</Application>
  <PresentationFormat>宽屏</PresentationFormat>
  <Paragraphs>836</Paragraphs>
  <Slides>107</Slides>
  <Notes>21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107</vt:i4>
      </vt:variant>
    </vt:vector>
  </HeadingPairs>
  <TitlesOfParts>
    <vt:vector size="124" baseType="lpstr">
      <vt:lpstr>黑体</vt:lpstr>
      <vt:lpstr>华文楷体</vt:lpstr>
      <vt:lpstr>华文细黑</vt:lpstr>
      <vt:lpstr>华文新魏</vt:lpstr>
      <vt:lpstr>楷体_GB2312</vt:lpstr>
      <vt:lpstr>宋体</vt:lpstr>
      <vt:lpstr>微软雅黑</vt:lpstr>
      <vt:lpstr>Arial</vt:lpstr>
      <vt:lpstr>Cambria Math</vt:lpstr>
      <vt:lpstr>Comic Sans MS</vt:lpstr>
      <vt:lpstr>Symbol</vt:lpstr>
      <vt:lpstr>Times New Roman</vt:lpstr>
      <vt:lpstr>Webdings</vt:lpstr>
      <vt:lpstr>Wingdings</vt:lpstr>
      <vt:lpstr>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Yitong Lu</dc:creator>
  <cp:lastModifiedBy>lh</cp:lastModifiedBy>
  <cp:revision>1222</cp:revision>
  <cp:lastPrinted>2018-06-15T08:52:07Z</cp:lastPrinted>
  <dcterms:created xsi:type="dcterms:W3CDTF">1601-01-01T00:00:00Z</dcterms:created>
  <dcterms:modified xsi:type="dcterms:W3CDTF">2024-06-07T06:08:20Z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